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1" r:id="rId5"/>
    <p:sldId id="262" r:id="rId6"/>
    <p:sldId id="263" r:id="rId7"/>
    <p:sldId id="264" r:id="rId8"/>
    <p:sldId id="275" r:id="rId9"/>
    <p:sldId id="277" r:id="rId10"/>
    <p:sldId id="278" r:id="rId11"/>
    <p:sldId id="279" r:id="rId12"/>
    <p:sldId id="284" r:id="rId13"/>
    <p:sldId id="289" r:id="rId14"/>
    <p:sldId id="290" r:id="rId15"/>
    <p:sldId id="291" r:id="rId16"/>
    <p:sldId id="293" r:id="rId17"/>
    <p:sldId id="368" r:id="rId18"/>
    <p:sldId id="369" r:id="rId19"/>
    <p:sldId id="370" r:id="rId2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0"/>
    <p:restoredTop sz="94736"/>
  </p:normalViewPr>
  <p:slideViewPr>
    <p:cSldViewPr showGuides="1">
      <p:cViewPr>
        <p:scale>
          <a:sx n="66" d="100"/>
          <a:sy n="66" d="100"/>
        </p:scale>
        <p:origin x="-108" y="-3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9156700" cy="6858000"/>
          </a:xfrm>
          <a:prstGeom prst="rect">
            <a:avLst/>
          </a:prstGeom>
          <a:noFill/>
          <a:ln w="9525">
            <a:noFill/>
          </a:ln>
        </p:spPr>
      </p:pic>
      <p:sp>
        <p:nvSpPr>
          <p:cNvPr id="2051" name="Rectangle 3"/>
          <p:cNvSpPr>
            <a:spLocks noGrp="1" noChangeArrowheads="1"/>
          </p:cNvSpPr>
          <p:nvPr>
            <p:ph type="ctrTitle"/>
          </p:nvPr>
        </p:nvSpPr>
        <p:spPr>
          <a:xfrm>
            <a:off x="468313" y="1196975"/>
            <a:ext cx="8207375"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2422525"/>
            <a:ext cx="8212138"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B962C8B-B14F-4D97-AF65-F5344CB8AC3E}" type="datetime1">
              <a:rPr lang="en-US">
                <a:effectLst>
                  <a:outerShdw blurRad="38100" dist="38100" dir="2700000">
                    <a:srgbClr val="C0C0C0"/>
                  </a:outerShdw>
                </a:effectLst>
              </a:rPr>
            </a:fld>
            <a:endParaRPr lang="en-US">
              <a:effectLst>
                <a:outerShdw blurRad="38100" dist="38100" dir="2700000">
                  <a:srgbClr val="C0C0C0"/>
                </a:outerShdw>
              </a:effectLst>
            </a:endParaRPr>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effectLst>
                <a:outerShdw blurRad="38100" dist="38100" dir="2700000">
                  <a:srgbClr val="C0C0C0"/>
                </a:outerShdw>
              </a:effectLst>
            </a:endParaRPr>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5" name="Footer Placeholder 4"/>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6" name="Slide Number Placeholder 5"/>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5" name="Footer Placeholder 4"/>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6" name="Slide Number Placeholder 5"/>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DE934FF-F4E1-47C5-9CA5-30A81DDE2BE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3561BA9-CDCF-4958-B8AB-66F3BF063E13}" type="slidenum">
              <a:rPr lang="en-US" smtClean="0"/>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5" name="Footer Placeholder 4"/>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6" name="Slide Number Placeholder 5"/>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5" name="Footer Placeholder 4"/>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6" name="Slide Number Placeholder 5"/>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6" name="Footer Placeholder 5"/>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7" name="Slide Number Placeholder 6"/>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8" name="Footer Placeholder 7"/>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9" name="Slide Number Placeholder 8"/>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4" name="Footer Placeholder 3"/>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5" name="Slide Number Placeholder 4"/>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3" name="Footer Placeholder 2"/>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4" name="Slide Number Placeholder 3"/>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6" name="Footer Placeholder 5"/>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7" name="Slide Number Placeholder 6"/>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lvl="0"/>
            <a:endParaRPr lang="en-US">
              <a:effectLst>
                <a:outerShdw blurRad="38100" dist="38100" dir="2700000">
                  <a:srgbClr val="C0C0C0"/>
                </a:outerShdw>
              </a:effectLst>
            </a:endParaRPr>
          </a:p>
        </p:txBody>
      </p:sp>
      <p:sp>
        <p:nvSpPr>
          <p:cNvPr id="6" name="Footer Placeholder 5"/>
          <p:cNvSpPr>
            <a:spLocks noGrp="1"/>
          </p:cNvSpPr>
          <p:nvPr>
            <p:ph type="ftr" sz="quarter" idx="11"/>
          </p:nvPr>
        </p:nvSpPr>
        <p:spPr/>
        <p:txBody>
          <a:bodyPr/>
          <a:p>
            <a:pPr lvl="0"/>
            <a:endParaRPr lang="en-US">
              <a:effectLst>
                <a:outerShdw blurRad="38100" dist="38100" dir="2700000">
                  <a:srgbClr val="C0C0C0"/>
                </a:outerShdw>
              </a:effectLst>
            </a:endParaRPr>
          </a:p>
        </p:txBody>
      </p:sp>
      <p:sp>
        <p:nvSpPr>
          <p:cNvPr id="7" name="Slide Number Placeholder 6"/>
          <p:cNvSpPr>
            <a:spLocks noGrp="1"/>
          </p:cNvSpPr>
          <p:nvPr>
            <p:ph type="sldNum" sz="quarter" idx="12"/>
          </p:nvPr>
        </p:nvSpPr>
        <p:spPr/>
        <p:txBody>
          <a:bodyPr/>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3"/>
          <a:stretch>
            <a:fillRect/>
          </a:stretch>
        </p:blipFill>
        <p:spPr>
          <a:xfrm>
            <a:off x="0" y="0"/>
            <a:ext cx="91567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lvl="0"/>
            <a:endParaRPr lang="en-US">
              <a:effectLst>
                <a:outerShdw blurRad="38100" dist="38100" dir="2700000">
                  <a:srgbClr val="C0C0C0"/>
                </a:outerShdw>
              </a:effectLst>
            </a:endParaRPr>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lvl="0"/>
            <a:endParaRPr lang="en-US">
              <a:effectLst>
                <a:outerShdw blurRad="38100" dist="38100" dir="2700000">
                  <a:srgbClr val="C0C0C0"/>
                </a:outerShdw>
              </a:effectLst>
            </a:endParaRPr>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a:fld id="{9A0DB2DC-4C9A-4742-B13C-FB6460FD3503}" type="slidenum">
              <a:rPr lang="en-US">
                <a:effectLst>
                  <a:outerShdw blurRad="38100" dist="38100" dir="2700000">
                    <a:srgbClr val="C0C0C0"/>
                  </a:outerShdw>
                </a:effectLst>
              </a:rPr>
            </a:fld>
            <a:endParaRPr lang="en-US">
              <a:effectLst>
                <a:outerShdw blurRad="38100" dist="38100" dir="2700000">
                  <a:srgbClr val="C0C0C0"/>
                </a:outerShdw>
              </a:effectLst>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8578" name="Title 408577"/>
          <p:cNvSpPr>
            <a:spLocks noGrp="1"/>
          </p:cNvSpPr>
          <p:nvPr>
            <p:ph type="ctrTitle"/>
          </p:nvPr>
        </p:nvSpPr>
        <p:spPr>
          <a:ln/>
        </p:spPr>
        <p:txBody>
          <a:bodyPr anchor="ctr" anchorCtr="0"/>
          <a:p>
            <a:pPr defTabSz="914400">
              <a:buSzTx/>
              <a:buFontTx/>
              <a:buNone/>
            </a:pPr>
            <a:r>
              <a:rPr sz="4800" kern="1200" baseline="0">
                <a:latin typeface="Arial" panose="020B0604020202020204" pitchFamily="34" charset="0"/>
                <a:ea typeface="Arial" panose="020B0604020202020204" pitchFamily="34" charset="0"/>
              </a:rPr>
              <a:t>Software Development Life Cycle (SDLC)</a:t>
            </a:r>
            <a:endParaRPr sz="4800" kern="1200" baseline="0">
              <a:latin typeface="Arial" panose="020B0604020202020204" pitchFamily="34" charset="0"/>
              <a:ea typeface="Arial" panose="020B0604020202020204" pitchFamily="34" charset="0"/>
            </a:endParaRPr>
          </a:p>
        </p:txBody>
      </p:sp>
      <p:sp>
        <p:nvSpPr>
          <p:cNvPr id="408582" name="Subtitle 408581"/>
          <p:cNvSpPr>
            <a:spLocks noGrp="1"/>
          </p:cNvSpPr>
          <p:nvPr>
            <p:ph type="subTitle" idx="1"/>
          </p:nvPr>
        </p:nvSpPr>
        <p:spPr>
          <a:xfrm>
            <a:off x="-76200" y="5410200"/>
            <a:ext cx="4899025" cy="1466215"/>
          </a:xfrm>
          <a:ln/>
        </p:spPr>
        <p:txBody>
          <a:bodyPr anchor="t" anchorCtr="0"/>
          <a:p>
            <a:pPr defTabSz="914400">
              <a:lnSpc>
                <a:spcPct val="80000"/>
              </a:lnSpc>
              <a:buSzTx/>
            </a:pPr>
            <a:r>
              <a:rPr lang="en-US" sz="2400" kern="1200" baseline="0">
                <a:ln/>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Presented By-Himanshu Uniyal</a:t>
            </a:r>
            <a:endParaRPr lang="en-US" sz="2400" kern="1200" baseline="0">
              <a:ln/>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a:p>
            <a:pPr defTabSz="914400">
              <a:lnSpc>
                <a:spcPct val="80000"/>
              </a:lnSpc>
              <a:buSzTx/>
            </a:pPr>
            <a:r>
              <a:rPr lang="en-US" sz="2400" kern="1200" baseline="0">
                <a:ln/>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rPr>
              <a:t>Date-10/06/24</a:t>
            </a:r>
            <a:endParaRPr lang="en-US" sz="2400" kern="1200" baseline="0">
              <a:ln/>
              <a:solidFill>
                <a:schemeClr val="tx1"/>
              </a:solidFill>
              <a:effectLst>
                <a:outerShdw blurRad="38100" dist="19050" dir="2700000" algn="tl" rotWithShape="0">
                  <a:schemeClr val="dk1">
                    <a:alpha val="40000"/>
                  </a:schemeClr>
                </a:outerShdw>
              </a:effectLst>
              <a:latin typeface="Arial" panose="020B0604020202020204" pitchFamily="34" charset="0"/>
              <a:ea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8754" name="Title 458753"/>
          <p:cNvSpPr>
            <a:spLocks noGrp="1"/>
          </p:cNvSpPr>
          <p:nvPr>
            <p:ph type="title"/>
          </p:nvPr>
        </p:nvSpPr>
        <p:spPr>
          <a:ln/>
        </p:spPr>
        <p:txBody>
          <a:bodyPr anchor="ctr" anchorCtr="0"/>
          <a:p>
            <a:r>
              <a:rPr sz="4000"/>
              <a:t>When to use the V-Shaped Model</a:t>
            </a:r>
            <a:endParaRPr sz="4000"/>
          </a:p>
        </p:txBody>
      </p:sp>
      <p:sp>
        <p:nvSpPr>
          <p:cNvPr id="458755" name="Text Placeholder 458754"/>
          <p:cNvSpPr>
            <a:spLocks noGrp="1"/>
          </p:cNvSpPr>
          <p:nvPr>
            <p:ph type="body" idx="1"/>
          </p:nvPr>
        </p:nvSpPr>
        <p:spPr>
          <a:ln/>
        </p:spPr>
        <p:txBody>
          <a:bodyPr/>
          <a:p>
            <a:pPr>
              <a:lnSpc>
                <a:spcPct val="90000"/>
              </a:lnSpc>
            </a:pPr>
            <a:r>
              <a:t>Excellent choice for </a:t>
            </a:r>
            <a:r>
              <a:rPr>
                <a:solidFill>
                  <a:srgbClr val="FFFF00"/>
                </a:solidFill>
              </a:rPr>
              <a:t>systems requiring high reliability </a:t>
            </a:r>
            <a:r>
              <a:t>– hospital patient control applications</a:t>
            </a:r>
          </a:p>
          <a:p>
            <a:pPr>
              <a:lnSpc>
                <a:spcPct val="90000"/>
              </a:lnSpc>
            </a:pPr>
            <a:r>
              <a:rPr>
                <a:solidFill>
                  <a:srgbClr val="FFFF00"/>
                </a:solidFill>
              </a:rPr>
              <a:t>All requirements are known </a:t>
            </a:r>
            <a:r>
              <a:t>up-front</a:t>
            </a:r>
          </a:p>
          <a:p>
            <a:pPr>
              <a:lnSpc>
                <a:spcPct val="90000"/>
              </a:lnSpc>
            </a:pPr>
            <a:r>
              <a:t>When it can be modified to </a:t>
            </a:r>
            <a:r>
              <a:rPr>
                <a:solidFill>
                  <a:srgbClr val="FFFF00"/>
                </a:solidFill>
              </a:rPr>
              <a:t>handle changing requirements beyond analysis phase </a:t>
            </a:r>
            <a:endParaRPr>
              <a:solidFill>
                <a:srgbClr val="FFFF00"/>
              </a:solidFill>
            </a:endParaRPr>
          </a:p>
          <a:p>
            <a:pPr>
              <a:lnSpc>
                <a:spcPct val="90000"/>
              </a:lnSpc>
            </a:pPr>
            <a:r>
              <a:rPr>
                <a:solidFill>
                  <a:srgbClr val="FFFF00"/>
                </a:solidFill>
              </a:rPr>
              <a:t>Solution and technology are known</a:t>
            </a:r>
            <a:endParaRPr>
              <a:solidFill>
                <a:srgbClr val="FFFF00"/>
              </a:solidFill>
            </a:endParaRPr>
          </a:p>
          <a:p>
            <a:pPr lvl="1">
              <a:lnSpc>
                <a:spcPct val="90000"/>
              </a:lnSpc>
            </a:pPr>
            <a:endParaRPr sz="3200">
              <a:solidFill>
                <a:srgbClr val="FFFF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8994" name="Title 468993"/>
          <p:cNvSpPr>
            <a:spLocks noGrp="1"/>
          </p:cNvSpPr>
          <p:nvPr>
            <p:ph type="title"/>
          </p:nvPr>
        </p:nvSpPr>
        <p:spPr>
          <a:ln/>
        </p:spPr>
        <p:txBody>
          <a:bodyPr anchor="ctr" anchorCtr="0"/>
          <a:p>
            <a:r>
              <a:t>Spiral SDLC Model</a:t>
            </a:r>
          </a:p>
        </p:txBody>
      </p:sp>
      <p:sp>
        <p:nvSpPr>
          <p:cNvPr id="468997" name="Text Placeholder 468996"/>
          <p:cNvSpPr>
            <a:spLocks noGrp="1"/>
          </p:cNvSpPr>
          <p:nvPr>
            <p:ph type="body" sz="half" idx="2"/>
          </p:nvPr>
        </p:nvSpPr>
        <p:spPr>
          <a:xfrm>
            <a:off x="4876800" y="1295400"/>
            <a:ext cx="4038600" cy="4495800"/>
          </a:xfrm>
          <a:ln/>
        </p:spPr>
        <p:txBody>
          <a:bodyPr/>
          <a:p>
            <a:pPr>
              <a:buClr>
                <a:schemeClr val="tx2"/>
              </a:buClr>
              <a:buSzTx/>
              <a:buFontTx/>
            </a:pPr>
            <a:r>
              <a:rPr sz="2800"/>
              <a:t>Adds risk analysis, and 4gl RAD prototyping to the waterfall model</a:t>
            </a:r>
            <a:endParaRPr sz="2800"/>
          </a:p>
          <a:p>
            <a:pPr>
              <a:buClr>
                <a:schemeClr val="tx2"/>
              </a:buClr>
              <a:buSzTx/>
              <a:buFontTx/>
            </a:pPr>
            <a:r>
              <a:rPr sz="2800"/>
              <a:t>Each cycle involves the same sequence of steps as the waterfall process model </a:t>
            </a:r>
            <a:endParaRPr sz="2800"/>
          </a:p>
        </p:txBody>
      </p:sp>
      <p:pic>
        <p:nvPicPr>
          <p:cNvPr id="469000" name="Content Placeholder 468999" descr="Spiral SDLC 2"/>
          <p:cNvPicPr>
            <a:picLocks noChangeAspect="1"/>
          </p:cNvPicPr>
          <p:nvPr>
            <p:ph sz="half" idx="1"/>
          </p:nvPr>
        </p:nvPicPr>
        <p:blipFill>
          <a:blip r:embed="rId1"/>
          <a:stretch>
            <a:fillRect/>
          </a:stretch>
        </p:blipFill>
        <p:spPr>
          <a:xfrm>
            <a:off x="0" y="1524000"/>
            <a:ext cx="4953000" cy="3657600"/>
          </a:xfr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6162" name="Title 476161"/>
          <p:cNvSpPr>
            <a:spLocks noGrp="1"/>
          </p:cNvSpPr>
          <p:nvPr>
            <p:ph type="title"/>
          </p:nvPr>
        </p:nvSpPr>
        <p:spPr>
          <a:ln/>
        </p:spPr>
        <p:txBody>
          <a:bodyPr anchor="ctr" anchorCtr="0"/>
          <a:p>
            <a:r>
              <a:t>Spiral Model Strengths</a:t>
            </a:r>
          </a:p>
        </p:txBody>
      </p:sp>
      <p:sp>
        <p:nvSpPr>
          <p:cNvPr id="476163" name="Text Placeholder 476162"/>
          <p:cNvSpPr>
            <a:spLocks noGrp="1"/>
          </p:cNvSpPr>
          <p:nvPr>
            <p:ph type="body" idx="1"/>
          </p:nvPr>
        </p:nvSpPr>
        <p:spPr>
          <a:ln/>
        </p:spPr>
        <p:txBody>
          <a:bodyPr/>
          <a:p>
            <a:r>
              <a:rPr sz="2800"/>
              <a:t>Provides early indication of insurmountable risks, without much cost</a:t>
            </a:r>
            <a:endParaRPr sz="2800"/>
          </a:p>
          <a:p>
            <a:r>
              <a:rPr sz="2800"/>
              <a:t>Users see the system early because of rapid prototyping tools</a:t>
            </a:r>
            <a:endParaRPr sz="2800"/>
          </a:p>
          <a:p>
            <a:r>
              <a:rPr sz="2800"/>
              <a:t>Critical high-risk functions are developed first</a:t>
            </a:r>
            <a:endParaRPr sz="2800"/>
          </a:p>
          <a:p>
            <a:r>
              <a:rPr sz="2800"/>
              <a:t>The design does not have to be perfect </a:t>
            </a:r>
            <a:endParaRPr sz="2800"/>
          </a:p>
          <a:p>
            <a:r>
              <a:rPr sz="2800"/>
              <a:t>Users can be closely tied to all lifecycle steps</a:t>
            </a:r>
            <a:endParaRPr sz="2800"/>
          </a:p>
          <a:p>
            <a:r>
              <a:rPr sz="2800"/>
              <a:t>Early and frequent feedback from users</a:t>
            </a:r>
            <a:endParaRPr sz="2800"/>
          </a:p>
          <a:p>
            <a:r>
              <a:rPr sz="2800"/>
              <a:t>Cumulative costs assessed frequently </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7186" name="Title 477185"/>
          <p:cNvSpPr>
            <a:spLocks noGrp="1"/>
          </p:cNvSpPr>
          <p:nvPr>
            <p:ph type="title"/>
          </p:nvPr>
        </p:nvSpPr>
        <p:spPr>
          <a:ln/>
        </p:spPr>
        <p:txBody>
          <a:bodyPr anchor="ctr" anchorCtr="0"/>
          <a:p>
            <a:r>
              <a:t>Spiral Model Weaknesses</a:t>
            </a:r>
          </a:p>
        </p:txBody>
      </p:sp>
      <p:sp>
        <p:nvSpPr>
          <p:cNvPr id="477187" name="Text Placeholder 477186"/>
          <p:cNvSpPr>
            <a:spLocks noGrp="1"/>
          </p:cNvSpPr>
          <p:nvPr>
            <p:ph type="body" idx="1"/>
          </p:nvPr>
        </p:nvSpPr>
        <p:spPr>
          <a:xfrm>
            <a:off x="457200" y="1371600"/>
            <a:ext cx="8229600" cy="4495800"/>
          </a:xfrm>
          <a:ln/>
        </p:spPr>
        <p:txBody>
          <a:bodyPr/>
          <a:p>
            <a:pPr>
              <a:lnSpc>
                <a:spcPct val="90000"/>
              </a:lnSpc>
            </a:pPr>
            <a:r>
              <a:rPr sz="2400"/>
              <a:t>Time spent for evaluating risks too large for small or low-risk projects</a:t>
            </a:r>
            <a:endParaRPr sz="2400"/>
          </a:p>
          <a:p>
            <a:pPr>
              <a:lnSpc>
                <a:spcPct val="90000"/>
              </a:lnSpc>
            </a:pPr>
            <a:r>
              <a:rPr sz="2400"/>
              <a:t>Time spent planning, resetting objectives, doing risk analysis and prototyping may  be excessive</a:t>
            </a:r>
            <a:endParaRPr sz="2400"/>
          </a:p>
          <a:p>
            <a:pPr>
              <a:lnSpc>
                <a:spcPct val="90000"/>
              </a:lnSpc>
            </a:pPr>
            <a:r>
              <a:rPr sz="2400"/>
              <a:t>The model is complex </a:t>
            </a:r>
            <a:endParaRPr sz="2400"/>
          </a:p>
          <a:p>
            <a:pPr>
              <a:lnSpc>
                <a:spcPct val="90000"/>
              </a:lnSpc>
            </a:pPr>
            <a:r>
              <a:rPr sz="2400"/>
              <a:t>Risk assessment expertise is required</a:t>
            </a:r>
            <a:endParaRPr sz="2400"/>
          </a:p>
          <a:p>
            <a:pPr>
              <a:lnSpc>
                <a:spcPct val="90000"/>
              </a:lnSpc>
            </a:pPr>
            <a:r>
              <a:rPr sz="2400"/>
              <a:t>Spiral may continue indefinitely</a:t>
            </a:r>
            <a:endParaRPr sz="2400"/>
          </a:p>
          <a:p>
            <a:pPr>
              <a:lnSpc>
                <a:spcPct val="90000"/>
              </a:lnSpc>
            </a:pPr>
            <a:r>
              <a:rPr sz="2400"/>
              <a:t>Developers must be reassigned during non-development phase activities</a:t>
            </a:r>
            <a:endParaRPr sz="2400"/>
          </a:p>
          <a:p>
            <a:pPr>
              <a:lnSpc>
                <a:spcPct val="90000"/>
              </a:lnSpc>
            </a:pPr>
            <a:r>
              <a:rPr sz="2400"/>
              <a:t>May be hard to define objective, verifiable milestones that indicate readiness to proceed through the next iteration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8210" name="Title 478209"/>
          <p:cNvSpPr>
            <a:spLocks noGrp="1"/>
          </p:cNvSpPr>
          <p:nvPr>
            <p:ph type="title"/>
          </p:nvPr>
        </p:nvSpPr>
        <p:spPr>
          <a:ln/>
        </p:spPr>
        <p:txBody>
          <a:bodyPr anchor="ctr" anchorCtr="0"/>
          <a:p>
            <a:r>
              <a:t>When to use Spiral Model</a:t>
            </a:r>
          </a:p>
        </p:txBody>
      </p:sp>
      <p:sp>
        <p:nvSpPr>
          <p:cNvPr id="478211" name="Text Placeholder 478210"/>
          <p:cNvSpPr>
            <a:spLocks noGrp="1"/>
          </p:cNvSpPr>
          <p:nvPr>
            <p:ph type="body" idx="1"/>
          </p:nvPr>
        </p:nvSpPr>
        <p:spPr>
          <a:ln/>
        </p:spPr>
        <p:txBody>
          <a:bodyPr/>
          <a:p>
            <a:pPr>
              <a:lnSpc>
                <a:spcPct val="80000"/>
              </a:lnSpc>
            </a:pPr>
            <a:r>
              <a:rPr sz="2800"/>
              <a:t>When creation of a prototype is appropriate</a:t>
            </a:r>
            <a:endParaRPr sz="2800"/>
          </a:p>
          <a:p>
            <a:pPr>
              <a:lnSpc>
                <a:spcPct val="80000"/>
              </a:lnSpc>
            </a:pPr>
            <a:r>
              <a:rPr sz="2800"/>
              <a:t>When costs and risk evaluation is important</a:t>
            </a:r>
            <a:endParaRPr sz="2800"/>
          </a:p>
          <a:p>
            <a:pPr>
              <a:lnSpc>
                <a:spcPct val="80000"/>
              </a:lnSpc>
            </a:pPr>
            <a:r>
              <a:rPr sz="2800"/>
              <a:t>For medium to high-risk projects</a:t>
            </a:r>
            <a:endParaRPr sz="2800"/>
          </a:p>
          <a:p>
            <a:pPr>
              <a:lnSpc>
                <a:spcPct val="80000"/>
              </a:lnSpc>
            </a:pPr>
            <a:r>
              <a:rPr sz="2800"/>
              <a:t>Long-term project commitment unwise because of potential changes to economic priorities</a:t>
            </a:r>
            <a:endParaRPr sz="2800"/>
          </a:p>
          <a:p>
            <a:pPr>
              <a:lnSpc>
                <a:spcPct val="80000"/>
              </a:lnSpc>
            </a:pPr>
            <a:r>
              <a:rPr sz="2800"/>
              <a:t>Users are unsure of their needs</a:t>
            </a:r>
            <a:endParaRPr sz="2800"/>
          </a:p>
          <a:p>
            <a:pPr>
              <a:lnSpc>
                <a:spcPct val="80000"/>
              </a:lnSpc>
            </a:pPr>
            <a:r>
              <a:rPr sz="2800"/>
              <a:t>Requirements are complex</a:t>
            </a:r>
            <a:endParaRPr sz="2800"/>
          </a:p>
          <a:p>
            <a:pPr>
              <a:lnSpc>
                <a:spcPct val="80000"/>
              </a:lnSpc>
            </a:pPr>
            <a:r>
              <a:rPr sz="2800"/>
              <a:t>New product line </a:t>
            </a:r>
            <a:endParaRPr sz="2800"/>
          </a:p>
          <a:p>
            <a:pPr>
              <a:lnSpc>
                <a:spcPct val="80000"/>
              </a:lnSpc>
            </a:pPr>
            <a:r>
              <a:rPr sz="2800"/>
              <a:t>Significant changes are expected (research and exploration)</a:t>
            </a:r>
            <a:endParaRPr sz="2800"/>
          </a:p>
          <a:p>
            <a:pPr>
              <a:lnSpc>
                <a:spcPct val="80000"/>
              </a:lnSpc>
            </a:pP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0258" name="Title 480257"/>
          <p:cNvSpPr>
            <a:spLocks noGrp="1"/>
          </p:cNvSpPr>
          <p:nvPr>
            <p:ph type="title"/>
          </p:nvPr>
        </p:nvSpPr>
        <p:spPr>
          <a:ln/>
        </p:spPr>
        <p:txBody>
          <a:bodyPr anchor="ctr" anchorCtr="0"/>
          <a:p>
            <a:r>
              <a:t>Agile </a:t>
            </a:r>
            <a:r>
              <a:rPr err="1"/>
              <a:t>SDLC’s</a:t>
            </a:r>
          </a:p>
        </p:txBody>
      </p:sp>
      <p:sp>
        <p:nvSpPr>
          <p:cNvPr id="480259" name="Text Placeholder 480258"/>
          <p:cNvSpPr>
            <a:spLocks noGrp="1"/>
          </p:cNvSpPr>
          <p:nvPr>
            <p:ph type="body" idx="1"/>
          </p:nvPr>
        </p:nvSpPr>
        <p:spPr>
          <a:ln/>
        </p:spPr>
        <p:txBody>
          <a:bodyPr/>
          <a:p>
            <a:r>
              <a:t>Speed up or bypass one or more life cycle phases </a:t>
            </a:r>
          </a:p>
          <a:p>
            <a:r>
              <a:t>Usually less formal and reduced scope</a:t>
            </a:r>
          </a:p>
          <a:p>
            <a:r>
              <a:t>Used for time-critical applications</a:t>
            </a:r>
          </a:p>
          <a:p>
            <a:r>
              <a:t>Used in organizations that employ disciplined methods</a:t>
            </a:r>
          </a:p>
          <a:p>
            <a:pPr>
              <a:buNone/>
            </a:p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143000"/>
          </a:xfrm>
        </p:spPr>
        <p:txBody>
          <a:bodyPr/>
          <a:p>
            <a:r>
              <a:rPr lang="en-US"/>
              <a:t>Strengths</a:t>
            </a:r>
            <a:endParaRPr lang="en-US"/>
          </a:p>
        </p:txBody>
      </p:sp>
      <p:sp>
        <p:nvSpPr>
          <p:cNvPr id="3" name="Content Placeholder 2"/>
          <p:cNvSpPr>
            <a:spLocks noGrp="1"/>
          </p:cNvSpPr>
          <p:nvPr>
            <p:ph idx="1"/>
          </p:nvPr>
        </p:nvSpPr>
        <p:spPr>
          <a:xfrm>
            <a:off x="533400" y="685800"/>
            <a:ext cx="8229600" cy="4495800"/>
          </a:xfrm>
        </p:spPr>
        <p:txBody>
          <a:bodyPr/>
          <a:p>
            <a:pPr marL="0" indent="0">
              <a:buNone/>
            </a:pPr>
            <a:endParaRPr lang="en-US" sz="1600"/>
          </a:p>
          <a:p>
            <a:r>
              <a:rPr lang="en-US" sz="1600" b="1">
                <a:solidFill>
                  <a:schemeClr val="bg2"/>
                </a:solidFill>
              </a:rPr>
              <a:t>Adaptability</a:t>
            </a:r>
            <a:r>
              <a:rPr lang="en-US" sz="1600"/>
              <a:t>: Agile allows for flexibility in responding to change. As requirements evolve, Agile teams can adjust their processes and deliverables accordingly, ensuring that the final product meets the customer's needs effectively.</a:t>
            </a:r>
            <a:endParaRPr lang="en-US" sz="1600"/>
          </a:p>
          <a:p>
            <a:endParaRPr lang="en-US" sz="1600"/>
          </a:p>
          <a:p>
            <a:r>
              <a:rPr lang="en-US" sz="1600" b="1">
                <a:solidFill>
                  <a:schemeClr val="bg2"/>
                </a:solidFill>
              </a:rPr>
              <a:t>Customer Satisfaction</a:t>
            </a:r>
            <a:r>
              <a:rPr lang="en-US" sz="1600"/>
              <a:t>: Continuous delivery of working software and regular feedback loops ensure that the product meets customer expectations. This customer-centric approach increases satisfaction and reduces the risk of delivering an unwanted product.</a:t>
            </a:r>
            <a:endParaRPr lang="en-US" sz="1600"/>
          </a:p>
          <a:p>
            <a:endParaRPr lang="en-US" sz="1600"/>
          </a:p>
          <a:p>
            <a:r>
              <a:rPr lang="en-US" sz="1600" b="1">
                <a:solidFill>
                  <a:schemeClr val="bg2"/>
                </a:solidFill>
              </a:rPr>
              <a:t>Iterative Development</a:t>
            </a:r>
            <a:r>
              <a:rPr lang="en-US" sz="1600"/>
              <a:t>: Agile breaks down the project into smaller iterations or sprints, allowing teams to focus on delivering small, manageable increments of functionality. This iterative approach enables quick delivery of value and early identification of issues.</a:t>
            </a:r>
            <a:endParaRPr lang="en-US" sz="1600"/>
          </a:p>
          <a:p>
            <a:endParaRPr lang="en-US" sz="1600"/>
          </a:p>
          <a:p>
            <a:r>
              <a:rPr lang="en-US" sz="1600" b="1">
                <a:solidFill>
                  <a:schemeClr val="bg2"/>
                </a:solidFill>
              </a:rPr>
              <a:t>Collaborative Environment</a:t>
            </a:r>
            <a:r>
              <a:rPr lang="en-US" sz="1600"/>
              <a:t>: Agile fosters collaboration among cross-functional teams, including developers, testers, designers, and business stakeholders. Regular meetings such as daily stand-ups, sprint planning, and retrospectives promote communication and teamwork.</a:t>
            </a:r>
            <a:endParaRPr lang="en-US" sz="1600"/>
          </a:p>
          <a:p>
            <a:r>
              <a:rPr lang="en-US" sz="1600" b="1">
                <a:solidFill>
                  <a:schemeClr val="bg2"/>
                </a:solidFill>
              </a:rPr>
              <a:t>Quality Focus</a:t>
            </a:r>
            <a:r>
              <a:rPr lang="en-US" sz="1600"/>
              <a:t>: Agile emphasizes continuous integration, testing, and delivery, leading to higher quality software. By addressing defects early in the development process and incorporating feedback from stakeholders, teams can produce a more reliable product.</a:t>
            </a:r>
            <a:endParaRPr lang="en-US"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Weaknesses</a:t>
            </a:r>
            <a:endParaRPr lang="en-US"/>
          </a:p>
        </p:txBody>
      </p:sp>
      <p:sp>
        <p:nvSpPr>
          <p:cNvPr id="3" name="Content Placeholder 2"/>
          <p:cNvSpPr>
            <a:spLocks noGrp="1"/>
          </p:cNvSpPr>
          <p:nvPr>
            <p:ph idx="1"/>
          </p:nvPr>
        </p:nvSpPr>
        <p:spPr/>
        <p:txBody>
          <a:bodyPr/>
          <a:p>
            <a:r>
              <a:rPr lang="en-US" sz="1800"/>
              <a:t>Uncertainty in Requirements: Agile works well in environments where requirements are likely to change. However, if the requirements are unclear or constantly changing, it can lead to scope creep and project delays.</a:t>
            </a:r>
            <a:endParaRPr lang="en-US" sz="1800"/>
          </a:p>
          <a:p>
            <a:endParaRPr lang="en-US" sz="1800"/>
          </a:p>
          <a:p>
            <a:r>
              <a:rPr lang="en-US" sz="1800"/>
              <a:t>Dependency on Team Collaboration: Agile relies heavily on collaboration and self-organizing teams. If team members lack communication skills or if there are conflicts within the team, it can hinder progress and affect the quality of the deliverables.</a:t>
            </a:r>
            <a:endParaRPr lang="en-US" sz="1800"/>
          </a:p>
          <a:p>
            <a:endParaRPr lang="en-US" sz="1800"/>
          </a:p>
          <a:p>
            <a:r>
              <a:rPr lang="en-US" sz="1800"/>
              <a:t>Documentation Challenges: Agile prioritizes working software over comprehensive documentation. While this approach promotes flexibility, it can be challenging to maintain documentation, especially in regulated industries where documentation is essential for compliance.</a:t>
            </a:r>
            <a:endParaRPr lang="en-US" sz="1800"/>
          </a:p>
          <a:p>
            <a:endParaRPr lang="en-US" sz="1800"/>
          </a:p>
          <a:p>
            <a:r>
              <a:rPr lang="en-US" sz="1800"/>
              <a:t>Resource Intensive: Agile requires active participation from stakeholders throughout the project lifecycle. Meetings, feedback sessions, and continuous communication demand significant time and resources, which may not be feasible for all organizations.</a:t>
            </a:r>
            <a:endParaRPr lang="en-US" sz="1800"/>
          </a:p>
          <a:p>
            <a:endParaRPr lang="en-US" sz="1800"/>
          </a:p>
          <a:p>
            <a:endParaRPr lang="en-US"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50240" y="1752600"/>
            <a:ext cx="8126095" cy="2849880"/>
          </a:xfrm>
          <a:blipFill>
            <a:blip r:embed="rId1"/>
            <a:tile tx="0" ty="0" sx="100000" sy="100000" flip="none" algn="tl"/>
          </a:blipFill>
        </p:spPr>
        <p:txBody>
          <a:bodyPr/>
          <a:p>
            <a:r>
              <a:rPr lang="en-US" sz="9600">
                <a:blipFill>
                  <a:blip r:embed="rId2"/>
                  <a:tile tx="0" ty="0" sx="100000" sy="100000" flip="none" algn="tl"/>
                </a:blipFill>
                <a:effectLst>
                  <a:glow rad="76200">
                    <a:schemeClr val="accent4">
                      <a:satMod val="175000"/>
                      <a:alpha val="40000"/>
                    </a:schemeClr>
                  </a:glow>
                  <a:outerShdw blurRad="50800" dist="38100" dir="2700000" algn="tl" rotWithShape="0">
                    <a:prstClr val="black">
                      <a:alpha val="40000"/>
                    </a:prstClr>
                  </a:outerShdw>
                  <a:reflection blurRad="6350" stA="60000" endA="900" endPos="58000" dir="5400000" sy="-100000" algn="bl" rotWithShape="0"/>
                </a:effectLst>
              </a:rPr>
              <a:t>THANK YOU</a:t>
            </a:r>
            <a:endParaRPr lang="en-US" sz="9600">
              <a:blipFill>
                <a:blip r:embed="rId2"/>
                <a:tile tx="0" ty="0" sx="100000" sy="100000" flip="none" algn="tl"/>
              </a:blipFill>
              <a:effectLst>
                <a:glow rad="76200">
                  <a:schemeClr val="accent4">
                    <a:satMod val="175000"/>
                    <a:alpha val="40000"/>
                  </a:schemeClr>
                </a:glow>
                <a:outerShdw blurRad="50800" dist="38100" dir="2700000" algn="tl" rotWithShape="0">
                  <a:prstClr val="black">
                    <a:alpha val="40000"/>
                  </a:prstClr>
                </a:outerShdw>
                <a:reflection blurRad="6350" stA="60000" endA="900" endPos="58000" dir="5400000" sy="-100000" algn="bl" rotWithShape="0"/>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6772" name="Title 416771"/>
          <p:cNvSpPr>
            <a:spLocks noGrp="1"/>
          </p:cNvSpPr>
          <p:nvPr>
            <p:ph type="title"/>
          </p:nvPr>
        </p:nvSpPr>
        <p:spPr>
          <a:ln/>
        </p:spPr>
        <p:txBody>
          <a:bodyPr anchor="ctr" anchorCtr="0"/>
          <a:p>
            <a:r>
              <a:t>SDLC Model</a:t>
            </a:r>
          </a:p>
        </p:txBody>
      </p:sp>
      <p:sp>
        <p:nvSpPr>
          <p:cNvPr id="416773" name="Text Placeholder 416772"/>
          <p:cNvSpPr>
            <a:spLocks noGrp="1"/>
          </p:cNvSpPr>
          <p:nvPr>
            <p:ph type="body" idx="1"/>
          </p:nvPr>
        </p:nvSpPr>
        <p:spPr>
          <a:ln/>
        </p:spPr>
        <p:txBody>
          <a:bodyPr/>
          <a:p>
            <a:pPr>
              <a:buNone/>
            </a:pPr>
            <a:r>
              <a:t>   A framework that describes the activities performed at each stage of a software development project.  </a:t>
            </a:r>
          </a:p>
          <a:p/>
        </p:txBody>
      </p:sp>
      <p:pic>
        <p:nvPicPr>
          <p:cNvPr id="2" name="Picture 1" descr="sdlc"/>
          <p:cNvPicPr>
            <a:picLocks noChangeAspect="1"/>
          </p:cNvPicPr>
          <p:nvPr/>
        </p:nvPicPr>
        <p:blipFill>
          <a:blip r:embed="rId1"/>
          <a:stretch>
            <a:fillRect/>
          </a:stretch>
        </p:blipFill>
        <p:spPr>
          <a:xfrm>
            <a:off x="1219200" y="2971800"/>
            <a:ext cx="6730365" cy="359537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2914" name="Title 422913"/>
          <p:cNvSpPr>
            <a:spLocks noGrp="1"/>
          </p:cNvSpPr>
          <p:nvPr>
            <p:ph type="title"/>
          </p:nvPr>
        </p:nvSpPr>
        <p:spPr>
          <a:ln/>
        </p:spPr>
        <p:txBody>
          <a:bodyPr anchor="ctr" anchorCtr="0"/>
          <a:p>
            <a:r>
              <a:t>Waterfall Model</a:t>
            </a:r>
          </a:p>
        </p:txBody>
      </p:sp>
      <p:pic>
        <p:nvPicPr>
          <p:cNvPr id="422923" name="Content Placeholder 422922" descr="Waterfall SDLC"/>
          <p:cNvPicPr>
            <a:picLocks noChangeAspect="1"/>
          </p:cNvPicPr>
          <p:nvPr>
            <p:ph sz="half" idx="1"/>
          </p:nvPr>
        </p:nvPicPr>
        <p:blipFill>
          <a:blip r:embed="rId1"/>
          <a:stretch>
            <a:fillRect/>
          </a:stretch>
        </p:blipFill>
        <p:spPr>
          <a:xfrm>
            <a:off x="0" y="1371600"/>
            <a:ext cx="3810000" cy="3886200"/>
          </a:xfrm>
          <a:ln/>
        </p:spPr>
      </p:pic>
      <p:sp>
        <p:nvSpPr>
          <p:cNvPr id="422915" name="Text Placeholder 422914"/>
          <p:cNvSpPr>
            <a:spLocks noGrp="1"/>
          </p:cNvSpPr>
          <p:nvPr>
            <p:ph type="body" sz="half" idx="2"/>
          </p:nvPr>
        </p:nvSpPr>
        <p:spPr>
          <a:xfrm>
            <a:off x="3962400" y="1295400"/>
            <a:ext cx="4800600" cy="4495800"/>
          </a:xfrm>
          <a:ln/>
        </p:spPr>
        <p:txBody>
          <a:bodyPr/>
          <a:p>
            <a:pPr>
              <a:buClr>
                <a:schemeClr val="tx2"/>
              </a:buClr>
              <a:buSzTx/>
              <a:buFontTx/>
            </a:pPr>
            <a:r>
              <a:rPr sz="2400" b="1">
                <a:solidFill>
                  <a:srgbClr val="FFFF00"/>
                </a:solidFill>
              </a:rPr>
              <a:t>Requirements</a:t>
            </a:r>
            <a:r>
              <a:rPr sz="2400" b="1"/>
              <a:t> </a:t>
            </a:r>
            <a:r>
              <a:rPr sz="2400"/>
              <a:t>– defines needed information, function, behavior, performance and interfaces.</a:t>
            </a:r>
            <a:endParaRPr sz="2400"/>
          </a:p>
          <a:p>
            <a:pPr>
              <a:buClr>
                <a:schemeClr val="tx2"/>
              </a:buClr>
              <a:buSzTx/>
              <a:buFontTx/>
            </a:pPr>
            <a:r>
              <a:rPr sz="2400" b="1">
                <a:solidFill>
                  <a:srgbClr val="FFFF00"/>
                </a:solidFill>
              </a:rPr>
              <a:t>Design </a:t>
            </a:r>
            <a:r>
              <a:rPr sz="2400"/>
              <a:t>– data structures, software architecture, interface representations, algorithmic details.</a:t>
            </a:r>
            <a:endParaRPr sz="2400"/>
          </a:p>
          <a:p>
            <a:pPr>
              <a:buClr>
                <a:schemeClr val="tx2"/>
              </a:buClr>
              <a:buSzTx/>
              <a:buFontTx/>
            </a:pPr>
            <a:r>
              <a:rPr sz="2400" b="1">
                <a:solidFill>
                  <a:srgbClr val="FFFF00"/>
                </a:solidFill>
              </a:rPr>
              <a:t>Implementation </a:t>
            </a:r>
            <a:r>
              <a:rPr sz="2400"/>
              <a:t>– source code, database, user documentation, testing.</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3938" name="Title 423937"/>
          <p:cNvSpPr>
            <a:spLocks noGrp="1"/>
          </p:cNvSpPr>
          <p:nvPr>
            <p:ph type="title"/>
          </p:nvPr>
        </p:nvSpPr>
        <p:spPr>
          <a:ln/>
        </p:spPr>
        <p:txBody>
          <a:bodyPr anchor="ctr" anchorCtr="0"/>
          <a:p>
            <a:r>
              <a:t>Waterfall Strengths</a:t>
            </a:r>
          </a:p>
        </p:txBody>
      </p:sp>
      <p:sp>
        <p:nvSpPr>
          <p:cNvPr id="423939" name="Text Placeholder 423938"/>
          <p:cNvSpPr>
            <a:spLocks noGrp="1"/>
          </p:cNvSpPr>
          <p:nvPr>
            <p:ph type="body" idx="1"/>
          </p:nvPr>
        </p:nvSpPr>
        <p:spPr>
          <a:ln/>
        </p:spPr>
        <p:txBody>
          <a:bodyPr/>
          <a:p>
            <a:r>
              <a:rPr sz="2800">
                <a:solidFill>
                  <a:srgbClr val="FFFF00"/>
                </a:solidFill>
              </a:rPr>
              <a:t>Easy to understand</a:t>
            </a:r>
            <a:r>
              <a:rPr sz="2800"/>
              <a:t>, easy to use</a:t>
            </a:r>
            <a:endParaRPr sz="2800"/>
          </a:p>
          <a:p>
            <a:r>
              <a:rPr sz="2800">
                <a:solidFill>
                  <a:srgbClr val="FFFF00"/>
                </a:solidFill>
              </a:rPr>
              <a:t>Provides structure </a:t>
            </a:r>
            <a:r>
              <a:rPr sz="2800"/>
              <a:t>to inexperienced staff</a:t>
            </a:r>
            <a:endParaRPr sz="2800"/>
          </a:p>
          <a:p>
            <a:r>
              <a:rPr sz="2800">
                <a:solidFill>
                  <a:srgbClr val="FFFF00"/>
                </a:solidFill>
              </a:rPr>
              <a:t>Milestones are well understood</a:t>
            </a:r>
            <a:endParaRPr sz="2800">
              <a:solidFill>
                <a:srgbClr val="FFFF00"/>
              </a:solidFill>
            </a:endParaRPr>
          </a:p>
          <a:p>
            <a:r>
              <a:rPr sz="2800"/>
              <a:t>Sets </a:t>
            </a:r>
            <a:r>
              <a:rPr sz="2800">
                <a:solidFill>
                  <a:srgbClr val="FFFF00"/>
                </a:solidFill>
              </a:rPr>
              <a:t>requirements stability</a:t>
            </a:r>
            <a:endParaRPr sz="2800">
              <a:solidFill>
                <a:srgbClr val="FFFF00"/>
              </a:solidFill>
            </a:endParaRPr>
          </a:p>
          <a:p>
            <a:r>
              <a:rPr sz="2800"/>
              <a:t>Good for </a:t>
            </a:r>
            <a:r>
              <a:rPr sz="2800">
                <a:solidFill>
                  <a:srgbClr val="FFFF00"/>
                </a:solidFill>
              </a:rPr>
              <a:t>management control </a:t>
            </a:r>
            <a:r>
              <a:rPr sz="2800"/>
              <a:t>(plan, staff, track)</a:t>
            </a:r>
            <a:endParaRPr sz="2800"/>
          </a:p>
          <a:p>
            <a:r>
              <a:rPr sz="2800"/>
              <a:t>Works well when </a:t>
            </a:r>
            <a:r>
              <a:rPr sz="2800">
                <a:solidFill>
                  <a:srgbClr val="FFFF00"/>
                </a:solidFill>
              </a:rPr>
              <a:t>quality is more important </a:t>
            </a:r>
            <a:r>
              <a:rPr sz="2800"/>
              <a:t>than cost or schedule</a:t>
            </a:r>
            <a:endParaRPr sz="2800"/>
          </a:p>
          <a:p>
            <a:endParaRPr sz="2800"/>
          </a:p>
          <a:p>
            <a:endParaRPr sz="2400"/>
          </a:p>
          <a:p/>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4962" name="Title 424961"/>
          <p:cNvSpPr>
            <a:spLocks noGrp="1"/>
          </p:cNvSpPr>
          <p:nvPr>
            <p:ph type="title"/>
          </p:nvPr>
        </p:nvSpPr>
        <p:spPr>
          <a:ln/>
        </p:spPr>
        <p:txBody>
          <a:bodyPr anchor="ctr" anchorCtr="0"/>
          <a:p>
            <a:r>
              <a:t>Waterfall Deficiencies</a:t>
            </a:r>
          </a:p>
        </p:txBody>
      </p:sp>
      <p:sp>
        <p:nvSpPr>
          <p:cNvPr id="424963" name="Text Placeholder 424962"/>
          <p:cNvSpPr>
            <a:spLocks noGrp="1"/>
          </p:cNvSpPr>
          <p:nvPr>
            <p:ph type="body" idx="1"/>
          </p:nvPr>
        </p:nvSpPr>
        <p:spPr>
          <a:xfrm>
            <a:off x="457200" y="1371600"/>
            <a:ext cx="8229600" cy="4495800"/>
          </a:xfrm>
          <a:ln/>
        </p:spPr>
        <p:txBody>
          <a:bodyPr/>
          <a:p>
            <a:pPr>
              <a:lnSpc>
                <a:spcPct val="90000"/>
              </a:lnSpc>
            </a:pPr>
            <a:r>
              <a:rPr sz="2800"/>
              <a:t>All </a:t>
            </a:r>
            <a:r>
              <a:rPr sz="2800">
                <a:solidFill>
                  <a:srgbClr val="FFFF00"/>
                </a:solidFill>
              </a:rPr>
              <a:t>requirements must be known </a:t>
            </a:r>
            <a:r>
              <a:rPr sz="2800"/>
              <a:t>upfront</a:t>
            </a:r>
            <a:endParaRPr sz="2800"/>
          </a:p>
          <a:p>
            <a:pPr>
              <a:lnSpc>
                <a:spcPct val="90000"/>
              </a:lnSpc>
            </a:pPr>
            <a:r>
              <a:rPr sz="2800"/>
              <a:t>Deliverables created for each phase are considered frozen – </a:t>
            </a:r>
            <a:r>
              <a:rPr sz="2800">
                <a:solidFill>
                  <a:srgbClr val="FFFF00"/>
                </a:solidFill>
              </a:rPr>
              <a:t>inhibits flexibility</a:t>
            </a:r>
            <a:endParaRPr sz="2800">
              <a:solidFill>
                <a:srgbClr val="FFFF00"/>
              </a:solidFill>
            </a:endParaRPr>
          </a:p>
          <a:p>
            <a:pPr>
              <a:lnSpc>
                <a:spcPct val="90000"/>
              </a:lnSpc>
            </a:pPr>
            <a:r>
              <a:rPr sz="2800"/>
              <a:t>Can give a </a:t>
            </a:r>
            <a:r>
              <a:rPr sz="2800">
                <a:solidFill>
                  <a:srgbClr val="FFFF00"/>
                </a:solidFill>
              </a:rPr>
              <a:t>false impression of progress</a:t>
            </a:r>
            <a:endParaRPr sz="2800">
              <a:solidFill>
                <a:srgbClr val="FFFF00"/>
              </a:solidFill>
            </a:endParaRPr>
          </a:p>
          <a:p>
            <a:pPr>
              <a:lnSpc>
                <a:spcPct val="90000"/>
              </a:lnSpc>
            </a:pPr>
            <a:r>
              <a:rPr sz="2800">
                <a:solidFill>
                  <a:srgbClr val="FFFF00"/>
                </a:solidFill>
              </a:rPr>
              <a:t>Does not reflect problem-solving nature </a:t>
            </a:r>
            <a:r>
              <a:rPr sz="2800"/>
              <a:t>of software development – iterations of phases</a:t>
            </a:r>
            <a:endParaRPr sz="2800"/>
          </a:p>
          <a:p>
            <a:pPr>
              <a:lnSpc>
                <a:spcPct val="90000"/>
              </a:lnSpc>
            </a:pPr>
            <a:r>
              <a:rPr sz="2800"/>
              <a:t>Integration is </a:t>
            </a:r>
            <a:r>
              <a:rPr sz="2800">
                <a:solidFill>
                  <a:srgbClr val="FFFF00"/>
                </a:solidFill>
              </a:rPr>
              <a:t>one big bang at the end</a:t>
            </a:r>
            <a:endParaRPr sz="2800">
              <a:solidFill>
                <a:srgbClr val="FFFF00"/>
              </a:solidFill>
            </a:endParaRPr>
          </a:p>
          <a:p>
            <a:pPr>
              <a:lnSpc>
                <a:spcPct val="90000"/>
              </a:lnSpc>
            </a:pPr>
            <a:r>
              <a:rPr sz="2800">
                <a:solidFill>
                  <a:srgbClr val="FFFF00"/>
                </a:solidFill>
              </a:rPr>
              <a:t>Little opportunity for customer </a:t>
            </a:r>
            <a:r>
              <a:rPr sz="2800"/>
              <a:t>to preview the system (until it may be too late)</a:t>
            </a:r>
            <a:endParaRPr sz="2800"/>
          </a:p>
          <a:p>
            <a:pPr>
              <a:lnSpc>
                <a:spcPct val="90000"/>
              </a:lnSpc>
            </a:pP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25986" name="Title 425985"/>
          <p:cNvSpPr>
            <a:spLocks noGrp="1"/>
          </p:cNvSpPr>
          <p:nvPr>
            <p:ph type="title"/>
          </p:nvPr>
        </p:nvSpPr>
        <p:spPr>
          <a:ln/>
        </p:spPr>
        <p:txBody>
          <a:bodyPr anchor="ctr" anchorCtr="0"/>
          <a:p>
            <a:r>
              <a:rPr sz="4000"/>
              <a:t>When to use the Waterfall Model</a:t>
            </a:r>
            <a:endParaRPr sz="4000"/>
          </a:p>
        </p:txBody>
      </p:sp>
      <p:sp>
        <p:nvSpPr>
          <p:cNvPr id="425987" name="Text Placeholder 425986"/>
          <p:cNvSpPr>
            <a:spLocks noGrp="1"/>
          </p:cNvSpPr>
          <p:nvPr>
            <p:ph type="body" idx="1"/>
          </p:nvPr>
        </p:nvSpPr>
        <p:spPr>
          <a:ln/>
        </p:spPr>
        <p:txBody>
          <a:bodyPr/>
          <a:p>
            <a:pPr>
              <a:lnSpc>
                <a:spcPct val="90000"/>
              </a:lnSpc>
            </a:pPr>
            <a:r>
              <a:rPr sz="2800"/>
              <a:t>Requirements are very </a:t>
            </a:r>
            <a:r>
              <a:rPr sz="2800">
                <a:solidFill>
                  <a:srgbClr val="FFFF00"/>
                </a:solidFill>
              </a:rPr>
              <a:t>well known</a:t>
            </a:r>
            <a:endParaRPr sz="2800">
              <a:solidFill>
                <a:srgbClr val="FFFF00"/>
              </a:solidFill>
            </a:endParaRPr>
          </a:p>
          <a:p>
            <a:pPr>
              <a:lnSpc>
                <a:spcPct val="90000"/>
              </a:lnSpc>
            </a:pPr>
            <a:r>
              <a:rPr sz="2800"/>
              <a:t>Product definition is </a:t>
            </a:r>
            <a:r>
              <a:rPr sz="2800">
                <a:solidFill>
                  <a:srgbClr val="FFFF00"/>
                </a:solidFill>
              </a:rPr>
              <a:t>stable</a:t>
            </a:r>
            <a:endParaRPr sz="2800">
              <a:solidFill>
                <a:srgbClr val="FFFF00"/>
              </a:solidFill>
            </a:endParaRPr>
          </a:p>
          <a:p>
            <a:pPr>
              <a:lnSpc>
                <a:spcPct val="90000"/>
              </a:lnSpc>
            </a:pPr>
            <a:r>
              <a:rPr sz="2800"/>
              <a:t>Technology is </a:t>
            </a:r>
            <a:r>
              <a:rPr sz="2800">
                <a:solidFill>
                  <a:srgbClr val="FFFF00"/>
                </a:solidFill>
              </a:rPr>
              <a:t>understood</a:t>
            </a:r>
            <a:endParaRPr sz="2800">
              <a:solidFill>
                <a:srgbClr val="FFFF00"/>
              </a:solidFill>
            </a:endParaRPr>
          </a:p>
          <a:p>
            <a:pPr>
              <a:lnSpc>
                <a:spcPct val="90000"/>
              </a:lnSpc>
            </a:pPr>
            <a:r>
              <a:rPr sz="2800"/>
              <a:t>New </a:t>
            </a:r>
            <a:r>
              <a:rPr sz="2800">
                <a:solidFill>
                  <a:srgbClr val="FFFF00"/>
                </a:solidFill>
              </a:rPr>
              <a:t>version of an existing product</a:t>
            </a:r>
            <a:endParaRPr sz="2800">
              <a:solidFill>
                <a:srgbClr val="FFFF00"/>
              </a:solidFill>
            </a:endParaRPr>
          </a:p>
          <a:p>
            <a:pPr>
              <a:lnSpc>
                <a:spcPct val="90000"/>
              </a:lnSpc>
            </a:pPr>
            <a:r>
              <a:rPr sz="2800">
                <a:solidFill>
                  <a:srgbClr val="FFFF00"/>
                </a:solidFill>
              </a:rPr>
              <a:t>Porting an existing product </a:t>
            </a:r>
            <a:r>
              <a:rPr sz="2800"/>
              <a:t>to a new platform.</a:t>
            </a:r>
            <a:endParaRPr sz="2800"/>
          </a:p>
          <a:p>
            <a:pPr>
              <a:lnSpc>
                <a:spcPct val="90000"/>
              </a:lnSpc>
            </a:pPr>
            <a:endParaRPr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2610" name="Title 452609"/>
          <p:cNvSpPr>
            <a:spLocks noGrp="1"/>
          </p:cNvSpPr>
          <p:nvPr>
            <p:ph type="title"/>
          </p:nvPr>
        </p:nvSpPr>
        <p:spPr>
          <a:ln/>
        </p:spPr>
        <p:txBody>
          <a:bodyPr anchor="ctr" anchorCtr="0"/>
          <a:p>
            <a:r>
              <a:t>V-Shaped SDLC Model</a:t>
            </a:r>
          </a:p>
        </p:txBody>
      </p:sp>
      <p:pic>
        <p:nvPicPr>
          <p:cNvPr id="452613" name="Content Placeholder 452612" descr="VShape SDLC"/>
          <p:cNvPicPr>
            <a:picLocks noChangeAspect="1"/>
          </p:cNvPicPr>
          <p:nvPr>
            <p:ph sz="half" idx="1"/>
          </p:nvPr>
        </p:nvPicPr>
        <p:blipFill>
          <a:blip r:embed="rId1"/>
          <a:stretch>
            <a:fillRect/>
          </a:stretch>
        </p:blipFill>
        <p:spPr>
          <a:xfrm>
            <a:off x="0" y="1600200"/>
            <a:ext cx="5181600" cy="3757613"/>
          </a:xfrm>
          <a:ln/>
        </p:spPr>
      </p:pic>
      <p:sp>
        <p:nvSpPr>
          <p:cNvPr id="452611" name="Text Placeholder 452610"/>
          <p:cNvSpPr>
            <a:spLocks noGrp="1"/>
          </p:cNvSpPr>
          <p:nvPr>
            <p:ph type="body" sz="half" idx="2"/>
          </p:nvPr>
        </p:nvSpPr>
        <p:spPr>
          <a:xfrm>
            <a:off x="5105400" y="1524000"/>
            <a:ext cx="4038600" cy="4495800"/>
          </a:xfrm>
          <a:ln/>
        </p:spPr>
        <p:txBody>
          <a:bodyPr/>
          <a:p>
            <a:pPr>
              <a:buClr>
                <a:schemeClr val="tx2"/>
              </a:buClr>
              <a:buSzTx/>
              <a:buFontTx/>
            </a:pPr>
            <a:r>
              <a:rPr sz="2400"/>
              <a:t>A variant of the Waterfall that emphasizes the verification and validation of the product.</a:t>
            </a:r>
            <a:endParaRPr sz="2400"/>
          </a:p>
          <a:p>
            <a:pPr>
              <a:buClr>
                <a:schemeClr val="tx2"/>
              </a:buClr>
              <a:buSzTx/>
              <a:buFontTx/>
            </a:pPr>
            <a:r>
              <a:rPr sz="2400"/>
              <a:t>Testing of the product is planned in parallel with a corresponding phase of development</a:t>
            </a:r>
            <a:endParaRPr sz="2400"/>
          </a:p>
          <a:p>
            <a:pPr>
              <a:buClr>
                <a:schemeClr val="tx2"/>
              </a:buClr>
              <a:buSzTx/>
              <a:buFontTx/>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6706" name="Title 456705"/>
          <p:cNvSpPr>
            <a:spLocks noGrp="1"/>
          </p:cNvSpPr>
          <p:nvPr>
            <p:ph type="title"/>
          </p:nvPr>
        </p:nvSpPr>
        <p:spPr>
          <a:ln/>
        </p:spPr>
        <p:txBody>
          <a:bodyPr anchor="ctr" anchorCtr="0"/>
          <a:p>
            <a:r>
              <a:t>V-Shaped Strengths</a:t>
            </a:r>
          </a:p>
        </p:txBody>
      </p:sp>
      <p:sp>
        <p:nvSpPr>
          <p:cNvPr id="456707" name="Text Placeholder 456706"/>
          <p:cNvSpPr>
            <a:spLocks noGrp="1"/>
          </p:cNvSpPr>
          <p:nvPr>
            <p:ph type="body" idx="1"/>
          </p:nvPr>
        </p:nvSpPr>
        <p:spPr>
          <a:ln/>
        </p:spPr>
        <p:txBody>
          <a:bodyPr/>
          <a:p>
            <a:r>
              <a:t>Emphasize planning for </a:t>
            </a:r>
            <a:r>
              <a:rPr>
                <a:solidFill>
                  <a:srgbClr val="FFFF00"/>
                </a:solidFill>
              </a:rPr>
              <a:t>verification and validation </a:t>
            </a:r>
            <a:r>
              <a:t>of the product in early stages of product development</a:t>
            </a:r>
          </a:p>
          <a:p>
            <a:r>
              <a:rPr>
                <a:solidFill>
                  <a:srgbClr val="FFFF00"/>
                </a:solidFill>
              </a:rPr>
              <a:t>Each deliverable must be testable</a:t>
            </a:r>
            <a:endParaRPr>
              <a:solidFill>
                <a:srgbClr val="FFFF00"/>
              </a:solidFill>
            </a:endParaRPr>
          </a:p>
          <a:p>
            <a:r>
              <a:t>Project management can </a:t>
            </a:r>
            <a:r>
              <a:rPr>
                <a:solidFill>
                  <a:srgbClr val="FFFF00"/>
                </a:solidFill>
              </a:rPr>
              <a:t>track progress by milestones</a:t>
            </a:r>
            <a:endParaRPr>
              <a:solidFill>
                <a:srgbClr val="FFFF00"/>
              </a:solidFill>
            </a:endParaRPr>
          </a:p>
          <a:p>
            <a:r>
              <a:rPr>
                <a:solidFill>
                  <a:srgbClr val="FFFF00"/>
                </a:solidFill>
              </a:rPr>
              <a:t>Easy to use</a:t>
            </a:r>
            <a:endParaRPr>
              <a:solidFill>
                <a:srgbClr val="FFFF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7730" name="Title 457729"/>
          <p:cNvSpPr>
            <a:spLocks noGrp="1"/>
          </p:cNvSpPr>
          <p:nvPr>
            <p:ph type="title"/>
          </p:nvPr>
        </p:nvSpPr>
        <p:spPr>
          <a:ln/>
        </p:spPr>
        <p:txBody>
          <a:bodyPr anchor="ctr" anchorCtr="0"/>
          <a:p>
            <a:r>
              <a:t>V-Shaped Weaknesses</a:t>
            </a:r>
          </a:p>
        </p:txBody>
      </p:sp>
      <p:sp>
        <p:nvSpPr>
          <p:cNvPr id="457731" name="Text Placeholder 457730"/>
          <p:cNvSpPr>
            <a:spLocks noGrp="1"/>
          </p:cNvSpPr>
          <p:nvPr>
            <p:ph type="body" idx="1"/>
          </p:nvPr>
        </p:nvSpPr>
        <p:spPr>
          <a:ln/>
        </p:spPr>
        <p:txBody>
          <a:bodyPr/>
          <a:p>
            <a:r>
              <a:t>Does not easily handle</a:t>
            </a:r>
            <a:r>
              <a:rPr>
                <a:solidFill>
                  <a:srgbClr val="FFFF00"/>
                </a:solidFill>
              </a:rPr>
              <a:t> concurrent events</a:t>
            </a:r>
            <a:endParaRPr>
              <a:solidFill>
                <a:srgbClr val="FFFF00"/>
              </a:solidFill>
            </a:endParaRPr>
          </a:p>
          <a:p>
            <a:r>
              <a:t>Does not handle </a:t>
            </a:r>
            <a:r>
              <a:rPr>
                <a:solidFill>
                  <a:srgbClr val="FFFF00"/>
                </a:solidFill>
              </a:rPr>
              <a:t>iterations </a:t>
            </a:r>
            <a:r>
              <a:t>or phases</a:t>
            </a:r>
          </a:p>
          <a:p>
            <a:r>
              <a:t>Does not easily handle </a:t>
            </a:r>
            <a:r>
              <a:rPr>
                <a:solidFill>
                  <a:srgbClr val="FFFF00"/>
                </a:solidFill>
              </a:rPr>
              <a:t>dynamic changes in requirements</a:t>
            </a:r>
            <a:endParaRPr>
              <a:solidFill>
                <a:srgbClr val="FFFF00"/>
              </a:solidFill>
            </a:endParaRPr>
          </a:p>
          <a:p>
            <a:r>
              <a:t>Does not contain </a:t>
            </a:r>
            <a:r>
              <a:rPr>
                <a:solidFill>
                  <a:srgbClr val="FFFF00"/>
                </a:solidFill>
              </a:rPr>
              <a:t>risk analysis </a:t>
            </a:r>
            <a:r>
              <a:t>activities</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Mountain Top</Template>
  <TotalTime>0</TotalTime>
  <Words>5997</Words>
  <Application>WPS Presentation</Application>
  <PresentationFormat>On-screen Show</PresentationFormat>
  <Paragraphs>146</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SimSun</vt:lpstr>
      <vt:lpstr>Wingdings</vt:lpstr>
      <vt:lpstr>Microsoft YaHei</vt:lpstr>
      <vt:lpstr>Arial Unicode MS</vt:lpstr>
      <vt:lpstr>Calibri</vt:lpstr>
      <vt:lpstr>Blue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DePaul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Life Cycle (SDLC)</dc:title>
  <dc:creator> John Petlicki</dc:creator>
  <cp:lastModifiedBy>himan</cp:lastModifiedBy>
  <cp:revision>64</cp:revision>
  <dcterms:created xsi:type="dcterms:W3CDTF">2003-04-01T22:59:55Z</dcterms:created>
  <dcterms:modified xsi:type="dcterms:W3CDTF">2024-06-11T05:54:08Z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y fmtid="{D5CDD505-2E9C-101B-9397-08002B2CF9AE}" pid="3" name="ICV">
    <vt:lpwstr>3D2EDFE1A4364CAD87D5EFCC16724250_12</vt:lpwstr>
  </property>
  <property fmtid="{D5CDD505-2E9C-101B-9397-08002B2CF9AE}" pid="4" name="KSOProductBuildVer">
    <vt:lpwstr>1033-12.2.0.17119</vt:lpwstr>
  </property>
</Properties>
</file>