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7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36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41C4CF-E170-46E8-949D-854296E12C75}" type="doc">
      <dgm:prSet loTypeId="urn:microsoft.com/office/officeart/2008/layout/LinedList" loCatId="list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63DBD82-9891-487E-A0A5-272D7CAC1EC6}">
      <dgm:prSet/>
      <dgm:spPr/>
      <dgm:t>
        <a:bodyPr/>
        <a:lstStyle/>
        <a:p>
          <a:r>
            <a:rPr lang="en-US"/>
            <a:t>Removed Duplicates &amp; Handled Missing Values</a:t>
          </a:r>
        </a:p>
      </dgm:t>
    </dgm:pt>
    <dgm:pt modelId="{726C4A67-247A-4A5F-886B-371E53B744E0}" type="parTrans" cxnId="{54A8F863-F8C1-459A-9B32-EB030682A889}">
      <dgm:prSet/>
      <dgm:spPr/>
      <dgm:t>
        <a:bodyPr/>
        <a:lstStyle/>
        <a:p>
          <a:endParaRPr lang="en-US"/>
        </a:p>
      </dgm:t>
    </dgm:pt>
    <dgm:pt modelId="{8E87086F-0745-41D2-8A48-242B9F379538}" type="sibTrans" cxnId="{54A8F863-F8C1-459A-9B32-EB030682A889}">
      <dgm:prSet/>
      <dgm:spPr/>
      <dgm:t>
        <a:bodyPr/>
        <a:lstStyle/>
        <a:p>
          <a:endParaRPr lang="en-US"/>
        </a:p>
      </dgm:t>
    </dgm:pt>
    <dgm:pt modelId="{CEBCC1E3-8F09-4B9F-87EB-65890743C3DC}">
      <dgm:prSet/>
      <dgm:spPr/>
      <dgm:t>
        <a:bodyPr/>
        <a:lstStyle/>
        <a:p>
          <a:r>
            <a:rPr lang="en-US"/>
            <a:t>Created Time-Based Aggregations (Peak Hours, Distance Categories)</a:t>
          </a:r>
        </a:p>
      </dgm:t>
    </dgm:pt>
    <dgm:pt modelId="{6D66EE4F-9863-4B91-A4FD-24FC7FFD3343}" type="parTrans" cxnId="{3F38FDA8-5E25-487F-B139-F53CAD6CCCF2}">
      <dgm:prSet/>
      <dgm:spPr/>
      <dgm:t>
        <a:bodyPr/>
        <a:lstStyle/>
        <a:p>
          <a:endParaRPr lang="en-US"/>
        </a:p>
      </dgm:t>
    </dgm:pt>
    <dgm:pt modelId="{2D16D3D3-81D9-4E93-A08C-9DD4731E859F}" type="sibTrans" cxnId="{3F38FDA8-5E25-487F-B139-F53CAD6CCCF2}">
      <dgm:prSet/>
      <dgm:spPr/>
      <dgm:t>
        <a:bodyPr/>
        <a:lstStyle/>
        <a:p>
          <a:endParaRPr lang="en-US"/>
        </a:p>
      </dgm:t>
    </dgm:pt>
    <dgm:pt modelId="{C1D972A6-7B18-4C6B-9D9E-4F19621D4A70}">
      <dgm:prSet/>
      <dgm:spPr/>
      <dgm:t>
        <a:bodyPr/>
        <a:lstStyle/>
        <a:p>
          <a:r>
            <a:rPr lang="en-US"/>
            <a:t>Established Relationships Between Tables</a:t>
          </a:r>
        </a:p>
      </dgm:t>
    </dgm:pt>
    <dgm:pt modelId="{7473E90E-CF68-47EC-840C-299290C037CE}" type="parTrans" cxnId="{A0C517A1-ECEC-4BC3-9CA5-2C67D8859BB1}">
      <dgm:prSet/>
      <dgm:spPr/>
      <dgm:t>
        <a:bodyPr/>
        <a:lstStyle/>
        <a:p>
          <a:endParaRPr lang="en-US"/>
        </a:p>
      </dgm:t>
    </dgm:pt>
    <dgm:pt modelId="{90D514A6-8AA1-4C53-A1CB-179275C541D5}" type="sibTrans" cxnId="{A0C517A1-ECEC-4BC3-9CA5-2C67D8859BB1}">
      <dgm:prSet/>
      <dgm:spPr/>
      <dgm:t>
        <a:bodyPr/>
        <a:lstStyle/>
        <a:p>
          <a:endParaRPr lang="en-US"/>
        </a:p>
      </dgm:t>
    </dgm:pt>
    <dgm:pt modelId="{A9E23775-D2A7-49D7-9300-6352FEA5773F}">
      <dgm:prSet/>
      <dgm:spPr/>
      <dgm:t>
        <a:bodyPr/>
        <a:lstStyle/>
        <a:p>
          <a:r>
            <a:rPr lang="en-US"/>
            <a:t>Optimized Queries for Performance in Power BI</a:t>
          </a:r>
        </a:p>
      </dgm:t>
    </dgm:pt>
    <dgm:pt modelId="{C35DD871-3404-4FE3-A555-87FAC7A9BEEB}" type="parTrans" cxnId="{21D0897B-D8C1-4C54-B624-AF8FF605F30A}">
      <dgm:prSet/>
      <dgm:spPr/>
      <dgm:t>
        <a:bodyPr/>
        <a:lstStyle/>
        <a:p>
          <a:endParaRPr lang="en-US"/>
        </a:p>
      </dgm:t>
    </dgm:pt>
    <dgm:pt modelId="{0C9BAD99-C7BE-4C0F-83D8-51DCBE17BC54}" type="sibTrans" cxnId="{21D0897B-D8C1-4C54-B624-AF8FF605F30A}">
      <dgm:prSet/>
      <dgm:spPr/>
      <dgm:t>
        <a:bodyPr/>
        <a:lstStyle/>
        <a:p>
          <a:endParaRPr lang="en-US"/>
        </a:p>
      </dgm:t>
    </dgm:pt>
    <dgm:pt modelId="{7F483C3E-E7A9-4D9B-B03C-E4F813CCB4E4}" type="pres">
      <dgm:prSet presAssocID="{6741C4CF-E170-46E8-949D-854296E12C75}" presName="vert0" presStyleCnt="0">
        <dgm:presLayoutVars>
          <dgm:dir/>
          <dgm:animOne val="branch"/>
          <dgm:animLvl val="lvl"/>
        </dgm:presLayoutVars>
      </dgm:prSet>
      <dgm:spPr/>
    </dgm:pt>
    <dgm:pt modelId="{3D2A3559-13DB-43CF-8795-1A40AA255937}" type="pres">
      <dgm:prSet presAssocID="{963DBD82-9891-487E-A0A5-272D7CAC1EC6}" presName="thickLine" presStyleLbl="alignNode1" presStyleIdx="0" presStyleCnt="4"/>
      <dgm:spPr/>
    </dgm:pt>
    <dgm:pt modelId="{C7B739D0-1E08-45EF-8DD9-5EB6BCBF45E6}" type="pres">
      <dgm:prSet presAssocID="{963DBD82-9891-487E-A0A5-272D7CAC1EC6}" presName="horz1" presStyleCnt="0"/>
      <dgm:spPr/>
    </dgm:pt>
    <dgm:pt modelId="{8F8EF047-C2D6-4666-94A8-B8F3D175E94C}" type="pres">
      <dgm:prSet presAssocID="{963DBD82-9891-487E-A0A5-272D7CAC1EC6}" presName="tx1" presStyleLbl="revTx" presStyleIdx="0" presStyleCnt="4"/>
      <dgm:spPr/>
    </dgm:pt>
    <dgm:pt modelId="{6C24DDC5-93CA-4939-AD0F-4D5FB1393CC6}" type="pres">
      <dgm:prSet presAssocID="{963DBD82-9891-487E-A0A5-272D7CAC1EC6}" presName="vert1" presStyleCnt="0"/>
      <dgm:spPr/>
    </dgm:pt>
    <dgm:pt modelId="{FE7B1136-B3CC-4F7A-B763-9F4095984CCB}" type="pres">
      <dgm:prSet presAssocID="{CEBCC1E3-8F09-4B9F-87EB-65890743C3DC}" presName="thickLine" presStyleLbl="alignNode1" presStyleIdx="1" presStyleCnt="4"/>
      <dgm:spPr/>
    </dgm:pt>
    <dgm:pt modelId="{51E7DAAA-A075-4474-97C7-45EA9A922A84}" type="pres">
      <dgm:prSet presAssocID="{CEBCC1E3-8F09-4B9F-87EB-65890743C3DC}" presName="horz1" presStyleCnt="0"/>
      <dgm:spPr/>
    </dgm:pt>
    <dgm:pt modelId="{DC1E11CF-1D52-4833-BB01-BC794F4A6F6E}" type="pres">
      <dgm:prSet presAssocID="{CEBCC1E3-8F09-4B9F-87EB-65890743C3DC}" presName="tx1" presStyleLbl="revTx" presStyleIdx="1" presStyleCnt="4"/>
      <dgm:spPr/>
    </dgm:pt>
    <dgm:pt modelId="{D473207B-1DB5-4437-8F8B-DC538011C8CB}" type="pres">
      <dgm:prSet presAssocID="{CEBCC1E3-8F09-4B9F-87EB-65890743C3DC}" presName="vert1" presStyleCnt="0"/>
      <dgm:spPr/>
    </dgm:pt>
    <dgm:pt modelId="{76B077CE-BDA7-4683-A434-8D1923CCD213}" type="pres">
      <dgm:prSet presAssocID="{C1D972A6-7B18-4C6B-9D9E-4F19621D4A70}" presName="thickLine" presStyleLbl="alignNode1" presStyleIdx="2" presStyleCnt="4"/>
      <dgm:spPr/>
    </dgm:pt>
    <dgm:pt modelId="{059D890A-4B66-40EE-81DA-3968C9483B3D}" type="pres">
      <dgm:prSet presAssocID="{C1D972A6-7B18-4C6B-9D9E-4F19621D4A70}" presName="horz1" presStyleCnt="0"/>
      <dgm:spPr/>
    </dgm:pt>
    <dgm:pt modelId="{94AABD0E-3522-4F7A-8726-268BB8A738D3}" type="pres">
      <dgm:prSet presAssocID="{C1D972A6-7B18-4C6B-9D9E-4F19621D4A70}" presName="tx1" presStyleLbl="revTx" presStyleIdx="2" presStyleCnt="4"/>
      <dgm:spPr/>
    </dgm:pt>
    <dgm:pt modelId="{B33FD1BB-6B59-4F05-986C-BDDFE5AA5F0D}" type="pres">
      <dgm:prSet presAssocID="{C1D972A6-7B18-4C6B-9D9E-4F19621D4A70}" presName="vert1" presStyleCnt="0"/>
      <dgm:spPr/>
    </dgm:pt>
    <dgm:pt modelId="{B23F1589-7588-4024-AC20-FF419C6CDA15}" type="pres">
      <dgm:prSet presAssocID="{A9E23775-D2A7-49D7-9300-6352FEA5773F}" presName="thickLine" presStyleLbl="alignNode1" presStyleIdx="3" presStyleCnt="4"/>
      <dgm:spPr/>
    </dgm:pt>
    <dgm:pt modelId="{0C6804C5-9060-427F-BCA5-F43F5824C1A0}" type="pres">
      <dgm:prSet presAssocID="{A9E23775-D2A7-49D7-9300-6352FEA5773F}" presName="horz1" presStyleCnt="0"/>
      <dgm:spPr/>
    </dgm:pt>
    <dgm:pt modelId="{A3F77695-DB2B-45B7-8DDC-797EA05FDC36}" type="pres">
      <dgm:prSet presAssocID="{A9E23775-D2A7-49D7-9300-6352FEA5773F}" presName="tx1" presStyleLbl="revTx" presStyleIdx="3" presStyleCnt="4"/>
      <dgm:spPr/>
    </dgm:pt>
    <dgm:pt modelId="{80D59257-C688-4D87-997A-169ACBA2F358}" type="pres">
      <dgm:prSet presAssocID="{A9E23775-D2A7-49D7-9300-6352FEA5773F}" presName="vert1" presStyleCnt="0"/>
      <dgm:spPr/>
    </dgm:pt>
  </dgm:ptLst>
  <dgm:cxnLst>
    <dgm:cxn modelId="{3AE56F33-72B2-4383-8F13-EF427FE92FDE}" type="presOf" srcId="{A9E23775-D2A7-49D7-9300-6352FEA5773F}" destId="{A3F77695-DB2B-45B7-8DDC-797EA05FDC36}" srcOrd="0" destOrd="0" presId="urn:microsoft.com/office/officeart/2008/layout/LinedList"/>
    <dgm:cxn modelId="{54A8F863-F8C1-459A-9B32-EB030682A889}" srcId="{6741C4CF-E170-46E8-949D-854296E12C75}" destId="{963DBD82-9891-487E-A0A5-272D7CAC1EC6}" srcOrd="0" destOrd="0" parTransId="{726C4A67-247A-4A5F-886B-371E53B744E0}" sibTransId="{8E87086F-0745-41D2-8A48-242B9F379538}"/>
    <dgm:cxn modelId="{21D0897B-D8C1-4C54-B624-AF8FF605F30A}" srcId="{6741C4CF-E170-46E8-949D-854296E12C75}" destId="{A9E23775-D2A7-49D7-9300-6352FEA5773F}" srcOrd="3" destOrd="0" parTransId="{C35DD871-3404-4FE3-A555-87FAC7A9BEEB}" sibTransId="{0C9BAD99-C7BE-4C0F-83D8-51DCBE17BC54}"/>
    <dgm:cxn modelId="{21D2247C-D999-45AE-8B9D-05EF3041AFD5}" type="presOf" srcId="{C1D972A6-7B18-4C6B-9D9E-4F19621D4A70}" destId="{94AABD0E-3522-4F7A-8726-268BB8A738D3}" srcOrd="0" destOrd="0" presId="urn:microsoft.com/office/officeart/2008/layout/LinedList"/>
    <dgm:cxn modelId="{A0C517A1-ECEC-4BC3-9CA5-2C67D8859BB1}" srcId="{6741C4CF-E170-46E8-949D-854296E12C75}" destId="{C1D972A6-7B18-4C6B-9D9E-4F19621D4A70}" srcOrd="2" destOrd="0" parTransId="{7473E90E-CF68-47EC-840C-299290C037CE}" sibTransId="{90D514A6-8AA1-4C53-A1CB-179275C541D5}"/>
    <dgm:cxn modelId="{3F38FDA8-5E25-487F-B139-F53CAD6CCCF2}" srcId="{6741C4CF-E170-46E8-949D-854296E12C75}" destId="{CEBCC1E3-8F09-4B9F-87EB-65890743C3DC}" srcOrd="1" destOrd="0" parTransId="{6D66EE4F-9863-4B91-A4FD-24FC7FFD3343}" sibTransId="{2D16D3D3-81D9-4E93-A08C-9DD4731E859F}"/>
    <dgm:cxn modelId="{C79217B5-64BE-4700-B05C-A3DA0D4D17E0}" type="presOf" srcId="{6741C4CF-E170-46E8-949D-854296E12C75}" destId="{7F483C3E-E7A9-4D9B-B03C-E4F813CCB4E4}" srcOrd="0" destOrd="0" presId="urn:microsoft.com/office/officeart/2008/layout/LinedList"/>
    <dgm:cxn modelId="{87502BC8-03C2-453C-86AC-7054C1F4C094}" type="presOf" srcId="{CEBCC1E3-8F09-4B9F-87EB-65890743C3DC}" destId="{DC1E11CF-1D52-4833-BB01-BC794F4A6F6E}" srcOrd="0" destOrd="0" presId="urn:microsoft.com/office/officeart/2008/layout/LinedList"/>
    <dgm:cxn modelId="{81510BCE-1815-45D0-A827-385E11259408}" type="presOf" srcId="{963DBD82-9891-487E-A0A5-272D7CAC1EC6}" destId="{8F8EF047-C2D6-4666-94A8-B8F3D175E94C}" srcOrd="0" destOrd="0" presId="urn:microsoft.com/office/officeart/2008/layout/LinedList"/>
    <dgm:cxn modelId="{8F531361-F1AD-4DA0-87D8-1E7C1EE74C90}" type="presParOf" srcId="{7F483C3E-E7A9-4D9B-B03C-E4F813CCB4E4}" destId="{3D2A3559-13DB-43CF-8795-1A40AA255937}" srcOrd="0" destOrd="0" presId="urn:microsoft.com/office/officeart/2008/layout/LinedList"/>
    <dgm:cxn modelId="{6E201A64-D91A-4B4C-92AC-27B0567744CD}" type="presParOf" srcId="{7F483C3E-E7A9-4D9B-B03C-E4F813CCB4E4}" destId="{C7B739D0-1E08-45EF-8DD9-5EB6BCBF45E6}" srcOrd="1" destOrd="0" presId="urn:microsoft.com/office/officeart/2008/layout/LinedList"/>
    <dgm:cxn modelId="{EF056DE0-0203-4F73-93C0-5C0DEAD7DEA9}" type="presParOf" srcId="{C7B739D0-1E08-45EF-8DD9-5EB6BCBF45E6}" destId="{8F8EF047-C2D6-4666-94A8-B8F3D175E94C}" srcOrd="0" destOrd="0" presId="urn:microsoft.com/office/officeart/2008/layout/LinedList"/>
    <dgm:cxn modelId="{9C7EFFBD-9B3B-4288-BE7D-7CB0D2D79FCE}" type="presParOf" srcId="{C7B739D0-1E08-45EF-8DD9-5EB6BCBF45E6}" destId="{6C24DDC5-93CA-4939-AD0F-4D5FB1393CC6}" srcOrd="1" destOrd="0" presId="urn:microsoft.com/office/officeart/2008/layout/LinedList"/>
    <dgm:cxn modelId="{FD63C1BC-2494-4C5B-8AD0-51EE34906D72}" type="presParOf" srcId="{7F483C3E-E7A9-4D9B-B03C-E4F813CCB4E4}" destId="{FE7B1136-B3CC-4F7A-B763-9F4095984CCB}" srcOrd="2" destOrd="0" presId="urn:microsoft.com/office/officeart/2008/layout/LinedList"/>
    <dgm:cxn modelId="{E1DC0F06-1453-4257-9EEF-6700FE35EAB2}" type="presParOf" srcId="{7F483C3E-E7A9-4D9B-B03C-E4F813CCB4E4}" destId="{51E7DAAA-A075-4474-97C7-45EA9A922A84}" srcOrd="3" destOrd="0" presId="urn:microsoft.com/office/officeart/2008/layout/LinedList"/>
    <dgm:cxn modelId="{64F1CE4A-4009-4830-9ACE-12F08A952757}" type="presParOf" srcId="{51E7DAAA-A075-4474-97C7-45EA9A922A84}" destId="{DC1E11CF-1D52-4833-BB01-BC794F4A6F6E}" srcOrd="0" destOrd="0" presId="urn:microsoft.com/office/officeart/2008/layout/LinedList"/>
    <dgm:cxn modelId="{0364FF6D-BF34-4F62-97F7-EEC1C9F9AA1E}" type="presParOf" srcId="{51E7DAAA-A075-4474-97C7-45EA9A922A84}" destId="{D473207B-1DB5-4437-8F8B-DC538011C8CB}" srcOrd="1" destOrd="0" presId="urn:microsoft.com/office/officeart/2008/layout/LinedList"/>
    <dgm:cxn modelId="{7A3E5976-EE4F-408B-9E9A-C167E40BD899}" type="presParOf" srcId="{7F483C3E-E7A9-4D9B-B03C-E4F813CCB4E4}" destId="{76B077CE-BDA7-4683-A434-8D1923CCD213}" srcOrd="4" destOrd="0" presId="urn:microsoft.com/office/officeart/2008/layout/LinedList"/>
    <dgm:cxn modelId="{B882354F-BDD1-4BD0-856A-CAB2CA383FBF}" type="presParOf" srcId="{7F483C3E-E7A9-4D9B-B03C-E4F813CCB4E4}" destId="{059D890A-4B66-40EE-81DA-3968C9483B3D}" srcOrd="5" destOrd="0" presId="urn:microsoft.com/office/officeart/2008/layout/LinedList"/>
    <dgm:cxn modelId="{0CDDC52A-7C94-4576-BE65-D9F99EA4E06A}" type="presParOf" srcId="{059D890A-4B66-40EE-81DA-3968C9483B3D}" destId="{94AABD0E-3522-4F7A-8726-268BB8A738D3}" srcOrd="0" destOrd="0" presId="urn:microsoft.com/office/officeart/2008/layout/LinedList"/>
    <dgm:cxn modelId="{087A4092-29A9-468A-9439-27EE7CC730C4}" type="presParOf" srcId="{059D890A-4B66-40EE-81DA-3968C9483B3D}" destId="{B33FD1BB-6B59-4F05-986C-BDDFE5AA5F0D}" srcOrd="1" destOrd="0" presId="urn:microsoft.com/office/officeart/2008/layout/LinedList"/>
    <dgm:cxn modelId="{5BC7522B-4765-4BFE-9E2E-BC0A9F30B4B6}" type="presParOf" srcId="{7F483C3E-E7A9-4D9B-B03C-E4F813CCB4E4}" destId="{B23F1589-7588-4024-AC20-FF419C6CDA15}" srcOrd="6" destOrd="0" presId="urn:microsoft.com/office/officeart/2008/layout/LinedList"/>
    <dgm:cxn modelId="{B06A27A1-4D24-436A-989F-C3C6E3DFB31B}" type="presParOf" srcId="{7F483C3E-E7A9-4D9B-B03C-E4F813CCB4E4}" destId="{0C6804C5-9060-427F-BCA5-F43F5824C1A0}" srcOrd="7" destOrd="0" presId="urn:microsoft.com/office/officeart/2008/layout/LinedList"/>
    <dgm:cxn modelId="{B8AA4BE0-6BFA-4E6D-B33C-6B1C26E6A057}" type="presParOf" srcId="{0C6804C5-9060-427F-BCA5-F43F5824C1A0}" destId="{A3F77695-DB2B-45B7-8DDC-797EA05FDC36}" srcOrd="0" destOrd="0" presId="urn:microsoft.com/office/officeart/2008/layout/LinedList"/>
    <dgm:cxn modelId="{F0820904-790B-4226-964C-134FB02D045D}" type="presParOf" srcId="{0C6804C5-9060-427F-BCA5-F43F5824C1A0}" destId="{80D59257-C688-4D87-997A-169ACBA2F35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74F3A2-5FB0-483A-BAC0-7DA5AB855DE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E555120-DE4F-4E02-8C75-1082CE0423B5}">
      <dgm:prSet/>
      <dgm:spPr/>
      <dgm:t>
        <a:bodyPr/>
        <a:lstStyle/>
        <a:p>
          <a:r>
            <a:rPr lang="en-US"/>
            <a:t>Data-driven insights help optimize ride-hailing operations.</a:t>
          </a:r>
        </a:p>
      </dgm:t>
    </dgm:pt>
    <dgm:pt modelId="{BFB1AA16-9A65-4DB4-8A8B-5C2AA31B867B}" type="parTrans" cxnId="{587E70E9-9F52-4636-9D23-11C85F1D5323}">
      <dgm:prSet/>
      <dgm:spPr/>
      <dgm:t>
        <a:bodyPr/>
        <a:lstStyle/>
        <a:p>
          <a:endParaRPr lang="en-US"/>
        </a:p>
      </dgm:t>
    </dgm:pt>
    <dgm:pt modelId="{BE721590-72C4-49E1-927E-C78B8B826C1E}" type="sibTrans" cxnId="{587E70E9-9F52-4636-9D23-11C85F1D5323}">
      <dgm:prSet/>
      <dgm:spPr/>
      <dgm:t>
        <a:bodyPr/>
        <a:lstStyle/>
        <a:p>
          <a:endParaRPr lang="en-US"/>
        </a:p>
      </dgm:t>
    </dgm:pt>
    <dgm:pt modelId="{A94025C8-8622-4ECF-901C-991D3FC1563F}">
      <dgm:prSet/>
      <dgm:spPr/>
      <dgm:t>
        <a:bodyPr/>
        <a:lstStyle/>
        <a:p>
          <a:r>
            <a:rPr lang="en-US"/>
            <a:t>Reducing cancellations &amp; improving pricing can boost customer retention.</a:t>
          </a:r>
        </a:p>
      </dgm:t>
    </dgm:pt>
    <dgm:pt modelId="{ED4A2CE4-90C8-4B95-BCDA-D8FEAA45893D}" type="parTrans" cxnId="{903CCD8F-262D-4F50-984B-2F91B7C0B4CD}">
      <dgm:prSet/>
      <dgm:spPr/>
      <dgm:t>
        <a:bodyPr/>
        <a:lstStyle/>
        <a:p>
          <a:endParaRPr lang="en-US"/>
        </a:p>
      </dgm:t>
    </dgm:pt>
    <dgm:pt modelId="{17556E90-D09F-4232-B601-67E045D4D921}" type="sibTrans" cxnId="{903CCD8F-262D-4F50-984B-2F91B7C0B4CD}">
      <dgm:prSet/>
      <dgm:spPr/>
      <dgm:t>
        <a:bodyPr/>
        <a:lstStyle/>
        <a:p>
          <a:endParaRPr lang="en-US"/>
        </a:p>
      </dgm:t>
    </dgm:pt>
    <dgm:pt modelId="{ABCBDA65-E7E6-4C52-B5C5-AEF88C1639DC}">
      <dgm:prSet/>
      <dgm:spPr/>
      <dgm:t>
        <a:bodyPr/>
        <a:lstStyle/>
        <a:p>
          <a:r>
            <a:rPr lang="en-US"/>
            <a:t>Smart allocation of drivers increases efficiency &amp; service quality.</a:t>
          </a:r>
        </a:p>
      </dgm:t>
    </dgm:pt>
    <dgm:pt modelId="{00781A21-3381-4D3B-8DB1-5F065BEE01C1}" type="parTrans" cxnId="{40581772-1AC7-405B-A833-D779AA15508B}">
      <dgm:prSet/>
      <dgm:spPr/>
      <dgm:t>
        <a:bodyPr/>
        <a:lstStyle/>
        <a:p>
          <a:endParaRPr lang="en-US"/>
        </a:p>
      </dgm:t>
    </dgm:pt>
    <dgm:pt modelId="{D1642107-FE2C-4AF0-8204-63268B4ADF82}" type="sibTrans" cxnId="{40581772-1AC7-405B-A833-D779AA15508B}">
      <dgm:prSet/>
      <dgm:spPr/>
      <dgm:t>
        <a:bodyPr/>
        <a:lstStyle/>
        <a:p>
          <a:endParaRPr lang="en-US"/>
        </a:p>
      </dgm:t>
    </dgm:pt>
    <dgm:pt modelId="{AAF42DCA-4622-44B5-ADA5-6B2741503BC5}">
      <dgm:prSet/>
      <dgm:spPr/>
      <dgm:t>
        <a:bodyPr/>
        <a:lstStyle/>
        <a:p>
          <a:r>
            <a:rPr lang="en-US"/>
            <a:t>Digital transformation strategies will enhance financial performance.</a:t>
          </a:r>
        </a:p>
      </dgm:t>
    </dgm:pt>
    <dgm:pt modelId="{910DDA60-E6AE-4A1F-AFF3-391B9A5D0BD8}" type="parTrans" cxnId="{3E4BE302-A2DA-44FA-BFDD-F060051FE946}">
      <dgm:prSet/>
      <dgm:spPr/>
      <dgm:t>
        <a:bodyPr/>
        <a:lstStyle/>
        <a:p>
          <a:endParaRPr lang="en-US"/>
        </a:p>
      </dgm:t>
    </dgm:pt>
    <dgm:pt modelId="{A961172E-F0CF-4C2B-9C69-55E77AA1DDD7}" type="sibTrans" cxnId="{3E4BE302-A2DA-44FA-BFDD-F060051FE946}">
      <dgm:prSet/>
      <dgm:spPr/>
      <dgm:t>
        <a:bodyPr/>
        <a:lstStyle/>
        <a:p>
          <a:endParaRPr lang="en-US"/>
        </a:p>
      </dgm:t>
    </dgm:pt>
    <dgm:pt modelId="{07A0E3A1-D751-4D73-82DB-9FD961486B06}" type="pres">
      <dgm:prSet presAssocID="{A874F3A2-5FB0-483A-BAC0-7DA5AB855DEB}" presName="outerComposite" presStyleCnt="0">
        <dgm:presLayoutVars>
          <dgm:chMax val="5"/>
          <dgm:dir/>
          <dgm:resizeHandles val="exact"/>
        </dgm:presLayoutVars>
      </dgm:prSet>
      <dgm:spPr/>
    </dgm:pt>
    <dgm:pt modelId="{B7C08C14-4741-49BE-AA02-E7B2AAC00B7A}" type="pres">
      <dgm:prSet presAssocID="{A874F3A2-5FB0-483A-BAC0-7DA5AB855DEB}" presName="dummyMaxCanvas" presStyleCnt="0">
        <dgm:presLayoutVars/>
      </dgm:prSet>
      <dgm:spPr/>
    </dgm:pt>
    <dgm:pt modelId="{A8089572-FF68-4212-9BE5-38DB7A6ED8EE}" type="pres">
      <dgm:prSet presAssocID="{A874F3A2-5FB0-483A-BAC0-7DA5AB855DEB}" presName="FourNodes_1" presStyleLbl="node1" presStyleIdx="0" presStyleCnt="4">
        <dgm:presLayoutVars>
          <dgm:bulletEnabled val="1"/>
        </dgm:presLayoutVars>
      </dgm:prSet>
      <dgm:spPr/>
    </dgm:pt>
    <dgm:pt modelId="{23E7B3CF-8511-43AE-B53E-2FBA6EFB68DF}" type="pres">
      <dgm:prSet presAssocID="{A874F3A2-5FB0-483A-BAC0-7DA5AB855DEB}" presName="FourNodes_2" presStyleLbl="node1" presStyleIdx="1" presStyleCnt="4">
        <dgm:presLayoutVars>
          <dgm:bulletEnabled val="1"/>
        </dgm:presLayoutVars>
      </dgm:prSet>
      <dgm:spPr/>
    </dgm:pt>
    <dgm:pt modelId="{9551534D-0D44-4ABB-BE49-0DDC447DE496}" type="pres">
      <dgm:prSet presAssocID="{A874F3A2-5FB0-483A-BAC0-7DA5AB855DEB}" presName="FourNodes_3" presStyleLbl="node1" presStyleIdx="2" presStyleCnt="4">
        <dgm:presLayoutVars>
          <dgm:bulletEnabled val="1"/>
        </dgm:presLayoutVars>
      </dgm:prSet>
      <dgm:spPr/>
    </dgm:pt>
    <dgm:pt modelId="{80155A75-43C8-46DD-A26B-69A71F7B0204}" type="pres">
      <dgm:prSet presAssocID="{A874F3A2-5FB0-483A-BAC0-7DA5AB855DEB}" presName="FourNodes_4" presStyleLbl="node1" presStyleIdx="3" presStyleCnt="4">
        <dgm:presLayoutVars>
          <dgm:bulletEnabled val="1"/>
        </dgm:presLayoutVars>
      </dgm:prSet>
      <dgm:spPr/>
    </dgm:pt>
    <dgm:pt modelId="{565EE20C-D147-463E-8C97-40575B5262D6}" type="pres">
      <dgm:prSet presAssocID="{A874F3A2-5FB0-483A-BAC0-7DA5AB855DEB}" presName="FourConn_1-2" presStyleLbl="fgAccFollowNode1" presStyleIdx="0" presStyleCnt="3">
        <dgm:presLayoutVars>
          <dgm:bulletEnabled val="1"/>
        </dgm:presLayoutVars>
      </dgm:prSet>
      <dgm:spPr/>
    </dgm:pt>
    <dgm:pt modelId="{DC5AE91F-22A8-4AC1-B75B-5659FD0D75FC}" type="pres">
      <dgm:prSet presAssocID="{A874F3A2-5FB0-483A-BAC0-7DA5AB855DEB}" presName="FourConn_2-3" presStyleLbl="fgAccFollowNode1" presStyleIdx="1" presStyleCnt="3">
        <dgm:presLayoutVars>
          <dgm:bulletEnabled val="1"/>
        </dgm:presLayoutVars>
      </dgm:prSet>
      <dgm:spPr/>
    </dgm:pt>
    <dgm:pt modelId="{8FB913DA-2DA3-4366-A676-CDF7F97330A3}" type="pres">
      <dgm:prSet presAssocID="{A874F3A2-5FB0-483A-BAC0-7DA5AB855DEB}" presName="FourConn_3-4" presStyleLbl="fgAccFollowNode1" presStyleIdx="2" presStyleCnt="3">
        <dgm:presLayoutVars>
          <dgm:bulletEnabled val="1"/>
        </dgm:presLayoutVars>
      </dgm:prSet>
      <dgm:spPr/>
    </dgm:pt>
    <dgm:pt modelId="{8124ACC4-B735-4642-8367-1AC671C7E435}" type="pres">
      <dgm:prSet presAssocID="{A874F3A2-5FB0-483A-BAC0-7DA5AB855DEB}" presName="FourNodes_1_text" presStyleLbl="node1" presStyleIdx="3" presStyleCnt="4">
        <dgm:presLayoutVars>
          <dgm:bulletEnabled val="1"/>
        </dgm:presLayoutVars>
      </dgm:prSet>
      <dgm:spPr/>
    </dgm:pt>
    <dgm:pt modelId="{D6026346-771E-4877-9898-747E14D78915}" type="pres">
      <dgm:prSet presAssocID="{A874F3A2-5FB0-483A-BAC0-7DA5AB855DEB}" presName="FourNodes_2_text" presStyleLbl="node1" presStyleIdx="3" presStyleCnt="4">
        <dgm:presLayoutVars>
          <dgm:bulletEnabled val="1"/>
        </dgm:presLayoutVars>
      </dgm:prSet>
      <dgm:spPr/>
    </dgm:pt>
    <dgm:pt modelId="{241405CF-A8AF-49FC-B5D1-755FDD6507ED}" type="pres">
      <dgm:prSet presAssocID="{A874F3A2-5FB0-483A-BAC0-7DA5AB855DEB}" presName="FourNodes_3_text" presStyleLbl="node1" presStyleIdx="3" presStyleCnt="4">
        <dgm:presLayoutVars>
          <dgm:bulletEnabled val="1"/>
        </dgm:presLayoutVars>
      </dgm:prSet>
      <dgm:spPr/>
    </dgm:pt>
    <dgm:pt modelId="{CB88288E-3B34-480A-88AC-287F97D610F8}" type="pres">
      <dgm:prSet presAssocID="{A874F3A2-5FB0-483A-BAC0-7DA5AB855DE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E4BE302-A2DA-44FA-BFDD-F060051FE946}" srcId="{A874F3A2-5FB0-483A-BAC0-7DA5AB855DEB}" destId="{AAF42DCA-4622-44B5-ADA5-6B2741503BC5}" srcOrd="3" destOrd="0" parTransId="{910DDA60-E6AE-4A1F-AFF3-391B9A5D0BD8}" sibTransId="{A961172E-F0CF-4C2B-9C69-55E77AA1DDD7}"/>
    <dgm:cxn modelId="{6F287011-2A8E-4968-A9F7-6755C450F9A8}" type="presOf" srcId="{ABCBDA65-E7E6-4C52-B5C5-AEF88C1639DC}" destId="{241405CF-A8AF-49FC-B5D1-755FDD6507ED}" srcOrd="1" destOrd="0" presId="urn:microsoft.com/office/officeart/2005/8/layout/vProcess5"/>
    <dgm:cxn modelId="{1CFA6E15-EDF7-4078-BFF9-BC8888B2B983}" type="presOf" srcId="{17556E90-D09F-4232-B601-67E045D4D921}" destId="{DC5AE91F-22A8-4AC1-B75B-5659FD0D75FC}" srcOrd="0" destOrd="0" presId="urn:microsoft.com/office/officeart/2005/8/layout/vProcess5"/>
    <dgm:cxn modelId="{20082A5E-3236-4F38-9532-5A5DEA37B9AB}" type="presOf" srcId="{AAF42DCA-4622-44B5-ADA5-6B2741503BC5}" destId="{80155A75-43C8-46DD-A26B-69A71F7B0204}" srcOrd="0" destOrd="0" presId="urn:microsoft.com/office/officeart/2005/8/layout/vProcess5"/>
    <dgm:cxn modelId="{7203E743-9437-496A-AB22-8D1E52BDCF05}" type="presOf" srcId="{A94025C8-8622-4ECF-901C-991D3FC1563F}" destId="{23E7B3CF-8511-43AE-B53E-2FBA6EFB68DF}" srcOrd="0" destOrd="0" presId="urn:microsoft.com/office/officeart/2005/8/layout/vProcess5"/>
    <dgm:cxn modelId="{A080C265-5F58-4CC0-A239-AECAC6FE5996}" type="presOf" srcId="{A94025C8-8622-4ECF-901C-991D3FC1563F}" destId="{D6026346-771E-4877-9898-747E14D78915}" srcOrd="1" destOrd="0" presId="urn:microsoft.com/office/officeart/2005/8/layout/vProcess5"/>
    <dgm:cxn modelId="{9919736B-EBAB-4805-86D5-55B01F9A4275}" type="presOf" srcId="{AAF42DCA-4622-44B5-ADA5-6B2741503BC5}" destId="{CB88288E-3B34-480A-88AC-287F97D610F8}" srcOrd="1" destOrd="0" presId="urn:microsoft.com/office/officeart/2005/8/layout/vProcess5"/>
    <dgm:cxn modelId="{40581772-1AC7-405B-A833-D779AA15508B}" srcId="{A874F3A2-5FB0-483A-BAC0-7DA5AB855DEB}" destId="{ABCBDA65-E7E6-4C52-B5C5-AEF88C1639DC}" srcOrd="2" destOrd="0" parTransId="{00781A21-3381-4D3B-8DB1-5F065BEE01C1}" sibTransId="{D1642107-FE2C-4AF0-8204-63268B4ADF82}"/>
    <dgm:cxn modelId="{94855A76-FEC1-4548-979D-7474046DEB56}" type="presOf" srcId="{6E555120-DE4F-4E02-8C75-1082CE0423B5}" destId="{8124ACC4-B735-4642-8367-1AC671C7E435}" srcOrd="1" destOrd="0" presId="urn:microsoft.com/office/officeart/2005/8/layout/vProcess5"/>
    <dgm:cxn modelId="{81A7FC56-D937-4A85-9AB2-FB3F0008B22E}" type="presOf" srcId="{ABCBDA65-E7E6-4C52-B5C5-AEF88C1639DC}" destId="{9551534D-0D44-4ABB-BE49-0DDC447DE496}" srcOrd="0" destOrd="0" presId="urn:microsoft.com/office/officeart/2005/8/layout/vProcess5"/>
    <dgm:cxn modelId="{D376BE82-CBDD-4742-AC9E-744E683BD5A4}" type="presOf" srcId="{D1642107-FE2C-4AF0-8204-63268B4ADF82}" destId="{8FB913DA-2DA3-4366-A676-CDF7F97330A3}" srcOrd="0" destOrd="0" presId="urn:microsoft.com/office/officeart/2005/8/layout/vProcess5"/>
    <dgm:cxn modelId="{903CCD8F-262D-4F50-984B-2F91B7C0B4CD}" srcId="{A874F3A2-5FB0-483A-BAC0-7DA5AB855DEB}" destId="{A94025C8-8622-4ECF-901C-991D3FC1563F}" srcOrd="1" destOrd="0" parTransId="{ED4A2CE4-90C8-4B95-BCDA-D8FEAA45893D}" sibTransId="{17556E90-D09F-4232-B601-67E045D4D921}"/>
    <dgm:cxn modelId="{FEEF3AAE-DAC3-4CC5-9163-F28CCCCE6B40}" type="presOf" srcId="{A874F3A2-5FB0-483A-BAC0-7DA5AB855DEB}" destId="{07A0E3A1-D751-4D73-82DB-9FD961486B06}" srcOrd="0" destOrd="0" presId="urn:microsoft.com/office/officeart/2005/8/layout/vProcess5"/>
    <dgm:cxn modelId="{294F06BE-391E-477F-BC7A-248D7AF6A854}" type="presOf" srcId="{6E555120-DE4F-4E02-8C75-1082CE0423B5}" destId="{A8089572-FF68-4212-9BE5-38DB7A6ED8EE}" srcOrd="0" destOrd="0" presId="urn:microsoft.com/office/officeart/2005/8/layout/vProcess5"/>
    <dgm:cxn modelId="{F1ACAED7-52CE-4D9C-BE93-E0E7E5368B2D}" type="presOf" srcId="{BE721590-72C4-49E1-927E-C78B8B826C1E}" destId="{565EE20C-D147-463E-8C97-40575B5262D6}" srcOrd="0" destOrd="0" presId="urn:microsoft.com/office/officeart/2005/8/layout/vProcess5"/>
    <dgm:cxn modelId="{587E70E9-9F52-4636-9D23-11C85F1D5323}" srcId="{A874F3A2-5FB0-483A-BAC0-7DA5AB855DEB}" destId="{6E555120-DE4F-4E02-8C75-1082CE0423B5}" srcOrd="0" destOrd="0" parTransId="{BFB1AA16-9A65-4DB4-8A8B-5C2AA31B867B}" sibTransId="{BE721590-72C4-49E1-927E-C78B8B826C1E}"/>
    <dgm:cxn modelId="{8AED9C97-3119-401E-AD11-3E511CB9FFA8}" type="presParOf" srcId="{07A0E3A1-D751-4D73-82DB-9FD961486B06}" destId="{B7C08C14-4741-49BE-AA02-E7B2AAC00B7A}" srcOrd="0" destOrd="0" presId="urn:microsoft.com/office/officeart/2005/8/layout/vProcess5"/>
    <dgm:cxn modelId="{B1D4F12C-7CCD-4BF9-B09E-83EF5952452A}" type="presParOf" srcId="{07A0E3A1-D751-4D73-82DB-9FD961486B06}" destId="{A8089572-FF68-4212-9BE5-38DB7A6ED8EE}" srcOrd="1" destOrd="0" presId="urn:microsoft.com/office/officeart/2005/8/layout/vProcess5"/>
    <dgm:cxn modelId="{86205E11-97CD-4619-8B3D-23B607A7CF51}" type="presParOf" srcId="{07A0E3A1-D751-4D73-82DB-9FD961486B06}" destId="{23E7B3CF-8511-43AE-B53E-2FBA6EFB68DF}" srcOrd="2" destOrd="0" presId="urn:microsoft.com/office/officeart/2005/8/layout/vProcess5"/>
    <dgm:cxn modelId="{91BCBA1C-D1CE-4891-8B8A-352F95889CD8}" type="presParOf" srcId="{07A0E3A1-D751-4D73-82DB-9FD961486B06}" destId="{9551534D-0D44-4ABB-BE49-0DDC447DE496}" srcOrd="3" destOrd="0" presId="urn:microsoft.com/office/officeart/2005/8/layout/vProcess5"/>
    <dgm:cxn modelId="{9877B62F-FE0C-4258-8C0D-F080F1B72F76}" type="presParOf" srcId="{07A0E3A1-D751-4D73-82DB-9FD961486B06}" destId="{80155A75-43C8-46DD-A26B-69A71F7B0204}" srcOrd="4" destOrd="0" presId="urn:microsoft.com/office/officeart/2005/8/layout/vProcess5"/>
    <dgm:cxn modelId="{5F219F77-1B2A-4DF8-9390-DD0AD870CE7E}" type="presParOf" srcId="{07A0E3A1-D751-4D73-82DB-9FD961486B06}" destId="{565EE20C-D147-463E-8C97-40575B5262D6}" srcOrd="5" destOrd="0" presId="urn:microsoft.com/office/officeart/2005/8/layout/vProcess5"/>
    <dgm:cxn modelId="{CE20C0B5-C572-4142-A02B-D17636A4541D}" type="presParOf" srcId="{07A0E3A1-D751-4D73-82DB-9FD961486B06}" destId="{DC5AE91F-22A8-4AC1-B75B-5659FD0D75FC}" srcOrd="6" destOrd="0" presId="urn:microsoft.com/office/officeart/2005/8/layout/vProcess5"/>
    <dgm:cxn modelId="{D5551E7D-0C4E-4F33-8472-9E31A96A67F6}" type="presParOf" srcId="{07A0E3A1-D751-4D73-82DB-9FD961486B06}" destId="{8FB913DA-2DA3-4366-A676-CDF7F97330A3}" srcOrd="7" destOrd="0" presId="urn:microsoft.com/office/officeart/2005/8/layout/vProcess5"/>
    <dgm:cxn modelId="{AF51D809-2278-4FBB-BBD6-AE423FFB00CD}" type="presParOf" srcId="{07A0E3A1-D751-4D73-82DB-9FD961486B06}" destId="{8124ACC4-B735-4642-8367-1AC671C7E435}" srcOrd="8" destOrd="0" presId="urn:microsoft.com/office/officeart/2005/8/layout/vProcess5"/>
    <dgm:cxn modelId="{C6E47645-2955-44D5-AC87-3A4B900F3F4F}" type="presParOf" srcId="{07A0E3A1-D751-4D73-82DB-9FD961486B06}" destId="{D6026346-771E-4877-9898-747E14D78915}" srcOrd="9" destOrd="0" presId="urn:microsoft.com/office/officeart/2005/8/layout/vProcess5"/>
    <dgm:cxn modelId="{EC002673-F304-4888-A2DB-519DDFE834C3}" type="presParOf" srcId="{07A0E3A1-D751-4D73-82DB-9FD961486B06}" destId="{241405CF-A8AF-49FC-B5D1-755FDD6507ED}" srcOrd="10" destOrd="0" presId="urn:microsoft.com/office/officeart/2005/8/layout/vProcess5"/>
    <dgm:cxn modelId="{E4E4D8D3-4241-457F-887B-239476A94DBA}" type="presParOf" srcId="{07A0E3A1-D751-4D73-82DB-9FD961486B06}" destId="{CB88288E-3B34-480A-88AC-287F97D610F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2A3559-13DB-43CF-8795-1A40AA255937}">
      <dsp:nvSpPr>
        <dsp:cNvPr id="0" name=""/>
        <dsp:cNvSpPr/>
      </dsp:nvSpPr>
      <dsp:spPr>
        <a:xfrm>
          <a:off x="0" y="0"/>
          <a:ext cx="339817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8EF047-C2D6-4666-94A8-B8F3D175E94C}">
      <dsp:nvSpPr>
        <dsp:cNvPr id="0" name=""/>
        <dsp:cNvSpPr/>
      </dsp:nvSpPr>
      <dsp:spPr>
        <a:xfrm>
          <a:off x="0" y="0"/>
          <a:ext cx="3398174" cy="90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Removed Duplicates &amp; Handled Missing Values</a:t>
          </a:r>
        </a:p>
      </dsp:txBody>
      <dsp:txXfrm>
        <a:off x="0" y="0"/>
        <a:ext cx="3398174" cy="909862"/>
      </dsp:txXfrm>
    </dsp:sp>
    <dsp:sp modelId="{FE7B1136-B3CC-4F7A-B763-9F4095984CCB}">
      <dsp:nvSpPr>
        <dsp:cNvPr id="0" name=""/>
        <dsp:cNvSpPr/>
      </dsp:nvSpPr>
      <dsp:spPr>
        <a:xfrm>
          <a:off x="0" y="909862"/>
          <a:ext cx="339817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E11CF-1D52-4833-BB01-BC794F4A6F6E}">
      <dsp:nvSpPr>
        <dsp:cNvPr id="0" name=""/>
        <dsp:cNvSpPr/>
      </dsp:nvSpPr>
      <dsp:spPr>
        <a:xfrm>
          <a:off x="0" y="909862"/>
          <a:ext cx="3398174" cy="90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Created Time-Based Aggregations (Peak Hours, Distance Categories)</a:t>
          </a:r>
        </a:p>
      </dsp:txBody>
      <dsp:txXfrm>
        <a:off x="0" y="909862"/>
        <a:ext cx="3398174" cy="909862"/>
      </dsp:txXfrm>
    </dsp:sp>
    <dsp:sp modelId="{76B077CE-BDA7-4683-A434-8D1923CCD213}">
      <dsp:nvSpPr>
        <dsp:cNvPr id="0" name=""/>
        <dsp:cNvSpPr/>
      </dsp:nvSpPr>
      <dsp:spPr>
        <a:xfrm>
          <a:off x="0" y="1819724"/>
          <a:ext cx="339817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4AABD0E-3522-4F7A-8726-268BB8A738D3}">
      <dsp:nvSpPr>
        <dsp:cNvPr id="0" name=""/>
        <dsp:cNvSpPr/>
      </dsp:nvSpPr>
      <dsp:spPr>
        <a:xfrm>
          <a:off x="0" y="1819725"/>
          <a:ext cx="3398174" cy="90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Established Relationships Between Tables</a:t>
          </a:r>
        </a:p>
      </dsp:txBody>
      <dsp:txXfrm>
        <a:off x="0" y="1819725"/>
        <a:ext cx="3398174" cy="909862"/>
      </dsp:txXfrm>
    </dsp:sp>
    <dsp:sp modelId="{B23F1589-7588-4024-AC20-FF419C6CDA15}">
      <dsp:nvSpPr>
        <dsp:cNvPr id="0" name=""/>
        <dsp:cNvSpPr/>
      </dsp:nvSpPr>
      <dsp:spPr>
        <a:xfrm>
          <a:off x="0" y="2729587"/>
          <a:ext cx="339817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3F77695-DB2B-45B7-8DDC-797EA05FDC36}">
      <dsp:nvSpPr>
        <dsp:cNvPr id="0" name=""/>
        <dsp:cNvSpPr/>
      </dsp:nvSpPr>
      <dsp:spPr>
        <a:xfrm>
          <a:off x="0" y="2729587"/>
          <a:ext cx="3398174" cy="90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Optimized Queries for Performance in Power BI</a:t>
          </a:r>
        </a:p>
      </dsp:txBody>
      <dsp:txXfrm>
        <a:off x="0" y="2729587"/>
        <a:ext cx="3398174" cy="909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89572-FF68-4212-9BE5-38DB7A6ED8EE}">
      <dsp:nvSpPr>
        <dsp:cNvPr id="0" name=""/>
        <dsp:cNvSpPr/>
      </dsp:nvSpPr>
      <dsp:spPr>
        <a:xfrm>
          <a:off x="0" y="0"/>
          <a:ext cx="6492240" cy="8214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Data-driven insights help optimize ride-hailing operations.</a:t>
          </a:r>
        </a:p>
      </dsp:txBody>
      <dsp:txXfrm>
        <a:off x="24059" y="24059"/>
        <a:ext cx="5536435" cy="773317"/>
      </dsp:txXfrm>
    </dsp:sp>
    <dsp:sp modelId="{23E7B3CF-8511-43AE-B53E-2FBA6EFB68DF}">
      <dsp:nvSpPr>
        <dsp:cNvPr id="0" name=""/>
        <dsp:cNvSpPr/>
      </dsp:nvSpPr>
      <dsp:spPr>
        <a:xfrm>
          <a:off x="543725" y="970787"/>
          <a:ext cx="6492240" cy="821435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Reducing cancellations &amp; improving pricing can boost customer retention.</a:t>
          </a:r>
        </a:p>
      </dsp:txBody>
      <dsp:txXfrm>
        <a:off x="567784" y="994846"/>
        <a:ext cx="5366463" cy="773317"/>
      </dsp:txXfrm>
    </dsp:sp>
    <dsp:sp modelId="{9551534D-0D44-4ABB-BE49-0DDC447DE496}">
      <dsp:nvSpPr>
        <dsp:cNvPr id="0" name=""/>
        <dsp:cNvSpPr/>
      </dsp:nvSpPr>
      <dsp:spPr>
        <a:xfrm>
          <a:off x="1079334" y="1941575"/>
          <a:ext cx="6492240" cy="821435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Smart allocation of drivers increases efficiency &amp; service quality.</a:t>
          </a:r>
        </a:p>
      </dsp:txBody>
      <dsp:txXfrm>
        <a:off x="1103393" y="1965634"/>
        <a:ext cx="5374578" cy="773317"/>
      </dsp:txXfrm>
    </dsp:sp>
    <dsp:sp modelId="{80155A75-43C8-46DD-A26B-69A71F7B0204}">
      <dsp:nvSpPr>
        <dsp:cNvPr id="0" name=""/>
        <dsp:cNvSpPr/>
      </dsp:nvSpPr>
      <dsp:spPr>
        <a:xfrm>
          <a:off x="1623059" y="2912363"/>
          <a:ext cx="6492240" cy="821435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Digital transformation strategies will enhance financial performance.</a:t>
          </a:r>
        </a:p>
      </dsp:txBody>
      <dsp:txXfrm>
        <a:off x="1647118" y="2936422"/>
        <a:ext cx="5366463" cy="773317"/>
      </dsp:txXfrm>
    </dsp:sp>
    <dsp:sp modelId="{565EE20C-D147-463E-8C97-40575B5262D6}">
      <dsp:nvSpPr>
        <dsp:cNvPr id="0" name=""/>
        <dsp:cNvSpPr/>
      </dsp:nvSpPr>
      <dsp:spPr>
        <a:xfrm>
          <a:off x="5958306" y="629145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078441" y="629145"/>
        <a:ext cx="293663" cy="401785"/>
      </dsp:txXfrm>
    </dsp:sp>
    <dsp:sp modelId="{DC5AE91F-22A8-4AC1-B75B-5659FD0D75FC}">
      <dsp:nvSpPr>
        <dsp:cNvPr id="0" name=""/>
        <dsp:cNvSpPr/>
      </dsp:nvSpPr>
      <dsp:spPr>
        <a:xfrm>
          <a:off x="6502031" y="1599932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622166" y="1599932"/>
        <a:ext cx="293663" cy="401785"/>
      </dsp:txXfrm>
    </dsp:sp>
    <dsp:sp modelId="{8FB913DA-2DA3-4366-A676-CDF7F97330A3}">
      <dsp:nvSpPr>
        <dsp:cNvPr id="0" name=""/>
        <dsp:cNvSpPr/>
      </dsp:nvSpPr>
      <dsp:spPr>
        <a:xfrm>
          <a:off x="7037641" y="2570720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157776" y="2570720"/>
        <a:ext cx="293663" cy="401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3323E-6B46-4A09-820C-1ACB7BB0D1A6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5DAF5-4982-417B-B321-BE3FEA4C0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70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5DAF5-4982-417B-B321-BE3FEA4C020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43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5357" y="3130041"/>
            <a:ext cx="3027251" cy="2387600"/>
          </a:xfrm>
        </p:spPr>
        <p:txBody>
          <a:bodyPr anchor="t">
            <a:normAutofit/>
          </a:bodyPr>
          <a:lstStyle/>
          <a:p>
            <a:pPr algn="l"/>
            <a:r>
              <a:rPr lang="en-IN" sz="4700" b="1">
                <a:latin typeface="Times New Roman" pitchFamily="18" charset="0"/>
                <a:cs typeface="Times New Roman" pitchFamily="18" charset="0"/>
              </a:rPr>
              <a:t>Namma Yatri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315431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391886"/>
            <a:ext cx="4507025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0ABCE54-8DB5-5DB9-EDF6-D13E75C47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9" r="24262" b="4"/>
          <a:stretch/>
        </p:blipFill>
        <p:spPr bwMode="auto">
          <a:xfrm>
            <a:off x="4441869" y="666728"/>
            <a:ext cx="4152000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IN" sz="4700" b="1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r>
              <a:rPr lang="en-US" sz="1900">
                <a:latin typeface="Times New Roman" pitchFamily="18" charset="0"/>
                <a:cs typeface="Times New Roman" pitchFamily="18" charset="0"/>
              </a:rPr>
              <a:t>The ride-hailing industry faces challenges like high trip cancellations, demand-supply mismatches, fare fluctuations, and low digital payment adoption. This analysis aims to develop Power BI dashboards to optimize operations and enhance customer experience.</a:t>
            </a:r>
          </a:p>
          <a:p>
            <a:pPr marL="0" indent="0">
              <a:buNone/>
            </a:pPr>
            <a:r>
              <a:rPr lang="en-US" sz="1900" b="1">
                <a:latin typeface="Times New Roman" pitchFamily="18" charset="0"/>
                <a:cs typeface="Times New Roman" pitchFamily="18" charset="0"/>
              </a:rPr>
              <a:t>                                                     Objective</a:t>
            </a:r>
          </a:p>
          <a:p>
            <a:endParaRPr lang="en-US" sz="1900"/>
          </a:p>
          <a:p>
            <a:r>
              <a:rPr lang="en-US" sz="1900">
                <a:latin typeface="Times New Roman" pitchFamily="18" charset="0"/>
                <a:cs typeface="Times New Roman" pitchFamily="18" charset="0"/>
              </a:rPr>
              <a:t>Analyze ride-hailing patterns to identify key inefficiencies.</a:t>
            </a:r>
          </a:p>
          <a:p>
            <a:r>
              <a:rPr lang="en-US" sz="1900">
                <a:latin typeface="Times New Roman" pitchFamily="18" charset="0"/>
                <a:cs typeface="Times New Roman" pitchFamily="18" charset="0"/>
              </a:rPr>
              <a:t>Optimize fare pricing strategies using data insights.</a:t>
            </a:r>
          </a:p>
          <a:p>
            <a:r>
              <a:rPr lang="en-US" sz="1900">
                <a:latin typeface="Times New Roman" pitchFamily="18" charset="0"/>
                <a:cs typeface="Times New Roman" pitchFamily="18" charset="0"/>
              </a:rPr>
              <a:t>Improve driver allocation based on demand-supply trends.</a:t>
            </a:r>
          </a:p>
          <a:p>
            <a:r>
              <a:rPr lang="en-US" sz="1900">
                <a:latin typeface="Times New Roman" pitchFamily="18" charset="0"/>
                <a:cs typeface="Times New Roman" pitchFamily="18" charset="0"/>
              </a:rPr>
              <a:t>Increase digital payment adoption among customers.</a:t>
            </a:r>
          </a:p>
          <a:p>
            <a:endParaRPr lang="en-US" sz="190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9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IN" sz="4700" b="1">
                <a:latin typeface="Times New Roman" pitchFamily="18" charset="0"/>
                <a:cs typeface="Times New Roman" pitchFamily="18" charset="0"/>
              </a:rPr>
              <a:t>Approach Used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800">
                <a:latin typeface="Times New Roman" pitchFamily="18" charset="0"/>
                <a:cs typeface="Times New Roman" pitchFamily="18" charset="0"/>
              </a:rPr>
              <a:t>Data Cleaning &amp; Transformation</a:t>
            </a:r>
          </a:p>
          <a:p>
            <a:pPr>
              <a:lnSpc>
                <a:spcPct val="90000"/>
              </a:lnSpc>
            </a:pPr>
            <a:r>
              <a:rPr lang="en-IN" sz="1800">
                <a:latin typeface="Times New Roman" pitchFamily="18" charset="0"/>
                <a:cs typeface="Times New Roman" pitchFamily="18" charset="0"/>
              </a:rPr>
              <a:t>Data Modeling in Power BI</a:t>
            </a:r>
          </a:p>
          <a:p>
            <a:pPr>
              <a:lnSpc>
                <a:spcPct val="90000"/>
              </a:lnSpc>
            </a:pPr>
            <a:r>
              <a:rPr lang="en-IN" sz="1800">
                <a:latin typeface="Times New Roman" pitchFamily="18" charset="0"/>
                <a:cs typeface="Times New Roman" pitchFamily="18" charset="0"/>
              </a:rPr>
              <a:t>DAX Measures for KPIs</a:t>
            </a:r>
          </a:p>
          <a:p>
            <a:pPr>
              <a:lnSpc>
                <a:spcPct val="90000"/>
              </a:lnSpc>
            </a:pPr>
            <a:r>
              <a:rPr lang="en-IN" sz="1800">
                <a:latin typeface="Times New Roman" pitchFamily="18" charset="0"/>
                <a:cs typeface="Times New Roman" pitchFamily="18" charset="0"/>
              </a:rPr>
              <a:t>Dashboard Creation &amp; Insights Extraction</a:t>
            </a:r>
          </a:p>
          <a:p>
            <a:pPr>
              <a:lnSpc>
                <a:spcPct val="90000"/>
              </a:lnSpc>
            </a:pPr>
            <a:r>
              <a:rPr lang="en-IN" sz="1800">
                <a:latin typeface="Times New Roman" pitchFamily="18" charset="0"/>
                <a:cs typeface="Times New Roman" pitchFamily="18" charset="0"/>
              </a:rPr>
              <a:t>Business Recommendations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800" b="1">
                <a:latin typeface="Times New Roman" pitchFamily="18" charset="0"/>
                <a:cs typeface="Times New Roman" pitchFamily="18" charset="0"/>
              </a:rPr>
              <a:t>                                                  Methodology</a:t>
            </a:r>
          </a:p>
          <a:p>
            <a:pPr>
              <a:lnSpc>
                <a:spcPct val="90000"/>
              </a:lnSpc>
            </a:pPr>
            <a:r>
              <a:rPr lang="en-IN" sz="1800"/>
              <a:t> </a:t>
            </a:r>
            <a:r>
              <a:rPr lang="en-IN" sz="1800">
                <a:latin typeface="Times New Roman" pitchFamily="18" charset="0"/>
                <a:cs typeface="Times New Roman" pitchFamily="18" charset="0"/>
              </a:rPr>
              <a:t>Data Cleaning &amp; Transformation in Power Query.</a:t>
            </a:r>
          </a:p>
          <a:p>
            <a:pPr>
              <a:lnSpc>
                <a:spcPct val="90000"/>
              </a:lnSpc>
            </a:pPr>
            <a:r>
              <a:rPr lang="en-IN" sz="1800">
                <a:latin typeface="Times New Roman" pitchFamily="18" charset="0"/>
                <a:cs typeface="Times New Roman" pitchFamily="18" charset="0"/>
              </a:rPr>
              <a:t>Data Modeling &amp; Relationship Setup in Power BI.</a:t>
            </a:r>
          </a:p>
          <a:p>
            <a:pPr>
              <a:lnSpc>
                <a:spcPct val="90000"/>
              </a:lnSpc>
            </a:pPr>
            <a:r>
              <a:rPr lang="en-IN" sz="1800">
                <a:latin typeface="Times New Roman" pitchFamily="18" charset="0"/>
                <a:cs typeface="Times New Roman" pitchFamily="18" charset="0"/>
              </a:rPr>
              <a:t> DAX Measures for KPI Calculations.</a:t>
            </a:r>
          </a:p>
          <a:p>
            <a:pPr>
              <a:lnSpc>
                <a:spcPct val="90000"/>
              </a:lnSpc>
            </a:pPr>
            <a:r>
              <a:rPr lang="en-IN" sz="1800">
                <a:latin typeface="Times New Roman" pitchFamily="18" charset="0"/>
                <a:cs typeface="Times New Roman" pitchFamily="18" charset="0"/>
              </a:rPr>
              <a:t>Development &amp; Insights Generation.</a:t>
            </a:r>
          </a:p>
          <a:p>
            <a:pPr>
              <a:lnSpc>
                <a:spcPct val="90000"/>
              </a:lnSpc>
            </a:pPr>
            <a:r>
              <a:rPr lang="en-IN" sz="1800">
                <a:latin typeface="Times New Roman" pitchFamily="18" charset="0"/>
                <a:cs typeface="Times New Roman" pitchFamily="18" charset="0"/>
              </a:rPr>
              <a:t>Business Recommendations &amp; Implementation.</a:t>
            </a:r>
          </a:p>
          <a:p>
            <a:pPr marL="0" indent="0">
              <a:lnSpc>
                <a:spcPct val="90000"/>
              </a:lnSpc>
              <a:buNone/>
            </a:pPr>
            <a:endParaRPr lang="en-IN" sz="18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IN" sz="4700" b="1">
                <a:latin typeface="Times New Roman" pitchFamily="18" charset="0"/>
                <a:cs typeface="Times New Roman" pitchFamily="18" charset="0"/>
              </a:rPr>
              <a:t>Data Source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r>
              <a:rPr lang="en-IN" sz="2100">
                <a:latin typeface="Times New Roman" pitchFamily="18" charset="0"/>
                <a:cs typeface="Times New Roman" pitchFamily="18" charset="0"/>
              </a:rPr>
              <a:t>Dataset includes:</a:t>
            </a:r>
          </a:p>
          <a:p>
            <a:r>
              <a:rPr lang="en-IN" sz="2100">
                <a:latin typeface="Times New Roman" pitchFamily="18" charset="0"/>
                <a:cs typeface="Times New Roman" pitchFamily="18" charset="0"/>
              </a:rPr>
              <a:t> Trips (Trip ID, Fare, Duration, Distance, Driver ID, Customer ID)</a:t>
            </a:r>
          </a:p>
          <a:p>
            <a:r>
              <a:rPr lang="en-IN" sz="2100">
                <a:latin typeface="Times New Roman" pitchFamily="18" charset="0"/>
                <a:cs typeface="Times New Roman" pitchFamily="18" charset="0"/>
              </a:rPr>
              <a:t> Trip Details (Customer interactions, Cancellations, Completions)</a:t>
            </a:r>
          </a:p>
          <a:p>
            <a:r>
              <a:rPr lang="en-IN" sz="2100">
                <a:latin typeface="Times New Roman" pitchFamily="18" charset="0"/>
                <a:cs typeface="Times New Roman" pitchFamily="18" charset="0"/>
              </a:rPr>
              <a:t> Payment Methods (Cash, UPI, Debit Card)</a:t>
            </a:r>
          </a:p>
          <a:p>
            <a:r>
              <a:rPr lang="en-IN" sz="2100">
                <a:latin typeface="Times New Roman" pitchFamily="18" charset="0"/>
                <a:cs typeface="Times New Roman" pitchFamily="18" charset="0"/>
              </a:rPr>
              <a:t> Assembly Locations (Pickup &amp; Drop Zones)</a:t>
            </a:r>
          </a:p>
          <a:p>
            <a:pPr marL="0" indent="0">
              <a:buNone/>
            </a:pPr>
            <a:endParaRPr lang="en-IN" sz="21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r>
              <a:rPr lang="en-IN" sz="4200" b="1">
                <a:latin typeface="Times New Roman" pitchFamily="18" charset="0"/>
                <a:cs typeface="Times New Roman" pitchFamily="18" charset="0"/>
              </a:rPr>
              <a:t>Key DAX Measures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3398174" cy="3639450"/>
          </a:xfrm>
        </p:spPr>
        <p:txBody>
          <a:bodyPr anchor="ctr">
            <a:normAutofit/>
          </a:bodyPr>
          <a:lstStyle/>
          <a:p>
            <a:r>
              <a:rPr lang="en-US" sz="1700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Trips = COUNT(Trips[tripid])</a:t>
            </a:r>
          </a:p>
          <a:p>
            <a:pPr>
              <a:buFont typeface="Arial" pitchFamily="34" charset="0"/>
              <a:buChar char="•"/>
            </a:pPr>
            <a:r>
              <a:rPr lang="en-US" sz="1700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 = SUM(Trips[fare])</a:t>
            </a:r>
            <a:endParaRPr lang="en-US" sz="1700">
              <a:latin typeface="Times New Roman" panose="02020603050405020304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700">
                <a:latin typeface="Times New Roman" panose="02020603050405020304" pitchFamily="18" charset="0"/>
                <a:cs typeface="Times New Roman" pitchFamily="18" charset="0"/>
              </a:rPr>
              <a:t>Average Fare = AVERAGE(Fare)</a:t>
            </a:r>
          </a:p>
          <a:p>
            <a:r>
              <a:rPr lang="en-US" sz="1700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Pickup Locations = COUNT(Trips[loc_from])</a:t>
            </a:r>
          </a:p>
          <a:p>
            <a:pPr marL="0" indent="0">
              <a:buNone/>
            </a:pPr>
            <a:br>
              <a:rPr lang="en-US" sz="1700" b="0">
                <a:effectLst/>
                <a:latin typeface="Consolas" panose="020B0609020204030204" pitchFamily="49" charset="0"/>
              </a:rPr>
            </a:br>
            <a:endParaRPr lang="en-US" sz="1700" b="0">
              <a:effectLst/>
              <a:latin typeface="Consolas" panose="020B0609020204030204" pitchFamily="49" charset="0"/>
            </a:endParaRPr>
          </a:p>
          <a:p>
            <a:endParaRPr lang="en-US" sz="17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34B7B-1535-D488-8678-83CF1AEE2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649" y="3254991"/>
            <a:ext cx="3862707" cy="217277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r>
              <a:rPr lang="en-IN" sz="4200" b="1">
                <a:latin typeface="Times New Roman" pitchFamily="18" charset="0"/>
                <a:cs typeface="Times New Roman" pitchFamily="18" charset="0"/>
              </a:rPr>
              <a:t>Editing &amp; Modifications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AB8C86-97FE-0F7A-7C7F-26CFC9373B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230955"/>
              </p:ext>
            </p:extLst>
          </p:nvPr>
        </p:nvGraphicFramePr>
        <p:xfrm>
          <a:off x="595245" y="2599509"/>
          <a:ext cx="3398174" cy="363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r>
              <a:rPr lang="en-IN" sz="4200" b="1">
                <a:latin typeface="Times New Roman" pitchFamily="18" charset="0"/>
                <a:cs typeface="Times New Roman" pitchFamily="18" charset="0"/>
              </a:rPr>
              <a:t>Business Insights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3398174" cy="3639450"/>
          </a:xfrm>
        </p:spPr>
        <p:txBody>
          <a:bodyPr anchor="ctr">
            <a:normAutofit/>
          </a:bodyPr>
          <a:lstStyle/>
          <a:p>
            <a:r>
              <a:rPr lang="en-IN" sz="1700">
                <a:latin typeface="Times New Roman" pitchFamily="18" charset="0"/>
                <a:cs typeface="Times New Roman" pitchFamily="18" charset="0"/>
              </a:rPr>
              <a:t>High drop-off rates during fare estimates → Implement Predictive Pricing</a:t>
            </a:r>
          </a:p>
          <a:p>
            <a:r>
              <a:rPr lang="en-IN" sz="1700">
                <a:latin typeface="Times New Roman" pitchFamily="18" charset="0"/>
                <a:cs typeface="Times New Roman" pitchFamily="18" charset="0"/>
              </a:rPr>
              <a:t>Demand-Supply gaps in key areas → Improve Driver Allocation</a:t>
            </a:r>
          </a:p>
          <a:p>
            <a:r>
              <a:rPr lang="en-IN" sz="1700">
                <a:latin typeface="Times New Roman" pitchFamily="18" charset="0"/>
                <a:cs typeface="Times New Roman" pitchFamily="18" charset="0"/>
              </a:rPr>
              <a:t>Fare spikes during peak hours → Optimize Dynamic Pricing</a:t>
            </a:r>
          </a:p>
          <a:p>
            <a:r>
              <a:rPr lang="en-IN" sz="1700">
                <a:latin typeface="Times New Roman" pitchFamily="18" charset="0"/>
                <a:cs typeface="Times New Roman" pitchFamily="18" charset="0"/>
              </a:rPr>
              <a:t>UPI Adoption growing, but cash still dominates → Offer Digital Payment Incentives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649" y="2892862"/>
            <a:ext cx="3862707" cy="289702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IN" sz="4700" b="1">
                <a:latin typeface="Times New Roman" pitchFamily="18" charset="0"/>
                <a:cs typeface="Times New Roman" pitchFamily="18" charset="0"/>
              </a:rPr>
              <a:t>Expected Outcomes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r>
              <a:rPr lang="en-US" sz="2100">
                <a:latin typeface="Times New Roman" pitchFamily="18" charset="0"/>
                <a:cs typeface="Times New Roman" pitchFamily="18" charset="0"/>
              </a:rPr>
              <a:t>Enhanced demand-supply matching to reduce wait times.</a:t>
            </a:r>
          </a:p>
          <a:p>
            <a:r>
              <a:rPr lang="en-US" sz="2100">
                <a:latin typeface="Times New Roman" pitchFamily="18" charset="0"/>
                <a:cs typeface="Times New Roman" pitchFamily="18" charset="0"/>
              </a:rPr>
              <a:t> AI-driven fare optimization to balance affordability &amp; revenue.</a:t>
            </a:r>
          </a:p>
          <a:p>
            <a:r>
              <a:rPr lang="en-US" sz="2100">
                <a:latin typeface="Times New Roman" pitchFamily="18" charset="0"/>
                <a:cs typeface="Times New Roman" pitchFamily="18" charset="0"/>
              </a:rPr>
              <a:t>Increased digital payment adoption through targeted incentives.</a:t>
            </a:r>
          </a:p>
          <a:p>
            <a:r>
              <a:rPr lang="en-US" sz="2100">
                <a:latin typeface="Times New Roman" pitchFamily="18" charset="0"/>
                <a:cs typeface="Times New Roman" pitchFamily="18" charset="0"/>
              </a:rPr>
              <a:t>Improved driver performance through better data-driven allocation.</a:t>
            </a:r>
          </a:p>
          <a:p>
            <a:endParaRPr lang="en-US" sz="21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en-IN" sz="350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B253D98-63F1-7171-0C26-5F4272976B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0847603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375</Words>
  <Application>Microsoft Office PowerPoint</Application>
  <PresentationFormat>On-screen Show (4:3)</PresentationFormat>
  <Paragraphs>54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Times New Roman</vt:lpstr>
      <vt:lpstr>Office Theme</vt:lpstr>
      <vt:lpstr>Namma Yatri</vt:lpstr>
      <vt:lpstr>Problem Statement</vt:lpstr>
      <vt:lpstr>Approach Used</vt:lpstr>
      <vt:lpstr>Data Source</vt:lpstr>
      <vt:lpstr>Key DAX Measures</vt:lpstr>
      <vt:lpstr>Editing &amp; Modifications</vt:lpstr>
      <vt:lpstr>Business Insights</vt:lpstr>
      <vt:lpstr>Expected Outcomes</vt:lpstr>
      <vt:lpstr>Conclusion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Namma Yatri</dc:title>
  <dc:creator>Kavya</dc:creator>
  <dc:description>generated using python-pptx</dc:description>
  <cp:lastModifiedBy>Mayank Kumar</cp:lastModifiedBy>
  <cp:revision>15</cp:revision>
  <dcterms:created xsi:type="dcterms:W3CDTF">2013-01-27T09:14:16Z</dcterms:created>
  <dcterms:modified xsi:type="dcterms:W3CDTF">2025-04-06T17:16:13Z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4d3e127-198c-416b-a2f6-2355bf7c4ef7_Enabled">
    <vt:lpwstr>true</vt:lpwstr>
  </property>
  <property fmtid="{D5CDD505-2E9C-101B-9397-08002B2CF9AE}" pid="3" name="MSIP_Label_b4d3e127-198c-416b-a2f6-2355bf7c4ef7_SetDate">
    <vt:lpwstr>2025-04-06T16:37:40Z</vt:lpwstr>
  </property>
  <property fmtid="{D5CDD505-2E9C-101B-9397-08002B2CF9AE}" pid="4" name="MSIP_Label_b4d3e127-198c-416b-a2f6-2355bf7c4ef7_Method">
    <vt:lpwstr>Standard</vt:lpwstr>
  </property>
  <property fmtid="{D5CDD505-2E9C-101B-9397-08002B2CF9AE}" pid="5" name="MSIP_Label_b4d3e127-198c-416b-a2f6-2355bf7c4ef7_Name">
    <vt:lpwstr>Public</vt:lpwstr>
  </property>
  <property fmtid="{D5CDD505-2E9C-101B-9397-08002B2CF9AE}" pid="6" name="MSIP_Label_b4d3e127-198c-416b-a2f6-2355bf7c4ef7_SiteId">
    <vt:lpwstr>59b60474-e282-44b5-881c-bb9ce815690c</vt:lpwstr>
  </property>
  <property fmtid="{D5CDD505-2E9C-101B-9397-08002B2CF9AE}" pid="7" name="MSIP_Label_b4d3e127-198c-416b-a2f6-2355bf7c4ef7_ActionId">
    <vt:lpwstr>877a9aae-beeb-4834-808e-d664d15104f3</vt:lpwstr>
  </property>
  <property fmtid="{D5CDD505-2E9C-101B-9397-08002B2CF9AE}" pid="8" name="MSIP_Label_b4d3e127-198c-416b-a2f6-2355bf7c4ef7_ContentBits">
    <vt:lpwstr>0</vt:lpwstr>
  </property>
  <property fmtid="{D5CDD505-2E9C-101B-9397-08002B2CF9AE}" pid="9" name="MSIP_Label_b4d3e127-198c-416b-a2f6-2355bf7c4ef7_Tag">
    <vt:lpwstr>10, 3, 0, 1</vt:lpwstr>
  </property>
</Properties>
</file>