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7" r:id="rId9"/>
    <p:sldId id="263"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00BAFF"/>
    <a:srgbClr val="1994B1"/>
    <a:srgbClr val="2831A2"/>
    <a:srgbClr val="461B49"/>
    <a:srgbClr val="963488"/>
    <a:srgbClr val="2086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32" d="100"/>
          <a:sy n="32" d="100"/>
        </p:scale>
        <p:origin x="402"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7309d0c8e18bbfaa/Desktop/Task%203_Final%20Content%20Data%20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7309d0c8e18bbfaa/Desktop/Task%203_Final%20Content%20Data%20s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3_Final Content Data set.xlsx]Top 5 category!PivotTable5</c:name>
    <c:fmtId val="16"/>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Top 5 Category</a:t>
            </a:r>
          </a:p>
        </c:rich>
      </c:tx>
      <c:layout>
        <c:manualLayout>
          <c:xMode val="edge"/>
          <c:yMode val="edge"/>
          <c:x val="0.39247775241112615"/>
          <c:y val="1.915002296369223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'Top 5 category'!$B$3</c:f>
              <c:strCache>
                <c:ptCount val="1"/>
                <c:pt idx="0">
                  <c:v>Total</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2C5C-4CA6-984E-54FCD9C9F77A}"/>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2C5C-4CA6-984E-54FCD9C9F77A}"/>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2C5C-4CA6-984E-54FCD9C9F77A}"/>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2C5C-4CA6-984E-54FCD9C9F77A}"/>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2C5C-4CA6-984E-54FCD9C9F77A}"/>
              </c:ext>
            </c:extLst>
          </c:dPt>
          <c:dLbls>
            <c:dLbl>
              <c:idx val="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15:layout>
                    <c:manualLayout>
                      <c:w val="7.787660695014656E-2"/>
                      <c:h val="5.932061600907907E-2"/>
                    </c:manualLayout>
                  </c15:layout>
                </c:ext>
                <c:ext xmlns:c16="http://schemas.microsoft.com/office/drawing/2014/chart" uri="{C3380CC4-5D6E-409C-BE32-E72D297353CC}">
                  <c16:uniqueId val="{00000001-2C5C-4CA6-984E-54FCD9C9F77A}"/>
                </c:ext>
              </c:extLst>
            </c:dLbl>
            <c:dLbl>
              <c:idx val="1"/>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15:layout>
                    <c:manualLayout>
                      <c:w val="9.1678799433856525E-2"/>
                      <c:h val="3.3201722661388204E-2"/>
                    </c:manualLayout>
                  </c15:layout>
                </c:ext>
                <c:ext xmlns:c16="http://schemas.microsoft.com/office/drawing/2014/chart" uri="{C3380CC4-5D6E-409C-BE32-E72D297353CC}">
                  <c16:uniqueId val="{00000003-2C5C-4CA6-984E-54FCD9C9F77A}"/>
                </c:ext>
              </c:extLst>
            </c:dLbl>
            <c:dLbl>
              <c:idx val="2"/>
              <c:layout>
                <c:manualLayout>
                  <c:x val="0.1227158367660703"/>
                  <c:y val="-5.4681639240619001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10456084575198585"/>
                      <c:h val="3.6274533643469477E-2"/>
                    </c:manualLayout>
                  </c15:layout>
                </c:ext>
                <c:ext xmlns:c16="http://schemas.microsoft.com/office/drawing/2014/chart" uri="{C3380CC4-5D6E-409C-BE32-E72D297353CC}">
                  <c16:uniqueId val="{00000005-2C5C-4CA6-984E-54FCD9C9F77A}"/>
                </c:ext>
              </c:extLst>
            </c:dLbl>
            <c:dLbl>
              <c:idx val="3"/>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15:layout>
                    <c:manualLayout>
                      <c:w val="0.11376230740779247"/>
                      <c:h val="3.0128911679306928E-2"/>
                    </c:manualLayout>
                  </c15:layout>
                </c:ext>
                <c:ext xmlns:c16="http://schemas.microsoft.com/office/drawing/2014/chart" uri="{C3380CC4-5D6E-409C-BE32-E72D297353CC}">
                  <c16:uniqueId val="{00000007-2C5C-4CA6-984E-54FCD9C9F77A}"/>
                </c:ext>
              </c:extLst>
            </c:dLbl>
            <c:dLbl>
              <c:idx val="4"/>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15:layout>
                    <c:manualLayout>
                      <c:w val="0.12204362289801846"/>
                      <c:h val="4.7029372080753959E-2"/>
                    </c:manualLayout>
                  </c15:layout>
                </c:ext>
                <c:ext xmlns:c16="http://schemas.microsoft.com/office/drawing/2014/chart" uri="{C3380CC4-5D6E-409C-BE32-E72D297353CC}">
                  <c16:uniqueId val="{00000009-2C5C-4CA6-984E-54FCD9C9F77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'Top 5 category'!$A$4:$A$9</c:f>
              <c:strCache>
                <c:ptCount val="5"/>
                <c:pt idx="0">
                  <c:v>animals</c:v>
                </c:pt>
                <c:pt idx="1">
                  <c:v>science</c:v>
                </c:pt>
                <c:pt idx="2">
                  <c:v>healthy eating</c:v>
                </c:pt>
                <c:pt idx="3">
                  <c:v>food</c:v>
                </c:pt>
                <c:pt idx="4">
                  <c:v>technology</c:v>
                </c:pt>
              </c:strCache>
            </c:strRef>
          </c:cat>
          <c:val>
            <c:numRef>
              <c:f>'Top 5 category'!$B$4:$B$9</c:f>
              <c:numCache>
                <c:formatCode>General</c:formatCode>
                <c:ptCount val="5"/>
                <c:pt idx="0">
                  <c:v>1897</c:v>
                </c:pt>
                <c:pt idx="1">
                  <c:v>1796</c:v>
                </c:pt>
                <c:pt idx="2">
                  <c:v>1717</c:v>
                </c:pt>
                <c:pt idx="3">
                  <c:v>1699</c:v>
                </c:pt>
                <c:pt idx="4">
                  <c:v>1698</c:v>
                </c:pt>
              </c:numCache>
            </c:numRef>
          </c:val>
          <c:extLst>
            <c:ext xmlns:c16="http://schemas.microsoft.com/office/drawing/2014/chart" uri="{C3380CC4-5D6E-409C-BE32-E72D297353CC}">
              <c16:uniqueId val="{0000000A-2C5C-4CA6-984E-54FCD9C9F77A}"/>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2576985199335295"/>
          <c:y val="0.35530191129543492"/>
          <c:w val="0.16831298824333349"/>
          <c:h val="0.4329815165838067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3_Final Content Data set.xlsx]Reactions vs Category!PivotTable3</c:name>
    <c:fmtId val="16"/>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Reactions vs Category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'Reactions vs Category'!$B$3</c:f>
              <c:strCache>
                <c:ptCount val="1"/>
                <c:pt idx="0">
                  <c:v>Total</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'Reactions vs Category'!$A$4:$A$20</c:f>
              <c:strCache>
                <c:ptCount val="16"/>
                <c:pt idx="0">
                  <c:v>animals</c:v>
                </c:pt>
                <c:pt idx="1">
                  <c:v>science</c:v>
                </c:pt>
                <c:pt idx="2">
                  <c:v>healthy eating</c:v>
                </c:pt>
                <c:pt idx="3">
                  <c:v>food</c:v>
                </c:pt>
                <c:pt idx="4">
                  <c:v>technology</c:v>
                </c:pt>
                <c:pt idx="5">
                  <c:v>culture</c:v>
                </c:pt>
                <c:pt idx="6">
                  <c:v>cooking</c:v>
                </c:pt>
                <c:pt idx="7">
                  <c:v>travel</c:v>
                </c:pt>
                <c:pt idx="8">
                  <c:v>soccer</c:v>
                </c:pt>
                <c:pt idx="9">
                  <c:v>education</c:v>
                </c:pt>
                <c:pt idx="10">
                  <c:v>fitness</c:v>
                </c:pt>
                <c:pt idx="11">
                  <c:v>studying</c:v>
                </c:pt>
                <c:pt idx="12">
                  <c:v>dogs</c:v>
                </c:pt>
                <c:pt idx="13">
                  <c:v>tennis</c:v>
                </c:pt>
                <c:pt idx="14">
                  <c:v>veganism</c:v>
                </c:pt>
                <c:pt idx="15">
                  <c:v>public speaking</c:v>
                </c:pt>
              </c:strCache>
            </c:strRef>
          </c:cat>
          <c:val>
            <c:numRef>
              <c:f>'Reactions vs Category'!$B$4:$B$20</c:f>
              <c:numCache>
                <c:formatCode>General</c:formatCode>
                <c:ptCount val="16"/>
                <c:pt idx="0">
                  <c:v>1897</c:v>
                </c:pt>
                <c:pt idx="1">
                  <c:v>1796</c:v>
                </c:pt>
                <c:pt idx="2">
                  <c:v>1717</c:v>
                </c:pt>
                <c:pt idx="3">
                  <c:v>1699</c:v>
                </c:pt>
                <c:pt idx="4">
                  <c:v>1698</c:v>
                </c:pt>
                <c:pt idx="5">
                  <c:v>1676</c:v>
                </c:pt>
                <c:pt idx="6">
                  <c:v>1664</c:v>
                </c:pt>
                <c:pt idx="7">
                  <c:v>1647</c:v>
                </c:pt>
                <c:pt idx="8">
                  <c:v>1457</c:v>
                </c:pt>
                <c:pt idx="9">
                  <c:v>1433</c:v>
                </c:pt>
                <c:pt idx="10">
                  <c:v>1395</c:v>
                </c:pt>
                <c:pt idx="11">
                  <c:v>1363</c:v>
                </c:pt>
                <c:pt idx="12">
                  <c:v>1338</c:v>
                </c:pt>
                <c:pt idx="13">
                  <c:v>1328</c:v>
                </c:pt>
                <c:pt idx="14">
                  <c:v>1248</c:v>
                </c:pt>
                <c:pt idx="15">
                  <c:v>1217</c:v>
                </c:pt>
              </c:numCache>
            </c:numRef>
          </c:val>
          <c:extLst>
            <c:ext xmlns:c16="http://schemas.microsoft.com/office/drawing/2014/chart" uri="{C3380CC4-5D6E-409C-BE32-E72D297353CC}">
              <c16:uniqueId val="{00000000-6D45-4DEF-A4E0-D209CEA6BCB4}"/>
            </c:ext>
          </c:extLst>
        </c:ser>
        <c:dLbls>
          <c:showLegendKey val="0"/>
          <c:showVal val="0"/>
          <c:showCatName val="0"/>
          <c:showSerName val="0"/>
          <c:showPercent val="0"/>
          <c:showBubbleSize val="0"/>
        </c:dLbls>
        <c:gapWidth val="100"/>
        <c:overlap val="-24"/>
        <c:axId val="646623712"/>
        <c:axId val="646617152"/>
      </c:barChart>
      <c:catAx>
        <c:axId val="64662371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Category</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6617152"/>
        <c:crosses val="autoZero"/>
        <c:auto val="1"/>
        <c:lblAlgn val="ctr"/>
        <c:lblOffset val="100"/>
        <c:noMultiLvlLbl val="0"/>
      </c:catAx>
      <c:valAx>
        <c:axId val="646617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Reactions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6623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Mayank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content. But the food(healthy eating + food) combo of both was the major category to target. </a:t>
            </a:r>
          </a:p>
          <a:p>
            <a:pPr lvl="0"/>
            <a:r>
              <a:rPr lang="en-US" dirty="0"/>
              <a:t>- We also found that Healthy eating was the third most popular, nowadays people are more health conscious all over the world this must be the reason.</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on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be open to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3-month pilot with Social Buzz to focus on 3 main tasks, aligned with some of the biggest challenges that you're currently facing. </a:t>
            </a:r>
          </a:p>
          <a:p>
            <a:pPr lvl="0"/>
            <a:endParaRPr lang="en-US" dirty="0"/>
          </a:p>
          <a:p>
            <a:pPr lvl="0"/>
            <a:r>
              <a:rPr lang="en-US" dirty="0"/>
              <a:t>Social Buzz has reached a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a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our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I am Mayank was solely responsible for taking leadership guidance and delivering high-quality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the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Animals, Science, and technology.</a:t>
            </a:r>
          </a:p>
          <a:p>
            <a:pPr lvl="0"/>
            <a:endParaRPr lang="en-US" dirty="0"/>
          </a:p>
          <a:p>
            <a:pPr lvl="0"/>
            <a:r>
              <a:rPr lang="en-US" dirty="0"/>
              <a:t>There were 1897 posts from just the Animals category alone! People obviously really like animals’ wildlife content!</a:t>
            </a:r>
          </a:p>
          <a:p>
            <a:pPr lvl="0"/>
            <a:endParaRPr lang="en-US" dirty="0"/>
          </a:p>
          <a:p>
            <a:pPr lvl="0"/>
            <a:r>
              <a:rPr lang="en-US" dirty="0"/>
              <a:t>And also the most common month for users to post within was MAY,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Animals only outperform culture by 22% within the top 5. then at 2</a:t>
            </a:r>
            <a:r>
              <a:rPr lang="en-US" baseline="30000" dirty="0"/>
              <a:t>nd</a:t>
            </a:r>
            <a:r>
              <a:rPr lang="en-US" dirty="0"/>
              <a:t> position science is present with 20%</a:t>
            </a:r>
            <a:endParaRPr lang="en-US" baseline="30000" dirty="0"/>
          </a:p>
          <a:p>
            <a:pPr lvl="0"/>
            <a:r>
              <a:rPr lang="en-US" dirty="0"/>
              <a:t> </a:t>
            </a:r>
          </a:p>
          <a:p>
            <a:pPr lvl="0"/>
            <a:endParaRPr lang="en-US" dirty="0"/>
          </a:p>
          <a:p>
            <a:pPr lvl="0"/>
            <a:r>
              <a:rPr lang="en-US" dirty="0"/>
              <a:t>However percentage wise there is no difference between the 3</a:t>
            </a:r>
            <a:r>
              <a:rPr lang="en-US" baseline="30000" dirty="0"/>
              <a:t>rd</a:t>
            </a:r>
            <a:r>
              <a:rPr lang="en-US" dirty="0"/>
              <a:t>,4th, and 5</a:t>
            </a:r>
            <a:r>
              <a:rPr lang="en-US" baseline="30000" dirty="0"/>
              <a:t>th</a:t>
            </a:r>
            <a:r>
              <a:rPr lang="en-US" dirty="0"/>
              <a:t> most popular healthy eating, technology and food with 19%</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Total categories of posts as per their reactions were arranged in descending order.</a:t>
            </a:r>
          </a:p>
          <a:p>
            <a:pPr lvl="0"/>
            <a:endParaRPr lang="en-US" dirty="0"/>
          </a:p>
          <a:p>
            <a:pPr lvl="0"/>
            <a:r>
              <a:rPr lang="en-US" dirty="0"/>
              <a:t>Animals had more Reactions of almost 1897. It is very interesting to see science, healthy eating, food, and technology within the top 5, it really shows what people enjoy consuming as content. But also interesting to see science too. Clearly, users favor "real-life" content on this platform.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7.png"/><Relationship Id="rId7" Type="http://schemas.openxmlformats.org/officeDocument/2006/relationships/package" Target="../embeddings/Microsoft_Excel_Worksheet.xlsx"/><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 Id="rId9" Type="http://schemas.openxmlformats.org/officeDocument/2006/relationships/chart" Target="../charts/chart1.xml"/></Relationships>
</file>

<file path=ppt/slides/_rels/slide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7.png"/><Relationship Id="rId7" Type="http://schemas.openxmlformats.org/officeDocument/2006/relationships/package" Target="../embeddings/Microsoft_Excel_Worksheet1.xlsx"/><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394221" y="1114278"/>
            <a:ext cx="8461523" cy="8028200"/>
            <a:chOff x="385761" y="386657"/>
            <a:chExt cx="11282030" cy="10704266"/>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396140" y="376278"/>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
        <p:nvSpPr>
          <p:cNvPr id="25" name="TextBox 24">
            <a:extLst>
              <a:ext uri="{FF2B5EF4-FFF2-40B4-BE49-F238E27FC236}">
                <a16:creationId xmlns:a16="http://schemas.microsoft.com/office/drawing/2014/main" id="{FB939DFB-4DAC-A6B6-7211-2CF9052991FF}"/>
              </a:ext>
            </a:extLst>
          </p:cNvPr>
          <p:cNvSpPr txBox="1"/>
          <p:nvPr/>
        </p:nvSpPr>
        <p:spPr>
          <a:xfrm>
            <a:off x="3200400" y="6152988"/>
            <a:ext cx="3962400" cy="1384995"/>
          </a:xfrm>
          <a:prstGeom prst="rect">
            <a:avLst/>
          </a:prstGeom>
          <a:noFill/>
        </p:spPr>
        <p:txBody>
          <a:bodyPr wrap="square" rtlCol="0">
            <a:spAutoFit/>
          </a:bodyPr>
          <a:lstStyle/>
          <a:p>
            <a:r>
              <a:rPr lang="en-US" sz="2800" dirty="0">
                <a:solidFill>
                  <a:schemeClr val="bg1"/>
                </a:solidFill>
              </a:rPr>
              <a:t>By-</a:t>
            </a:r>
          </a:p>
          <a:p>
            <a:r>
              <a:rPr lang="en-US" sz="2800" dirty="0">
                <a:solidFill>
                  <a:schemeClr val="bg1"/>
                </a:solidFill>
              </a:rPr>
              <a:t> Mayank Prajapati </a:t>
            </a:r>
          </a:p>
          <a:p>
            <a:r>
              <a:rPr lang="en-US" sz="2800" dirty="0">
                <a:solidFill>
                  <a:schemeClr val="bg1"/>
                </a:solidFill>
              </a:rPr>
              <a:t>Data Analyst</a:t>
            </a:r>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3046988"/>
          </a:xfrm>
          <a:prstGeom prst="rect">
            <a:avLst/>
          </a:prstGeom>
          <a:noFill/>
        </p:spPr>
        <p:txBody>
          <a:bodyPr wrap="square" rtlCol="0">
            <a:spAutoFit/>
          </a:bodyPr>
          <a:lstStyle/>
          <a:p>
            <a:r>
              <a:rPr lang="en-US" sz="2400" b="1" dirty="0"/>
              <a:t>INSIGHT</a:t>
            </a:r>
          </a:p>
          <a:p>
            <a:endParaRPr lang="en-US" sz="2400" dirty="0"/>
          </a:p>
          <a:p>
            <a:pPr algn="just"/>
            <a:r>
              <a:rPr lang="en-US" sz="2400" dirty="0"/>
              <a:t>Food(healthy eating + food) is a common theme in the top 5 Categories with “Animals” ranking the highest. This may give an indication to the audience within your user base. You could use the insight to create a campaign and work with healthy eating brands to boost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fast-growing technology unicorn that needs to adapt quickly to its global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952176" cy="830997"/>
          </a:xfrm>
          <a:prstGeom prst="rect">
            <a:avLst/>
          </a:prstGeom>
          <a:noFill/>
        </p:spPr>
        <p:txBody>
          <a:bodyPr wrap="square" rtlCol="0">
            <a:spAutoFit/>
          </a:bodyPr>
          <a:lstStyle/>
          <a:p>
            <a:r>
              <a:rPr lang="en-US" sz="2400" b="1" dirty="0"/>
              <a:t>MAYANK PRAJAPATI</a:t>
            </a:r>
          </a:p>
          <a:p>
            <a:r>
              <a:rPr lang="en-US" sz="2400" b="1" dirty="0"/>
              <a:t>Data Analyst</a:t>
            </a:r>
            <a:endParaRPr lang="en-IN" sz="2400" b="1" dirty="0"/>
          </a:p>
        </p:txBody>
      </p:sp>
      <p:pic>
        <p:nvPicPr>
          <p:cNvPr id="36" name="Picture 35">
            <a:extLst>
              <a:ext uri="{FF2B5EF4-FFF2-40B4-BE49-F238E27FC236}">
                <a16:creationId xmlns:a16="http://schemas.microsoft.com/office/drawing/2014/main" id="{32CDFFE5-DCA1-C598-F993-F6327B78594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81035" y="7102429"/>
            <a:ext cx="2044072" cy="2073647"/>
          </a:xfrm>
          <a:prstGeom prst="flowChartConnector">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400657"/>
          </a:xfrm>
          <a:prstGeom prst="rect">
            <a:avLst/>
          </a:prstGeom>
          <a:noFill/>
        </p:spPr>
        <p:txBody>
          <a:bodyPr wrap="square" rtlCol="0">
            <a:spAutoFit/>
          </a:bodyPr>
          <a:lstStyle/>
          <a:p>
            <a:pPr algn="ctr"/>
            <a:r>
              <a:rPr lang="en-US" sz="5400" dirty="0">
                <a:solidFill>
                  <a:srgbClr val="A100FF"/>
                </a:solidFill>
              </a:rPr>
              <a:t>1897</a:t>
            </a:r>
          </a:p>
          <a:p>
            <a:pPr algn="ctr"/>
            <a:endParaRPr lang="en-US" sz="2400" dirty="0"/>
          </a:p>
          <a:p>
            <a:pPr algn="ctr"/>
            <a:r>
              <a:rPr lang="en-US" sz="2400" dirty="0"/>
              <a:t>Reactions to  “Animals”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MAY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Object 26">
            <a:extLst>
              <a:ext uri="{FF2B5EF4-FFF2-40B4-BE49-F238E27FC236}">
                <a16:creationId xmlns:a16="http://schemas.microsoft.com/office/drawing/2014/main" id="{56C1FEF9-D9F9-9CC1-90EF-A0A65C604DCF}"/>
              </a:ext>
            </a:extLst>
          </p:cNvPr>
          <p:cNvGraphicFramePr>
            <a:graphicFrameLocks noChangeAspect="1"/>
          </p:cNvGraphicFramePr>
          <p:nvPr>
            <p:extLst>
              <p:ext uri="{D42A27DB-BD31-4B8C-83A1-F6EECF244321}">
                <p14:modId xmlns:p14="http://schemas.microsoft.com/office/powerpoint/2010/main" val="1753361765"/>
              </p:ext>
            </p:extLst>
          </p:nvPr>
        </p:nvGraphicFramePr>
        <p:xfrm>
          <a:off x="8529638" y="4948238"/>
          <a:ext cx="1228725" cy="390525"/>
        </p:xfrm>
        <a:graphic>
          <a:graphicData uri="http://schemas.openxmlformats.org/presentationml/2006/ole">
            <mc:AlternateContent xmlns:mc="http://schemas.openxmlformats.org/markup-compatibility/2006">
              <mc:Choice xmlns:v="urn:schemas-microsoft-com:vml" Requires="v">
                <p:oleObj name="Worksheet" r:id="rId7" imgW="1228873" imgH="390647" progId="Excel.Sheet.12">
                  <p:embed/>
                </p:oleObj>
              </mc:Choice>
              <mc:Fallback>
                <p:oleObj name="Worksheet" r:id="rId7" imgW="1228873" imgH="390647" progId="Excel.Sheet.12">
                  <p:embed/>
                  <p:pic>
                    <p:nvPicPr>
                      <p:cNvPr id="0" name=""/>
                      <p:cNvPicPr/>
                      <p:nvPr/>
                    </p:nvPicPr>
                    <p:blipFill>
                      <a:blip r:embed="rId8"/>
                      <a:stretch>
                        <a:fillRect/>
                      </a:stretch>
                    </p:blipFill>
                    <p:spPr>
                      <a:xfrm>
                        <a:off x="8529638" y="4948238"/>
                        <a:ext cx="1228725" cy="390525"/>
                      </a:xfrm>
                      <a:prstGeom prst="rect">
                        <a:avLst/>
                      </a:prstGeom>
                    </p:spPr>
                  </p:pic>
                </p:oleObj>
              </mc:Fallback>
            </mc:AlternateContent>
          </a:graphicData>
        </a:graphic>
      </p:graphicFrame>
      <p:graphicFrame>
        <p:nvGraphicFramePr>
          <p:cNvPr id="29" name="Chart 28">
            <a:extLst>
              <a:ext uri="{FF2B5EF4-FFF2-40B4-BE49-F238E27FC236}">
                <a16:creationId xmlns:a16="http://schemas.microsoft.com/office/drawing/2014/main" id="{EE9C648D-2643-3F79-D49F-67803E5DD4EE}"/>
              </a:ext>
            </a:extLst>
          </p:cNvPr>
          <p:cNvGraphicFramePr>
            <a:graphicFrameLocks/>
          </p:cNvGraphicFramePr>
          <p:nvPr>
            <p:extLst>
              <p:ext uri="{D42A27DB-BD31-4B8C-83A1-F6EECF244321}">
                <p14:modId xmlns:p14="http://schemas.microsoft.com/office/powerpoint/2010/main" val="3397000177"/>
              </p:ext>
            </p:extLst>
          </p:nvPr>
        </p:nvGraphicFramePr>
        <p:xfrm>
          <a:off x="3506346" y="923618"/>
          <a:ext cx="13802155" cy="8266047"/>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Object 26">
            <a:extLst>
              <a:ext uri="{FF2B5EF4-FFF2-40B4-BE49-F238E27FC236}">
                <a16:creationId xmlns:a16="http://schemas.microsoft.com/office/drawing/2014/main" id="{CC40E0E4-CFA6-2CE5-9AFA-3CC00FD85472}"/>
              </a:ext>
            </a:extLst>
          </p:cNvPr>
          <p:cNvGraphicFramePr>
            <a:graphicFrameLocks noChangeAspect="1"/>
          </p:cNvGraphicFramePr>
          <p:nvPr>
            <p:extLst>
              <p:ext uri="{D42A27DB-BD31-4B8C-83A1-F6EECF244321}">
                <p14:modId xmlns:p14="http://schemas.microsoft.com/office/powerpoint/2010/main" val="453599155"/>
              </p:ext>
            </p:extLst>
          </p:nvPr>
        </p:nvGraphicFramePr>
        <p:xfrm>
          <a:off x="8529638" y="4948238"/>
          <a:ext cx="1228725" cy="390525"/>
        </p:xfrm>
        <a:graphic>
          <a:graphicData uri="http://schemas.openxmlformats.org/presentationml/2006/ole">
            <mc:AlternateContent xmlns:mc="http://schemas.openxmlformats.org/markup-compatibility/2006">
              <mc:Choice xmlns:v="urn:schemas-microsoft-com:vml" Requires="v">
                <p:oleObj name="Worksheet" r:id="rId7" imgW="1228873" imgH="390647" progId="Excel.Sheet.12">
                  <p:embed/>
                </p:oleObj>
              </mc:Choice>
              <mc:Fallback>
                <p:oleObj name="Worksheet" r:id="rId7" imgW="1228873" imgH="390647" progId="Excel.Sheet.12">
                  <p:embed/>
                  <p:pic>
                    <p:nvPicPr>
                      <p:cNvPr id="0" name=""/>
                      <p:cNvPicPr/>
                      <p:nvPr/>
                    </p:nvPicPr>
                    <p:blipFill>
                      <a:blip r:embed="rId8"/>
                      <a:stretch>
                        <a:fillRect/>
                      </a:stretch>
                    </p:blipFill>
                    <p:spPr>
                      <a:xfrm>
                        <a:off x="8529638" y="4948238"/>
                        <a:ext cx="1228725" cy="390525"/>
                      </a:xfrm>
                      <a:prstGeom prst="rect">
                        <a:avLst/>
                      </a:prstGeom>
                    </p:spPr>
                  </p:pic>
                </p:oleObj>
              </mc:Fallback>
            </mc:AlternateContent>
          </a:graphicData>
        </a:graphic>
      </p:graphicFrame>
      <p:graphicFrame>
        <p:nvGraphicFramePr>
          <p:cNvPr id="29" name="Chart 28">
            <a:extLst>
              <a:ext uri="{FF2B5EF4-FFF2-40B4-BE49-F238E27FC236}">
                <a16:creationId xmlns:a16="http://schemas.microsoft.com/office/drawing/2014/main" id="{F0D77E42-8308-B8B3-92E6-8082BAFE45DA}"/>
              </a:ext>
            </a:extLst>
          </p:cNvPr>
          <p:cNvGraphicFramePr>
            <a:graphicFrameLocks/>
          </p:cNvGraphicFramePr>
          <p:nvPr>
            <p:extLst>
              <p:ext uri="{D42A27DB-BD31-4B8C-83A1-F6EECF244321}">
                <p14:modId xmlns:p14="http://schemas.microsoft.com/office/powerpoint/2010/main" val="109962740"/>
              </p:ext>
            </p:extLst>
          </p:nvPr>
        </p:nvGraphicFramePr>
        <p:xfrm>
          <a:off x="3069360" y="1973906"/>
          <a:ext cx="13928940" cy="7138769"/>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1668</Words>
  <Application>Microsoft Office PowerPoint</Application>
  <PresentationFormat>Custom</PresentationFormat>
  <Paragraphs>169</Paragraphs>
  <Slides>11</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Graphik Regular</vt:lpstr>
      <vt:lpstr>Calibri</vt:lpstr>
      <vt:lpstr>Arial</vt:lpstr>
      <vt:lpstr>Clear Sans Regular Bold</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dell</cp:lastModifiedBy>
  <cp:revision>33</cp:revision>
  <dcterms:created xsi:type="dcterms:W3CDTF">2006-08-16T00:00:00Z</dcterms:created>
  <dcterms:modified xsi:type="dcterms:W3CDTF">2023-07-18T13:50:53Z</dcterms:modified>
  <dc:identifier>DAEhDyfaYKE</dc:identifier>
</cp:coreProperties>
</file>