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ter SemiBold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Int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h/3N0sWxbo3iGzf7Jc7Bux7LoC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.fntdata"/><Relationship Id="rId22" Type="http://schemas.openxmlformats.org/officeDocument/2006/relationships/font" Target="fonts/InterSemiBold-boldItalic.fntdata"/><Relationship Id="rId21" Type="http://schemas.openxmlformats.org/officeDocument/2006/relationships/font" Target="fonts/InterSemiBold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In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b1a960e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b1a960e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Image source: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 des choses que 311 vous permet de faire 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faire réparer un nid-de-poule dans votre quartier,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faire remettre le chauffage dans votre appartement,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obtenir un remboursement pour une amende de stationnement payée en trop,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… ou bien encore!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b1a960e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2b1a960e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Image source: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Exemples des choses que 311 vous permet de faire 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faire réparer un nid-de-poule dans votre quartier,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faire remettre le chauffage dans votre appartement,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obtenir un remboursement pour une amende de stationnement payée en trop,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… ou bien encore!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DAVID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1300">
                <a:solidFill>
                  <a:srgbClr val="595959"/>
                </a:solidFill>
              </a:rPr>
              <a:t>Image source : tf1info.fr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fr" sz="1300">
                <a:solidFill>
                  <a:srgbClr val="595959"/>
                </a:solidFill>
              </a:rPr>
              <a:t>Requête effectuée sur la base de données NYC Open Data pour récupérer uniquement les enregistrements de 2023 et extraction au format CSV</a:t>
            </a:r>
            <a:br>
              <a:rPr lang="fr" sz="1300">
                <a:solidFill>
                  <a:srgbClr val="595959"/>
                </a:solidFill>
              </a:rPr>
            </a:br>
            <a:r>
              <a:rPr lang="fr" sz="1300">
                <a:solidFill>
                  <a:srgbClr val="595959"/>
                </a:solidFill>
              </a:rPr>
              <a:t>Travail effectué dans Visual Studio Code en Python (bibliothèque pandas)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fr" sz="1300">
                <a:solidFill>
                  <a:srgbClr val="595959"/>
                </a:solidFill>
              </a:rPr>
              <a:t>Étapes réalisées :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Standardisation des en-têtes et des valeurs des colonnes (texte, date/heure, coordonnées)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Remplissage des valeurs manquantes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Création de colonnes supplémentaires pour l'analyse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Suppression des colonnes inutiles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Nettoyage des données catégorielles (suppression des doublons, correction des fautes de frappe, regroupement des valeurs similaires)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Conversion des colonnes catégorielles au format « catégorie »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Séparation en 3 ensembles de données pour l’EDA (analyse exploratoire des données) et le ML (apprentissage automatique) :</a:t>
            </a:r>
            <a:br>
              <a:rPr lang="fr" sz="1300">
                <a:solidFill>
                  <a:srgbClr val="595959"/>
                </a:solidFill>
              </a:rPr>
            </a:br>
            <a:r>
              <a:rPr lang="fr" sz="1300">
                <a:solidFill>
                  <a:srgbClr val="595959"/>
                </a:solidFill>
              </a:rPr>
              <a:t>→ 1) toutes les demandes, 2) uniquement les temps de réponse positifs, 3) uniquement les temps de réponse négatifs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Exportation au format CSV</a:t>
            </a:r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1a960e0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2b1a960e0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fr" sz="1300">
                <a:solidFill>
                  <a:srgbClr val="595959"/>
                </a:solidFill>
              </a:rPr>
              <a:t>Requête effectuée sur la base de données NYC Open Data pour récupérer uniquement les enregistrements de 2023 et extraction au format CSV</a:t>
            </a:r>
            <a:br>
              <a:rPr lang="fr" sz="1300">
                <a:solidFill>
                  <a:srgbClr val="595959"/>
                </a:solidFill>
              </a:rPr>
            </a:br>
            <a:r>
              <a:rPr lang="fr" sz="1300">
                <a:solidFill>
                  <a:srgbClr val="595959"/>
                </a:solidFill>
              </a:rPr>
              <a:t>Travail effectué dans Visual Studio Code en Python (bibliothèque pandas)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fr" sz="1300">
                <a:solidFill>
                  <a:srgbClr val="595959"/>
                </a:solidFill>
              </a:rPr>
              <a:t>Étapes réalisées :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Standardisation des en-têtes et des valeurs des colonnes (texte, date/heure, coordonnées)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Remplissage des valeurs manquantes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Création de colonnes supplémentaires pour l'analyse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Suppression des colonnes inutiles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Nettoyage des données catégorielles (suppression des doublons, correction des fautes de frappe, regroupement des valeurs similaires)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Conversion des colonnes catégorielles au format « catégorie »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Séparation en 3 ensembles de données pour l’EDA (analyse exploratoire des données) et le ML (apprentissage automatique) :</a:t>
            </a:r>
            <a:br>
              <a:rPr lang="fr" sz="1300">
                <a:solidFill>
                  <a:srgbClr val="595959"/>
                </a:solidFill>
              </a:rPr>
            </a:br>
            <a:r>
              <a:rPr lang="fr" sz="1300">
                <a:solidFill>
                  <a:srgbClr val="595959"/>
                </a:solidFill>
              </a:rPr>
              <a:t>→ 1) toutes les demandes, 2) uniquement les temps de réponse positifs, 3) uniquement les temps de réponse négatifs</a:t>
            </a:r>
            <a:endParaRPr sz="1300">
              <a:solidFill>
                <a:srgbClr val="595959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" sz="1300">
                <a:solidFill>
                  <a:srgbClr val="595959"/>
                </a:solidFill>
              </a:rPr>
              <a:t>Exportation au format CSV</a:t>
            </a:r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25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2539700" y="1470825"/>
            <a:ext cx="67374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fr" sz="4000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Theme</a:t>
            </a:r>
            <a:r>
              <a:rPr b="1" lang="fr" sz="4000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4000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fr" sz="4000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Xxxxxx</a:t>
            </a:r>
            <a:endParaRPr b="1" sz="4000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543625" y="979125"/>
            <a:ext cx="46590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Data Analysis </a:t>
            </a:r>
            <a:r>
              <a:rPr lang="fr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Lead</a:t>
            </a:r>
            <a:r>
              <a:rPr b="0" i="0" lang="fr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- DemoDay #6</a:t>
            </a:r>
            <a:r>
              <a:rPr lang="fr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8</a:t>
            </a:r>
            <a:endParaRPr b="0" i="0" sz="1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723100" y="3221375"/>
            <a:ext cx="32154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Maxime FERRE</a:t>
            </a:r>
            <a:endParaRPr b="0" i="0" sz="17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Isabelle</a:t>
            </a:r>
            <a:r>
              <a:rPr b="0" i="0" lang="fr" sz="17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C</a:t>
            </a:r>
            <a:r>
              <a:rPr lang="fr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OLSON</a:t>
            </a:r>
            <a:endParaRPr b="0" i="0" sz="17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7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Iryna VOROBIOVA</a:t>
            </a:r>
            <a:endParaRPr b="0" i="0" sz="17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16036" l="0" r="0" t="0"/>
          <a:stretch/>
        </p:blipFill>
        <p:spPr>
          <a:xfrm>
            <a:off x="344025" y="209825"/>
            <a:ext cx="1238025" cy="96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71455"/>
          <a:stretch/>
        </p:blipFill>
        <p:spPr>
          <a:xfrm>
            <a:off x="586066" y="1199196"/>
            <a:ext cx="825851" cy="23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113700" y="4694575"/>
            <a:ext cx="46590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1000" u="none" cap="none" strike="noStrik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Group #da</a:t>
            </a:r>
            <a:r>
              <a:rPr lang="fr" sz="1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</a:t>
            </a:r>
            <a:r>
              <a:rPr b="0" i="0" lang="fr" sz="1000" u="none" cap="none" strike="noStrik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-ft-0</a:t>
            </a:r>
            <a:r>
              <a:rPr lang="fr" sz="1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8</a:t>
            </a:r>
            <a:r>
              <a:rPr b="0" i="0" lang="fr" sz="1000" u="none" cap="none" strike="noStrik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, groupe en distanciel</a:t>
            </a:r>
            <a:r>
              <a:rPr b="0" i="0" lang="fr" sz="10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352275" y="1807500"/>
            <a:ext cx="6052800" cy="283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i="0" lang="fr" sz="16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i="0" lang="fr" sz="16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600" u="none" cap="none" strike="noStrike">
              <a:solidFill>
                <a:schemeClr val="dk2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i="0" lang="fr" sz="16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1600" u="none" cap="none" strike="noStrike">
              <a:solidFill>
                <a:schemeClr val="dk2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i="0" lang="fr" sz="16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endParaRPr b="1" i="0" sz="1600" u="none" cap="none" strike="noStrike">
              <a:solidFill>
                <a:schemeClr val="dk2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i="0" lang="fr" sz="16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5500" y="-1777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13" y="34156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/>
        </p:nvSpPr>
        <p:spPr>
          <a:xfrm>
            <a:off x="2222350" y="265275"/>
            <a:ext cx="55374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4400" u="none" cap="none" strike="noStrike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Recommendations</a:t>
            </a:r>
            <a:endParaRPr b="0" i="0" sz="4400" u="none" cap="none" strike="noStrik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275" y="2304238"/>
            <a:ext cx="1530275" cy="15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1874875" y="1599075"/>
            <a:ext cx="5833800" cy="31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i="0" lang="fr" sz="16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600" u="none" cap="none" strike="noStrike">
              <a:solidFill>
                <a:schemeClr val="dk2"/>
              </a:solidFill>
              <a:highlight>
                <a:srgbClr val="F3F3F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i="0" lang="fr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0" i="0" lang="fr" sz="16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" sz="1600" u="none" cap="none" strike="noStrike">
                <a:solidFill>
                  <a:schemeClr val="dk2"/>
                </a:solidFill>
                <a:highlight>
                  <a:srgbClr val="F3F3F3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5500" y="-1777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13" y="34156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/>
          <p:nvPr/>
        </p:nvSpPr>
        <p:spPr>
          <a:xfrm>
            <a:off x="2222350" y="265275"/>
            <a:ext cx="52608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4400" u="none" cap="none" strike="noStrike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Follow-up actions</a:t>
            </a:r>
            <a:endParaRPr b="0" i="0" sz="4400" u="none" cap="none" strike="noStrik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2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 txBox="1"/>
          <p:nvPr>
            <p:ph idx="1" type="subTitle"/>
          </p:nvPr>
        </p:nvSpPr>
        <p:spPr>
          <a:xfrm>
            <a:off x="185925" y="1523200"/>
            <a:ext cx="85206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fr" sz="5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Thank you </a:t>
            </a:r>
            <a:endParaRPr b="1" sz="5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3500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for your attention!</a:t>
            </a:r>
            <a:endParaRPr b="1" sz="3500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3500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-30750" y="4892100"/>
            <a:ext cx="92055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 b="16036" l="0" r="0" t="0"/>
          <a:stretch/>
        </p:blipFill>
        <p:spPr>
          <a:xfrm>
            <a:off x="344025" y="209825"/>
            <a:ext cx="1238025" cy="96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 b="0" l="0" r="0" t="71455"/>
          <a:stretch/>
        </p:blipFill>
        <p:spPr>
          <a:xfrm>
            <a:off x="610816" y="1230396"/>
            <a:ext cx="825851" cy="23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1437450" y="205632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fr" sz="5200" u="none" cap="none" strike="noStrik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Any questions?</a:t>
            </a:r>
            <a:endParaRPr b="0" i="0" sz="52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630" y="532025"/>
            <a:ext cx="918820" cy="9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b1a960e0b_0_17"/>
          <p:cNvSpPr/>
          <p:nvPr/>
        </p:nvSpPr>
        <p:spPr>
          <a:xfrm>
            <a:off x="5500" y="-17775"/>
            <a:ext cx="2578500" cy="5143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g32b1a960e0b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13" y="11296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32b1a960e0b_0_17"/>
          <p:cNvSpPr txBox="1"/>
          <p:nvPr/>
        </p:nvSpPr>
        <p:spPr>
          <a:xfrm>
            <a:off x="2847599" y="835925"/>
            <a:ext cx="2848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Summary</a:t>
            </a:r>
            <a:endParaRPr sz="390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8" name="Google Shape;68;g32b1a960e0b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9" name="Google Shape;69;g32b1a960e0b_0_17"/>
          <p:cNvSpPr txBox="1"/>
          <p:nvPr/>
        </p:nvSpPr>
        <p:spPr>
          <a:xfrm>
            <a:off x="2920375" y="1847925"/>
            <a:ext cx="58017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>
                <a:solidFill>
                  <a:srgbClr val="0E3449"/>
                </a:solidFill>
              </a:rPr>
              <a:t>Context</a:t>
            </a:r>
            <a:endParaRPr sz="2400">
              <a:solidFill>
                <a:srgbClr val="0E344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>
                <a:solidFill>
                  <a:srgbClr val="0E3449"/>
                </a:solidFill>
              </a:rPr>
              <a:t>Dataset</a:t>
            </a:r>
            <a:endParaRPr sz="2400">
              <a:solidFill>
                <a:srgbClr val="0E344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>
                <a:solidFill>
                  <a:srgbClr val="0E3449"/>
                </a:solidFill>
              </a:rPr>
              <a:t>Data preparation</a:t>
            </a:r>
            <a:endParaRPr sz="2400">
              <a:solidFill>
                <a:srgbClr val="0E344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>
                <a:solidFill>
                  <a:srgbClr val="0E3449"/>
                </a:solidFill>
              </a:rPr>
              <a:t>Insights (Python, Tableau, Dataiku)</a:t>
            </a:r>
            <a:endParaRPr sz="2400">
              <a:solidFill>
                <a:srgbClr val="0E3449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>
                <a:solidFill>
                  <a:srgbClr val="0E3449"/>
                </a:solidFill>
              </a:rPr>
              <a:t>Conclusion</a:t>
            </a:r>
            <a:endParaRPr sz="2400">
              <a:solidFill>
                <a:srgbClr val="0E3449"/>
              </a:solidFill>
            </a:endParaRPr>
          </a:p>
        </p:txBody>
      </p:sp>
      <p:pic>
        <p:nvPicPr>
          <p:cNvPr id="70" name="Google Shape;70;g32b1a960e0b_0_17"/>
          <p:cNvPicPr preferRelativeResize="0"/>
          <p:nvPr/>
        </p:nvPicPr>
        <p:blipFill rotWithShape="1">
          <a:blip r:embed="rId4">
            <a:alphaModFix/>
          </a:blip>
          <a:srcRect b="0" l="24687" r="19760" t="0"/>
          <a:stretch/>
        </p:blipFill>
        <p:spPr>
          <a:xfrm>
            <a:off x="99338" y="1534325"/>
            <a:ext cx="2390824" cy="288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b1a960e0b_0_10"/>
          <p:cNvSpPr/>
          <p:nvPr/>
        </p:nvSpPr>
        <p:spPr>
          <a:xfrm>
            <a:off x="5500" y="-17775"/>
            <a:ext cx="9144000" cy="8493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32b1a960e0b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13" y="11296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32b1a960e0b_0_10"/>
          <p:cNvSpPr txBox="1"/>
          <p:nvPr/>
        </p:nvSpPr>
        <p:spPr>
          <a:xfrm>
            <a:off x="1230713" y="-39050"/>
            <a:ext cx="7347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fr" sz="3900" u="none" cap="none" strike="noStrike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Introducing </a:t>
            </a:r>
            <a:r>
              <a:rPr lang="fr" sz="39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</a:t>
            </a:r>
            <a:endParaRPr b="0" i="0" sz="3900" u="none" cap="none" strike="noStrik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8" name="Google Shape;78;g32b1a960e0b_0_10"/>
          <p:cNvSpPr txBox="1"/>
          <p:nvPr/>
        </p:nvSpPr>
        <p:spPr>
          <a:xfrm>
            <a:off x="6904500" y="1644700"/>
            <a:ext cx="19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platform to</a:t>
            </a:r>
            <a:r>
              <a:rPr b="0" i="0" lang="fr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g32b1a960e0b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6425" y="2119763"/>
            <a:ext cx="31813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861300" y="233100"/>
            <a:ext cx="5427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7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Context : 2025</a:t>
            </a:r>
            <a:endParaRPr b="0" i="0" sz="2700" u="none" cap="none" strike="noStrik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2295050" y="2274104"/>
            <a:ext cx="119400" cy="1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/>
          <p:nvPr/>
        </p:nvSpPr>
        <p:spPr>
          <a:xfrm flipH="1">
            <a:off x="0" y="357200"/>
            <a:ext cx="861300" cy="4458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699550" y="1166063"/>
            <a:ext cx="519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500"/>
              <a:buFont typeface="Arial"/>
              <a:buChar char="●"/>
            </a:pPr>
            <a:r>
              <a:rPr lang="fr" sz="1500">
                <a:solidFill>
                  <a:srgbClr val="0E3449"/>
                </a:solidFill>
              </a:rPr>
              <a:t>Si besoin ;) </a:t>
            </a:r>
            <a:endParaRPr b="1" i="0" sz="1500" u="none" cap="none" strike="noStrike">
              <a:solidFill>
                <a:srgbClr val="0E34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18473" l="0" r="0" t="0"/>
          <a:stretch/>
        </p:blipFill>
        <p:spPr>
          <a:xfrm rot="-5400000">
            <a:off x="5462287" y="1231313"/>
            <a:ext cx="4913025" cy="24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/>
          <p:nvPr/>
        </p:nvSpPr>
        <p:spPr>
          <a:xfrm>
            <a:off x="-72300" y="4892100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1a960e0b_0_83"/>
          <p:cNvSpPr/>
          <p:nvPr/>
        </p:nvSpPr>
        <p:spPr>
          <a:xfrm>
            <a:off x="-72300" y="4892100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32b1a960e0b_0_83"/>
          <p:cNvSpPr txBox="1"/>
          <p:nvPr/>
        </p:nvSpPr>
        <p:spPr>
          <a:xfrm>
            <a:off x="861300" y="233100"/>
            <a:ext cx="5427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fr" sz="2700" u="none" cap="none" strike="noStrike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preparation</a:t>
            </a:r>
            <a:endParaRPr b="0" i="0" sz="2700" u="none" cap="none" strike="noStrik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6" name="Google Shape;96;g32b1a960e0b_0_83"/>
          <p:cNvSpPr/>
          <p:nvPr/>
        </p:nvSpPr>
        <p:spPr>
          <a:xfrm>
            <a:off x="2295050" y="2274104"/>
            <a:ext cx="119400" cy="1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2b1a960e0b_0_83"/>
          <p:cNvSpPr/>
          <p:nvPr/>
        </p:nvSpPr>
        <p:spPr>
          <a:xfrm flipH="1">
            <a:off x="0" y="357200"/>
            <a:ext cx="861300" cy="4458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2b1a960e0b_0_83"/>
          <p:cNvSpPr txBox="1"/>
          <p:nvPr/>
        </p:nvSpPr>
        <p:spPr>
          <a:xfrm>
            <a:off x="413175" y="973950"/>
            <a:ext cx="4593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0" i="0" lang="f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800">
              <a:solidFill>
                <a:schemeClr val="dk2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0" i="0" lang="f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0" i="0" lang="f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32b1a960e0b_0_83"/>
          <p:cNvPicPr preferRelativeResize="0"/>
          <p:nvPr/>
        </p:nvPicPr>
        <p:blipFill rotWithShape="1">
          <a:blip r:embed="rId3">
            <a:alphaModFix/>
          </a:blip>
          <a:srcRect b="12610" l="0" r="0" t="0"/>
          <a:stretch/>
        </p:blipFill>
        <p:spPr>
          <a:xfrm>
            <a:off x="6687450" y="1029775"/>
            <a:ext cx="464550" cy="44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y Does My Business Need to Transform Data? | Blog | Fivetran" id="100" name="Google Shape;100;g32b1a960e0b_0_83"/>
          <p:cNvPicPr preferRelativeResize="0"/>
          <p:nvPr/>
        </p:nvPicPr>
        <p:blipFill rotWithShape="1">
          <a:blip r:embed="rId4">
            <a:alphaModFix/>
          </a:blip>
          <a:srcRect b="19690" l="7787" r="7652" t="10383"/>
          <a:stretch/>
        </p:blipFill>
        <p:spPr>
          <a:xfrm>
            <a:off x="5405625" y="1816113"/>
            <a:ext cx="3028200" cy="125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32b1a960e0b_0_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4192" y="3408729"/>
            <a:ext cx="698400" cy="69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g32b1a960e0b_0_83"/>
          <p:cNvCxnSpPr/>
          <p:nvPr/>
        </p:nvCxnSpPr>
        <p:spPr>
          <a:xfrm>
            <a:off x="6289200" y="3757925"/>
            <a:ext cx="18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/>
        </p:nvSpPr>
        <p:spPr>
          <a:xfrm>
            <a:off x="861300" y="275550"/>
            <a:ext cx="1673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fr" sz="2700" u="none" cap="none" strike="noStrike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Insights</a:t>
            </a:r>
            <a:endParaRPr b="0" i="0" sz="2700" u="none" cap="none" strike="noStrik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8" name="Google Shape;108;p6"/>
          <p:cNvSpPr/>
          <p:nvPr/>
        </p:nvSpPr>
        <p:spPr>
          <a:xfrm flipH="1">
            <a:off x="0" y="357200"/>
            <a:ext cx="861300" cy="4458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/>
        </p:nvSpPr>
        <p:spPr>
          <a:xfrm>
            <a:off x="861300" y="275550"/>
            <a:ext cx="1673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fr" sz="2700" u="none" cap="none" strike="noStrike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Insights</a:t>
            </a:r>
            <a:endParaRPr b="0" i="0" sz="2700" u="none" cap="none" strike="noStrik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14" name="Google Shape;114;p7"/>
          <p:cNvSpPr/>
          <p:nvPr/>
        </p:nvSpPr>
        <p:spPr>
          <a:xfrm flipH="1">
            <a:off x="0" y="357200"/>
            <a:ext cx="861300" cy="4458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0"/>
          <p:cNvSpPr txBox="1"/>
          <p:nvPr/>
        </p:nvSpPr>
        <p:spPr>
          <a:xfrm>
            <a:off x="1034300" y="174900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" sz="44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Tableau</a:t>
            </a:r>
            <a:r>
              <a:rPr b="0" i="0" lang="fr" sz="4400" u="none" cap="none" strike="noStrike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dashboard</a:t>
            </a:r>
            <a:endParaRPr b="0" i="0" sz="4400" u="none" cap="none" strike="noStrik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4">
            <a:alphaModFix/>
          </a:blip>
          <a:srcRect b="0" l="0" r="8692" t="32953"/>
          <a:stretch/>
        </p:blipFill>
        <p:spPr>
          <a:xfrm>
            <a:off x="594500" y="1564900"/>
            <a:ext cx="3833275" cy="15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1"/>
          <p:cNvSpPr txBox="1"/>
          <p:nvPr/>
        </p:nvSpPr>
        <p:spPr>
          <a:xfrm>
            <a:off x="1034300" y="174900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4400" u="none" cap="none" strike="noStrike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</a:t>
            </a:r>
            <a:endParaRPr b="0" i="0" sz="4400" u="none" cap="none" strike="noStrike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4">
            <a:alphaModFix/>
          </a:blip>
          <a:srcRect b="38629" l="18380" r="30033" t="32953"/>
          <a:stretch/>
        </p:blipFill>
        <p:spPr>
          <a:xfrm>
            <a:off x="5410375" y="2648950"/>
            <a:ext cx="3478349" cy="148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1"/>
          <p:cNvSpPr txBox="1"/>
          <p:nvPr/>
        </p:nvSpPr>
        <p:spPr>
          <a:xfrm>
            <a:off x="599200" y="1430375"/>
            <a:ext cx="620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b="0" i="0" lang="f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6850" y="1323713"/>
            <a:ext cx="3137999" cy="11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1"/>
          <p:cNvSpPr txBox="1"/>
          <p:nvPr/>
        </p:nvSpPr>
        <p:spPr>
          <a:xfrm>
            <a:off x="599200" y="2167025"/>
            <a:ext cx="533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r>
              <a:rPr b="0" i="0" lang="f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(feature importance):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