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CA0"/>
    <a:srgbClr val="C04030"/>
    <a:srgbClr val="DB3162"/>
    <a:srgbClr val="DBA400"/>
    <a:srgbClr val="CB9800"/>
    <a:srgbClr val="5D903B"/>
    <a:srgbClr val="E7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F652-0A9E-294F-8771-A219639E3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C6E01-AAE2-2E42-9F51-AADA8986C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3B8C-7B15-F449-B87C-B9BF4BE9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8C1A-0344-0C4A-B43B-60FAF3D0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B2AC-9AD4-9E4F-80A1-EAE8B0F0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4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5E44-0CA1-174F-990E-CE2F84EF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7B25A-CDD5-6742-82F3-D08BB1533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5566-35AE-174F-B574-9FF80C95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6583-1E37-F748-88AA-8BA30EB7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6E9E-B964-FB46-8526-2522D6BA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9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AFCA9-0F79-6444-8ED8-B3F14600F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85CE3-E39F-D14C-8B5C-A4AEE9F1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B739A-E6E3-9A43-B472-3F9D29E3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6B4F-1EA2-5A45-BE8D-0D165DDE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9783D-D53E-4444-82B2-036EA5FF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29C1-63C4-934B-ADD8-7849D01B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C214-AC9B-9148-9B0D-431F2FF7D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CE7AA-EBD8-F44E-A981-A7B8E71A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8F71-38E6-B548-A520-324B43EB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C8D0-53A9-5E45-8060-EEBA9F83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7C80-93B3-C548-8691-75CD2F8F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B1A40-1CFE-9B44-864D-28D95FAF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EA6D-913E-4C41-BAAE-73270FC6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6F77-62D8-C841-B4B4-CB038F02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73F6-9A2E-7547-BBF2-42959DEC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9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EBC0-7095-5E46-A9D7-47BCAB7D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0248-D326-2A46-A6CD-6883807AD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2328E-5108-4F4B-B740-5600BAC08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06B2B-B1B6-474D-BD1B-69254014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3031B-28DC-A24F-A9BE-D17B958A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87D4A-0229-A449-A31F-E53E9753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D9FC-6273-2A4B-92B4-C601E548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5CC5-00E7-0649-AFD7-D9F73E198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61A80-B8DA-5642-94A1-96A9872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0406D-1422-1D47-931A-A29F348AE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8D651-58EC-BE4E-B810-3363C2021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3272F-3608-6749-A6DA-DDF64A24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4992B-D0A1-5744-B7C2-3F1AAF42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D800D-CFDF-2149-97BD-3B5EDA66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D93C-01D3-914D-843E-A88F8E5C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95DD7-B017-7044-8065-2251B0A5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EA515-3AC6-484A-8CBF-3A34C0D8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4AEB0-B4C8-AE44-BF8F-A5A84C7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49267-E7C8-AF47-8A60-89BC2E6F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F0FC4-8272-9B4B-AA3D-8D9EABE6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E4A84-69E3-344B-B6D0-21DCDE3E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3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3C8C-6DE0-CC41-960C-0B8436D4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5CAB-F0ED-1246-819C-0A44F85F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F2A5F-6719-814C-B088-B28855AEC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1129-821D-3B4E-939E-5109730C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C6B23-56FB-C345-9994-85B62D95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30E7-AC01-9F45-8DE2-EAC45A9F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0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07B7-231C-2140-AA7E-DEB13ED7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7BCB2-0360-D04E-9651-F398BCA8C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02C8A-AB3E-5B4C-9CD8-E052DDD28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667F7-D4FC-FB43-A16F-EC0F10A8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4AE16-1731-F540-8B71-9ED0D5489F7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D449A-3FC3-AF48-8DF4-78060B5B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1D5B0-B927-934E-A04E-C382CA6A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D5D6D-18BA-4941-96A1-C93E9056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FBF2-55D8-0547-B82D-C2C60F427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3A18-EBE6-6D40-807D-6E7B21060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AE16-1731-F540-8B71-9ED0D5489F75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08585-E7EC-0E4A-8D1C-3C757973D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CF47-EF2D-C54B-944C-630110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FA624-7B9B-6242-A8D1-6C0B2DCA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_Cheat_Sheet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53E8-4E54-314B-A1A9-345BD0237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DA859-D928-F942-8D4D-3E313D461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 </a:t>
            </a:r>
            <a:r>
              <a:rPr lang="en-US" dirty="0" err="1"/>
              <a:t>Datenjournalismus</a:t>
            </a:r>
            <a:endParaRPr lang="en-US" dirty="0"/>
          </a:p>
          <a:p>
            <a:r>
              <a:rPr lang="en-US" dirty="0"/>
              <a:t>Tag 11</a:t>
            </a:r>
          </a:p>
          <a:p>
            <a:endParaRPr lang="en-US" dirty="0"/>
          </a:p>
          <a:p>
            <a:r>
              <a:rPr lang="en-US" dirty="0"/>
              <a:t>Simon Schmid</a:t>
            </a:r>
          </a:p>
        </p:txBody>
      </p:sp>
    </p:spTree>
    <p:extLst>
      <p:ext uri="{BB962C8B-B14F-4D97-AF65-F5344CB8AC3E}">
        <p14:creationId xmlns:p14="http://schemas.microsoft.com/office/powerpoint/2010/main" val="393230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Berührungspunkte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878291" y="2375051"/>
            <a:ext cx="2838202" cy="178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Wrangling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6EE04-75A6-E749-BFC5-16E44863D3F2}"/>
              </a:ext>
            </a:extLst>
          </p:cNvPr>
          <p:cNvSpPr txBox="1"/>
          <p:nvPr/>
        </p:nvSpPr>
        <p:spPr>
          <a:xfrm>
            <a:off x="2614301" y="4599853"/>
            <a:ext cx="7419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Aussagen</a:t>
            </a:r>
            <a:r>
              <a:rPr lang="en-US" dirty="0"/>
              <a:t> </a:t>
            </a:r>
            <a:r>
              <a:rPr lang="en-US" dirty="0" err="1"/>
              <a:t>interessieren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Publikum</a:t>
            </a:r>
            <a:r>
              <a:rPr lang="en-US" dirty="0"/>
              <a:t> </a:t>
            </a:r>
            <a:r>
              <a:rPr lang="en-US" dirty="0" err="1"/>
              <a:t>eigentlich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braucht</a:t>
            </a:r>
            <a:r>
              <a:rPr lang="en-US" dirty="0"/>
              <a:t> die </a:t>
            </a:r>
            <a:r>
              <a:rPr lang="en-US" dirty="0" err="1"/>
              <a:t>Geschichte</a:t>
            </a:r>
            <a:r>
              <a:rPr lang="en-US" dirty="0"/>
              <a:t> </a:t>
            </a:r>
            <a:r>
              <a:rPr lang="en-US" dirty="0" err="1"/>
              <a:t>überhaupt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komplex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nachvollziehbar</a:t>
            </a:r>
            <a:r>
              <a:rPr lang="en-US" dirty="0"/>
              <a:t> muss die </a:t>
            </a:r>
            <a:r>
              <a:rPr lang="en-US" dirty="0" err="1"/>
              <a:t>Analyse</a:t>
            </a:r>
            <a:r>
              <a:rPr lang="en-US" dirty="0"/>
              <a:t> sein?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meine</a:t>
            </a:r>
            <a:r>
              <a:rPr lang="en-US" dirty="0"/>
              <a:t> </a:t>
            </a:r>
            <a:r>
              <a:rPr lang="en-US" dirty="0" err="1"/>
              <a:t>Auswertungen</a:t>
            </a:r>
            <a:r>
              <a:rPr lang="en-US" dirty="0"/>
              <a:t> </a:t>
            </a:r>
            <a:r>
              <a:rPr lang="en-US" dirty="0" err="1"/>
              <a:t>portionieren</a:t>
            </a:r>
            <a:r>
              <a:rPr lang="en-US" dirty="0"/>
              <a:t>, </a:t>
            </a:r>
            <a:r>
              <a:rPr lang="en-US" dirty="0" err="1"/>
              <a:t>beschreiben</a:t>
            </a:r>
            <a:r>
              <a:rPr lang="en-US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79BCAB-5324-CD43-88B4-570ECEB74EB1}"/>
              </a:ext>
            </a:extLst>
          </p:cNvPr>
          <p:cNvSpPr/>
          <p:nvPr/>
        </p:nvSpPr>
        <p:spPr>
          <a:xfrm>
            <a:off x="909450" y="2298797"/>
            <a:ext cx="2838202" cy="1781299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Storytelling with Data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FEDE1E6D-724C-364F-B1C6-891659AF9D71}"/>
              </a:ext>
            </a:extLst>
          </p:cNvPr>
          <p:cNvSpPr/>
          <p:nvPr/>
        </p:nvSpPr>
        <p:spPr>
          <a:xfrm>
            <a:off x="4729161" y="3043233"/>
            <a:ext cx="2014538" cy="657225"/>
          </a:xfrm>
          <a:prstGeom prst="left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4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5435-74C9-BB4F-B9D4-5A473530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CA24-D90E-F943-90FA-F03BD68C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Wrangling…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</a:t>
            </a:r>
            <a:r>
              <a:rPr lang="en-US" dirty="0" err="1"/>
              <a:t>spielt</a:t>
            </a:r>
            <a:r>
              <a:rPr lang="en-US" dirty="0"/>
              <a:t> </a:t>
            </a:r>
            <a:r>
              <a:rPr lang="en-US" dirty="0" err="1"/>
              <a:t>zentrale</a:t>
            </a:r>
            <a:r>
              <a:rPr lang="en-US" dirty="0"/>
              <a:t> Rolle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datenjournalistischen</a:t>
            </a:r>
            <a:r>
              <a:rPr lang="en-US" dirty="0"/>
              <a:t> </a:t>
            </a:r>
            <a:r>
              <a:rPr lang="en-US" dirty="0" err="1"/>
              <a:t>Arbeitsablauf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</a:t>
            </a:r>
            <a:r>
              <a:rPr lang="en-US" dirty="0" err="1"/>
              <a:t>steht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Arbeitsschritt</a:t>
            </a:r>
            <a:r>
              <a:rPr lang="en-US" dirty="0"/>
              <a:t> in </a:t>
            </a:r>
            <a:r>
              <a:rPr lang="en-US" dirty="0" err="1"/>
              <a:t>Zusammenhang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insgesamt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</a:t>
            </a:r>
            <a:r>
              <a:rPr lang="en-US" dirty="0" err="1"/>
              <a:t>hilfreich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man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;-)</a:t>
            </a:r>
          </a:p>
        </p:txBody>
      </p:sp>
    </p:spTree>
    <p:extLst>
      <p:ext uri="{BB962C8B-B14F-4D97-AF65-F5344CB8AC3E}">
        <p14:creationId xmlns:p14="http://schemas.microsoft.com/office/powerpoint/2010/main" val="40371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7E12-7523-B842-AC11-889429C5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Data Wrangling?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CB50-AE3A-D94B-BF1E-D43E53AB5B48}"/>
              </a:ext>
            </a:extLst>
          </p:cNvPr>
          <p:cNvSpPr/>
          <p:nvPr/>
        </p:nvSpPr>
        <p:spPr>
          <a:xfrm>
            <a:off x="3562597" y="2327564"/>
            <a:ext cx="5284520" cy="319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Wrangle</a:t>
            </a:r>
            <a:r>
              <a:rPr lang="en-US" sz="3200" dirty="0">
                <a:sym typeface="Wingdings" pitchFamily="2" charset="2"/>
              </a:rPr>
              <a:t> (</a:t>
            </a:r>
            <a:r>
              <a:rPr lang="en-US" sz="3200" dirty="0" err="1">
                <a:sym typeface="Wingdings" pitchFamily="2" charset="2"/>
              </a:rPr>
              <a:t>en</a:t>
            </a:r>
            <a:r>
              <a:rPr lang="en-US" sz="3200" dirty="0">
                <a:sym typeface="Wingdings" pitchFamily="2" charset="2"/>
              </a:rPr>
              <a:t>):</a:t>
            </a:r>
          </a:p>
          <a:p>
            <a:pPr algn="ctr"/>
            <a:r>
              <a:rPr lang="en-US" sz="3200" dirty="0" err="1">
                <a:sym typeface="Wingdings" pitchFamily="2" charset="2"/>
              </a:rPr>
              <a:t>rangeln</a:t>
            </a:r>
            <a:r>
              <a:rPr lang="en-US" sz="3200" dirty="0">
                <a:sym typeface="Wingdings" pitchFamily="2" charset="2"/>
              </a:rPr>
              <a:t>, </a:t>
            </a:r>
            <a:r>
              <a:rPr lang="en-US" sz="3200" dirty="0" err="1">
                <a:sym typeface="Wingdings" pitchFamily="2" charset="2"/>
              </a:rPr>
              <a:t>streiten</a:t>
            </a:r>
            <a:r>
              <a:rPr lang="en-US" sz="3200" dirty="0">
                <a:sym typeface="Wingdings" pitchFamily="2" charset="2"/>
              </a:rPr>
              <a:t>, </a:t>
            </a:r>
            <a:r>
              <a:rPr lang="en-US" sz="3200" dirty="0" err="1">
                <a:sym typeface="Wingdings" pitchFamily="2" charset="2"/>
              </a:rPr>
              <a:t>zanken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30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7E12-7523-B842-AC11-889429C5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Data Wrangling?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CB50-AE3A-D94B-BF1E-D43E53AB5B48}"/>
              </a:ext>
            </a:extLst>
          </p:cNvPr>
          <p:cNvSpPr/>
          <p:nvPr/>
        </p:nvSpPr>
        <p:spPr>
          <a:xfrm>
            <a:off x="3562597" y="2327564"/>
            <a:ext cx="5284520" cy="319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Definitionen</a:t>
            </a:r>
            <a:endParaRPr lang="en-US" sz="2000" b="1" dirty="0"/>
          </a:p>
          <a:p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«an iterative data exploration and transformation process which aims to make data more usable for the visualization»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«the process performed to collect, select, re-structure, enrich and ultimately transform information with the aim of answering a specific question»</a:t>
            </a:r>
          </a:p>
        </p:txBody>
      </p:sp>
    </p:spTree>
    <p:extLst>
      <p:ext uri="{BB962C8B-B14F-4D97-AF65-F5344CB8AC3E}">
        <p14:creationId xmlns:p14="http://schemas.microsoft.com/office/powerpoint/2010/main" val="21174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7E12-7523-B842-AC11-889429C5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Data Wrangling?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CB50-AE3A-D94B-BF1E-D43E53AB5B48}"/>
              </a:ext>
            </a:extLst>
          </p:cNvPr>
          <p:cNvSpPr/>
          <p:nvPr/>
        </p:nvSpPr>
        <p:spPr>
          <a:xfrm>
            <a:off x="3562597" y="2327564"/>
            <a:ext cx="5284520" cy="3194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Definitionen</a:t>
            </a: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«das </a:t>
            </a:r>
            <a:r>
              <a:rPr lang="en-US" sz="2000" dirty="0" err="1"/>
              <a:t>manuelle</a:t>
            </a:r>
            <a:r>
              <a:rPr lang="en-US" sz="2000" dirty="0"/>
              <a:t> </a:t>
            </a:r>
            <a:r>
              <a:rPr lang="en-US" sz="2000" dirty="0" err="1"/>
              <a:t>Sammeln</a:t>
            </a:r>
            <a:r>
              <a:rPr lang="en-US" sz="2000" dirty="0"/>
              <a:t>, </a:t>
            </a:r>
            <a:r>
              <a:rPr lang="en-US" sz="2000" dirty="0" err="1"/>
              <a:t>Sortieren</a:t>
            </a:r>
            <a:r>
              <a:rPr lang="en-US" sz="2000" dirty="0"/>
              <a:t>, </a:t>
            </a:r>
            <a:r>
              <a:rPr lang="en-US" sz="2000" dirty="0" err="1"/>
              <a:t>Bereinigen</a:t>
            </a:r>
            <a:r>
              <a:rPr lang="en-US" sz="2000" dirty="0"/>
              <a:t> und </a:t>
            </a:r>
            <a:r>
              <a:rPr lang="en-US" sz="2000" dirty="0" err="1"/>
              <a:t>Organisieren</a:t>
            </a:r>
            <a:r>
              <a:rPr lang="en-US" sz="2000" dirty="0"/>
              <a:t> von </a:t>
            </a:r>
            <a:r>
              <a:rPr lang="en-US" sz="2000" dirty="0" err="1"/>
              <a:t>Daten</a:t>
            </a:r>
            <a:r>
              <a:rPr lang="en-US" sz="2000" dirty="0"/>
              <a:t> </a:t>
            </a:r>
            <a:r>
              <a:rPr lang="en-US" sz="2000" dirty="0" err="1"/>
              <a:t>für</a:t>
            </a:r>
            <a:r>
              <a:rPr lang="en-US" sz="2000" dirty="0"/>
              <a:t> </a:t>
            </a:r>
            <a:r>
              <a:rPr lang="en-US" sz="2000" dirty="0" err="1"/>
              <a:t>analytische</a:t>
            </a:r>
            <a:r>
              <a:rPr lang="en-US" sz="2000" dirty="0"/>
              <a:t> und </a:t>
            </a:r>
            <a:r>
              <a:rPr lang="en-US" sz="2000" dirty="0" err="1"/>
              <a:t>visuelle</a:t>
            </a:r>
            <a:r>
              <a:rPr lang="en-US" sz="2000" dirty="0"/>
              <a:t> </a:t>
            </a:r>
            <a:r>
              <a:rPr lang="en-US" sz="2000" dirty="0" err="1"/>
              <a:t>Zwecke</a:t>
            </a:r>
            <a:r>
              <a:rPr lang="en-US" sz="20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42466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D099-029C-FB4D-A2AD-0D97DB10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in Pandas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F6125-5A55-5247-9124-BCC65EFAB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260" y="1690688"/>
            <a:ext cx="5332414" cy="41137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14A28-7EDF-1E42-95C1-71FA9080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638" y="1690688"/>
            <a:ext cx="5323887" cy="411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3C8B84-C8E9-7049-B278-EBBB33182F27}"/>
              </a:ext>
            </a:extLst>
          </p:cNvPr>
          <p:cNvSpPr txBox="1"/>
          <p:nvPr/>
        </p:nvSpPr>
        <p:spPr>
          <a:xfrm>
            <a:off x="451260" y="6108370"/>
            <a:ext cx="514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https://pandas.pydata.org/Pandas_Cheat_Sheet.pdf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96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Datenjournalistische</a:t>
            </a:r>
            <a:r>
              <a:rPr lang="en-US" dirty="0"/>
              <a:t> «Value Chain»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878291" y="3289462"/>
            <a:ext cx="2838202" cy="178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Wrangling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E4CB2-0644-5B49-AFD3-86C9BF39BC43}"/>
              </a:ext>
            </a:extLst>
          </p:cNvPr>
          <p:cNvSpPr/>
          <p:nvPr/>
        </p:nvSpPr>
        <p:spPr>
          <a:xfrm>
            <a:off x="4429496" y="5025300"/>
            <a:ext cx="2838202" cy="1781299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835D-4808-4B41-A7EC-CC85C501E9FF}"/>
              </a:ext>
            </a:extLst>
          </p:cNvPr>
          <p:cNvSpPr/>
          <p:nvPr/>
        </p:nvSpPr>
        <p:spPr>
          <a:xfrm>
            <a:off x="909450" y="3313215"/>
            <a:ext cx="2838202" cy="1781299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Storytelling with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5A38D-0E84-2244-8D3A-C6AA9B15F822}"/>
              </a:ext>
            </a:extLst>
          </p:cNvPr>
          <p:cNvSpPr/>
          <p:nvPr/>
        </p:nvSpPr>
        <p:spPr>
          <a:xfrm>
            <a:off x="4429496" y="1436915"/>
            <a:ext cx="2838202" cy="1745672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Gathering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00580BC8-F6C3-944F-BCD5-A3ACEEBB29E4}"/>
              </a:ext>
            </a:extLst>
          </p:cNvPr>
          <p:cNvSpPr/>
          <p:nvPr/>
        </p:nvSpPr>
        <p:spPr>
          <a:xfrm>
            <a:off x="6080165" y="3557338"/>
            <a:ext cx="878775" cy="1246909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2799D5EC-9583-A542-80ED-0DC1B4DF10BC}"/>
              </a:ext>
            </a:extLst>
          </p:cNvPr>
          <p:cNvSpPr/>
          <p:nvPr/>
        </p:nvSpPr>
        <p:spPr>
          <a:xfrm flipH="1" flipV="1">
            <a:off x="4785755" y="3475752"/>
            <a:ext cx="831273" cy="1246909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6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Datenjournalistische</a:t>
            </a:r>
            <a:r>
              <a:rPr lang="en-US" dirty="0"/>
              <a:t> «Value Chain»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878291" y="3289462"/>
            <a:ext cx="2838202" cy="178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Data Wrangling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reinigen</a:t>
            </a:r>
            <a:r>
              <a:rPr lang="en-US" dirty="0"/>
              <a:t>, </a:t>
            </a:r>
            <a:r>
              <a:rPr lang="en-US" dirty="0" err="1"/>
              <a:t>filtern</a:t>
            </a:r>
            <a:r>
              <a:rPr lang="en-US" dirty="0"/>
              <a:t>, </a:t>
            </a:r>
            <a:r>
              <a:rPr lang="en-US" dirty="0" err="1"/>
              <a:t>kombinieren</a:t>
            </a:r>
            <a:r>
              <a:rPr lang="en-US" dirty="0"/>
              <a:t>, </a:t>
            </a:r>
            <a:r>
              <a:rPr lang="en-US" dirty="0" err="1"/>
              <a:t>gruppieren</a:t>
            </a:r>
            <a:r>
              <a:rPr lang="en-US" dirty="0"/>
              <a:t>, </a:t>
            </a:r>
            <a:r>
              <a:rPr lang="en-US" dirty="0" err="1"/>
              <a:t>evaluieren</a:t>
            </a:r>
            <a:r>
              <a:rPr lang="en-US" dirty="0"/>
              <a:t>, </a:t>
            </a:r>
            <a:r>
              <a:rPr lang="en-US" dirty="0" err="1"/>
              <a:t>formatieren</a:t>
            </a:r>
            <a:r>
              <a:rPr lang="en-US" dirty="0"/>
              <a:t>, </a:t>
            </a:r>
            <a:r>
              <a:rPr lang="en-US" dirty="0" err="1"/>
              <a:t>exportieren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E4CB2-0644-5B49-AFD3-86C9BF39BC43}"/>
              </a:ext>
            </a:extLst>
          </p:cNvPr>
          <p:cNvSpPr/>
          <p:nvPr/>
        </p:nvSpPr>
        <p:spPr>
          <a:xfrm>
            <a:off x="4429496" y="5025298"/>
            <a:ext cx="2838202" cy="1781299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/>
              <a:t>Datenvisualisierung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Chartformen</a:t>
            </a:r>
            <a:r>
              <a:rPr lang="en-US" dirty="0"/>
              <a:t>, </a:t>
            </a:r>
            <a:r>
              <a:rPr lang="en-US" dirty="0" err="1"/>
              <a:t>Farben</a:t>
            </a:r>
            <a:r>
              <a:rPr lang="en-US" dirty="0"/>
              <a:t>, </a:t>
            </a:r>
            <a:r>
              <a:rPr lang="en-US" dirty="0" err="1"/>
              <a:t>Hervorhebungen</a:t>
            </a:r>
            <a:r>
              <a:rPr lang="en-US" dirty="0"/>
              <a:t>, </a:t>
            </a:r>
            <a:r>
              <a:rPr lang="en-US" dirty="0" err="1"/>
              <a:t>Beschriftungen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835D-4808-4B41-A7EC-CC85C501E9FF}"/>
              </a:ext>
            </a:extLst>
          </p:cNvPr>
          <p:cNvSpPr/>
          <p:nvPr/>
        </p:nvSpPr>
        <p:spPr>
          <a:xfrm>
            <a:off x="909450" y="3313215"/>
            <a:ext cx="2838202" cy="1781299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Storytelling </a:t>
            </a:r>
            <a:r>
              <a:rPr lang="en-US" b="1" dirty="0" err="1"/>
              <a:t>mit</a:t>
            </a:r>
            <a:r>
              <a:rPr lang="en-US" b="1" dirty="0"/>
              <a:t> </a:t>
            </a:r>
            <a:r>
              <a:rPr lang="en-US" b="1" dirty="0" err="1"/>
              <a:t>Daten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Zentrale</a:t>
            </a:r>
            <a:r>
              <a:rPr lang="en-US" dirty="0"/>
              <a:t> </a:t>
            </a:r>
            <a:r>
              <a:rPr lang="en-US" dirty="0" err="1"/>
              <a:t>Botschaften</a:t>
            </a:r>
            <a:r>
              <a:rPr lang="en-US" dirty="0"/>
              <a:t>, </a:t>
            </a:r>
            <a:r>
              <a:rPr lang="en-US" dirty="0" err="1"/>
              <a:t>Dramaturgie</a:t>
            </a:r>
            <a:r>
              <a:rPr lang="en-US" dirty="0"/>
              <a:t>, </a:t>
            </a:r>
            <a:r>
              <a:rPr lang="en-US" dirty="0" err="1"/>
              <a:t>Länge</a:t>
            </a:r>
            <a:r>
              <a:rPr lang="en-US" dirty="0"/>
              <a:t>, </a:t>
            </a:r>
            <a:r>
              <a:rPr lang="en-US" dirty="0" err="1"/>
              <a:t>Tiefe</a:t>
            </a:r>
            <a:r>
              <a:rPr lang="en-US" dirty="0"/>
              <a:t>, </a:t>
            </a:r>
            <a:r>
              <a:rPr lang="en-US" dirty="0" err="1"/>
              <a:t>Erzählstruktur</a:t>
            </a:r>
            <a:r>
              <a:rPr lang="en-US" dirty="0"/>
              <a:t>, </a:t>
            </a:r>
            <a:r>
              <a:rPr lang="en-US" dirty="0" err="1"/>
              <a:t>Beispiele</a:t>
            </a:r>
            <a:r>
              <a:rPr lang="en-US" dirty="0"/>
              <a:t>, </a:t>
            </a:r>
            <a:r>
              <a:rPr lang="en-US" dirty="0" err="1"/>
              <a:t>Protagonistinnen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5A38D-0E84-2244-8D3A-C6AA9B15F822}"/>
              </a:ext>
            </a:extLst>
          </p:cNvPr>
          <p:cNvSpPr/>
          <p:nvPr/>
        </p:nvSpPr>
        <p:spPr>
          <a:xfrm>
            <a:off x="4429496" y="1436915"/>
            <a:ext cx="2838202" cy="1745672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/>
              <a:t>Datenbeschaffung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/>
              <a:t>Download, API, Email, Scraping, Copy/Paste, von Hand </a:t>
            </a:r>
            <a:r>
              <a:rPr lang="en-US" dirty="0" err="1"/>
              <a:t>editieren</a:t>
            </a:r>
            <a:endParaRPr lang="en-US" dirty="0"/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00580BC8-F6C3-944F-BCD5-A3ACEEBB29E4}"/>
              </a:ext>
            </a:extLst>
          </p:cNvPr>
          <p:cNvSpPr/>
          <p:nvPr/>
        </p:nvSpPr>
        <p:spPr>
          <a:xfrm>
            <a:off x="6080165" y="3557338"/>
            <a:ext cx="878775" cy="1246909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2799D5EC-9583-A542-80ED-0DC1B4DF10BC}"/>
              </a:ext>
            </a:extLst>
          </p:cNvPr>
          <p:cNvSpPr/>
          <p:nvPr/>
        </p:nvSpPr>
        <p:spPr>
          <a:xfrm flipH="1" flipV="1">
            <a:off x="4785755" y="3475752"/>
            <a:ext cx="831273" cy="1246909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2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Berührungspunkte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878291" y="3289462"/>
            <a:ext cx="2838202" cy="178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Wrangling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5A38D-0E84-2244-8D3A-C6AA9B15F822}"/>
              </a:ext>
            </a:extLst>
          </p:cNvPr>
          <p:cNvSpPr/>
          <p:nvPr/>
        </p:nvSpPr>
        <p:spPr>
          <a:xfrm>
            <a:off x="4429496" y="1436915"/>
            <a:ext cx="2838202" cy="1745672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Gathering</a:t>
            </a:r>
          </a:p>
        </p:txBody>
      </p:sp>
      <p:sp>
        <p:nvSpPr>
          <p:cNvPr id="3" name="Left-Up Arrow 2">
            <a:extLst>
              <a:ext uri="{FF2B5EF4-FFF2-40B4-BE49-F238E27FC236}">
                <a16:creationId xmlns:a16="http://schemas.microsoft.com/office/drawing/2014/main" id="{E89C9BE7-D989-6747-BB2A-FC41D20C6D6C}"/>
              </a:ext>
            </a:extLst>
          </p:cNvPr>
          <p:cNvSpPr/>
          <p:nvPr/>
        </p:nvSpPr>
        <p:spPr>
          <a:xfrm flipH="1">
            <a:off x="5458196" y="3480023"/>
            <a:ext cx="1456954" cy="1400175"/>
          </a:xfrm>
          <a:prstGeom prst="left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6EE04-75A6-E749-BFC5-16E44863D3F2}"/>
              </a:ext>
            </a:extLst>
          </p:cNvPr>
          <p:cNvSpPr txBox="1"/>
          <p:nvPr/>
        </p:nvSpPr>
        <p:spPr>
          <a:xfrm>
            <a:off x="347476" y="4254377"/>
            <a:ext cx="4629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brauche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überhaupt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baue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meine</a:t>
            </a:r>
            <a:r>
              <a:rPr lang="en-US" dirty="0"/>
              <a:t> </a:t>
            </a:r>
            <a:r>
              <a:rPr lang="en-US" dirty="0" err="1"/>
              <a:t>Datensammlung</a:t>
            </a:r>
            <a:r>
              <a:rPr lang="en-US" dirty="0"/>
              <a:t> auf?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werde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Braucht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ergänzende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31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Berührungspunkte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878291" y="3289462"/>
            <a:ext cx="2838202" cy="178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Wrangling</a:t>
            </a:r>
          </a:p>
        </p:txBody>
      </p:sp>
      <p:sp>
        <p:nvSpPr>
          <p:cNvPr id="3" name="Left-Up Arrow 2">
            <a:extLst>
              <a:ext uri="{FF2B5EF4-FFF2-40B4-BE49-F238E27FC236}">
                <a16:creationId xmlns:a16="http://schemas.microsoft.com/office/drawing/2014/main" id="{E89C9BE7-D989-6747-BB2A-FC41D20C6D6C}"/>
              </a:ext>
            </a:extLst>
          </p:cNvPr>
          <p:cNvSpPr/>
          <p:nvPr/>
        </p:nvSpPr>
        <p:spPr>
          <a:xfrm flipH="1" flipV="1">
            <a:off x="5580286" y="3443287"/>
            <a:ext cx="1456954" cy="1297373"/>
          </a:xfrm>
          <a:prstGeom prst="left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6EE04-75A6-E749-BFC5-16E44863D3F2}"/>
              </a:ext>
            </a:extLst>
          </p:cNvPr>
          <p:cNvSpPr txBox="1"/>
          <p:nvPr/>
        </p:nvSpPr>
        <p:spPr>
          <a:xfrm>
            <a:off x="452996" y="1974654"/>
            <a:ext cx="4629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will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grafisch</a:t>
            </a:r>
            <a:r>
              <a:rPr lang="en-US" dirty="0"/>
              <a:t> </a:t>
            </a:r>
            <a:r>
              <a:rPr lang="en-US" dirty="0" err="1"/>
              <a:t>darstellen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stark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aggregieren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Datenstruktur</a:t>
            </a:r>
            <a:r>
              <a:rPr lang="en-US" dirty="0"/>
              <a:t> </a:t>
            </a:r>
            <a:r>
              <a:rPr lang="en-US" dirty="0" err="1"/>
              <a:t>braucht</a:t>
            </a:r>
            <a:r>
              <a:rPr lang="en-US" dirty="0"/>
              <a:t> das </a:t>
            </a:r>
            <a:r>
              <a:rPr lang="en-US" dirty="0" err="1"/>
              <a:t>Charttool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sortiert</a:t>
            </a:r>
            <a:r>
              <a:rPr lang="en-US" dirty="0"/>
              <a:t>, </a:t>
            </a:r>
            <a:r>
              <a:rPr lang="en-US" dirty="0" err="1"/>
              <a:t>formatiert</a:t>
            </a:r>
            <a:r>
              <a:rPr lang="en-US" dirty="0"/>
              <a:t> sein?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F0FE8-F986-8540-954F-EAEF5D61D356}"/>
              </a:ext>
            </a:extLst>
          </p:cNvPr>
          <p:cNvSpPr/>
          <p:nvPr/>
        </p:nvSpPr>
        <p:spPr>
          <a:xfrm>
            <a:off x="4429496" y="4982433"/>
            <a:ext cx="2838202" cy="1781299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err="1"/>
              <a:t>Datenvisualisierung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Chartformen</a:t>
            </a:r>
            <a:r>
              <a:rPr lang="en-US" dirty="0"/>
              <a:t>, </a:t>
            </a:r>
            <a:r>
              <a:rPr lang="en-US" dirty="0" err="1"/>
              <a:t>Farben</a:t>
            </a:r>
            <a:r>
              <a:rPr lang="en-US" dirty="0"/>
              <a:t>, </a:t>
            </a:r>
            <a:r>
              <a:rPr lang="en-US" dirty="0" err="1"/>
              <a:t>Hervorhebungen</a:t>
            </a:r>
            <a:r>
              <a:rPr lang="en-US" dirty="0"/>
              <a:t>, </a:t>
            </a:r>
            <a:r>
              <a:rPr lang="en-US" dirty="0" err="1"/>
              <a:t>Beschriftungen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337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Data Wrangling</vt:lpstr>
      <vt:lpstr>Was ist Data Wrangling?</vt:lpstr>
      <vt:lpstr>Was ist Data Wrangling?</vt:lpstr>
      <vt:lpstr>Was ist Data Wrangling?</vt:lpstr>
      <vt:lpstr>Data Wrangling in Pandas</vt:lpstr>
      <vt:lpstr>Datenjournalistische «Value Chain»</vt:lpstr>
      <vt:lpstr>Datenjournalistische «Value Chain»</vt:lpstr>
      <vt:lpstr>Berührungspunkte</vt:lpstr>
      <vt:lpstr>Berührungspunkte</vt:lpstr>
      <vt:lpstr>Berührungspunkte</vt:lpstr>
      <vt:lpstr>Fazit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>Simon Schmid</dc:creator>
  <cp:lastModifiedBy>Simon Schmid</cp:lastModifiedBy>
  <cp:revision>12</cp:revision>
  <dcterms:created xsi:type="dcterms:W3CDTF">2021-10-01T07:03:25Z</dcterms:created>
  <dcterms:modified xsi:type="dcterms:W3CDTF">2021-10-01T08:41:26Z</dcterms:modified>
</cp:coreProperties>
</file>