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7" r:id="rId3"/>
    <p:sldId id="281" r:id="rId4"/>
    <p:sldId id="286" r:id="rId5"/>
    <p:sldId id="288" r:id="rId6"/>
    <p:sldId id="298" r:id="rId7"/>
    <p:sldId id="283" r:id="rId8"/>
    <p:sldId id="284" r:id="rId9"/>
    <p:sldId id="285" r:id="rId10"/>
    <p:sldId id="287" r:id="rId11"/>
    <p:sldId id="289" r:id="rId12"/>
    <p:sldId id="299" r:id="rId13"/>
    <p:sldId id="300" r:id="rId14"/>
    <p:sldId id="301" r:id="rId15"/>
    <p:sldId id="302" r:id="rId16"/>
    <p:sldId id="3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5BA0"/>
    <a:srgbClr val="C04030"/>
    <a:srgbClr val="5C9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57"/>
    <p:restoredTop sz="95775"/>
  </p:normalViewPr>
  <p:slideViewPr>
    <p:cSldViewPr snapToGrid="0" snapToObjects="1">
      <p:cViewPr varScale="1">
        <p:scale>
          <a:sx n="112" d="100"/>
          <a:sy n="112" d="100"/>
        </p:scale>
        <p:origin x="224" y="-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7" d="100"/>
          <a:sy n="157" d="100"/>
        </p:scale>
        <p:origin x="39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34932-19A5-D544-A11C-6255A73FD85F}" type="datetimeFigureOut">
              <a:rPr lang="de-DE" smtClean="0"/>
              <a:t>14.08.23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25E4C-51FE-D14D-958F-F2175FE8908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35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8788-9EE0-FA44-B88A-B1145B53D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A0DAF-10CF-4744-B7A2-C7FBA0081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48A9-1567-AF42-B5C5-E971C5CED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14.08.23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49A79-33C8-AF4A-9247-9C57FDB1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2A95-06A7-8C48-93A1-3E4A2B2B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60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4732-0DA0-CC4C-9751-25C0F63F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EBDED-75F1-0840-892D-5BF51983B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19587-6426-3745-9DBD-EC3C0C2A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14.08.23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C085F-15BE-F440-93B0-EE773F2C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6237-A7DB-DC4A-BA3B-AE8778AC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720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D0A69-013D-2842-9EE8-204D75883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7A9D-BE67-9549-B647-8DC22430C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2D8F-9CE1-9940-82B3-27BFB085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14.08.23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73F1-999D-7440-8764-5088292D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F445-B16F-F24B-A949-75478119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458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2EF7-D53F-DE44-B64E-3D10857C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ECD3F-4EF8-C947-B372-4D511F8FB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4ABBF-0D34-4B47-93DF-4508866C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14.08.23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7787E-E233-4143-B25A-046A1700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27DD2-F8AA-5A40-9464-8E8B60A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14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CC41-7483-7345-94B7-DD308CE1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B1B24-6DE7-FC48-885C-9AF2152D3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7EA7B-3BF1-374B-8A82-01D915B7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14.08.23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FD5E-DFB5-A24B-A58D-53F8A52F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A2F6F-8236-3447-812D-BB3E78E3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409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EA6B-4D71-984B-929B-0144437C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ECC80-0764-7E4F-9950-53C853CDF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22DCA-43EC-054E-8553-2428E1FDF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E064F-B8E0-1641-9B4A-95061AD0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14.08.23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3025C-5871-0B48-B216-3A04E101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A886A-6713-184F-BC6D-84981E63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558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C0C2-F884-0C48-8B58-1874F71D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42FA1-22C3-B74A-B7D6-D668DDF5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F466D-BDAB-C940-B477-6321D1094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3BC76-3016-CC46-844C-F243F8BCA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96F77-ADB6-5046-BB91-FD2B2FB4B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1615C-7F89-5E4E-9994-991C09D7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14.08.23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FEF9B-6B2C-FE44-B2FC-23160F99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43078E-B489-DF41-951A-B9690B6F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79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C0E9-32BD-E843-9C55-91646051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094C7-B8F8-5C40-9DFD-9AF4EBE4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14.08.23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AADD7-B136-2446-B57A-BCBB38E8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FBDAA-6CCE-BF46-8D68-5E5F0A25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977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A1ABC-9026-814C-B259-7A44182E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14.08.23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95443-9ADA-5C46-8D50-A349DE4E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F1E25-46BB-1540-96E4-D6650BEC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52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DAE4-6CBA-6041-AB35-29E6E28F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5997-EC1D-5C43-A985-3837E0E2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96607-61E7-5D48-984E-0ADC3C585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0CC19-42A3-0A4F-B553-818F7787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14.08.23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11089-DD3D-C14C-882C-A5F89259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7EA42-9516-FF43-A726-89E56303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377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720B-A930-5243-8409-6118468D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92391-F890-6B49-A706-09B974B27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030AC-82A2-C34A-B557-255ED4A78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8E7E3-9A37-1F48-9C53-3D4EBE71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CEDC-36D0-414A-A4DB-FAD6FF552D5B}" type="datetimeFigureOut">
              <a:rPr lang="de-CH" smtClean="0"/>
              <a:t>14.08.23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DA6F-E017-6642-972A-05242361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470AC-17DD-144C-995A-4A3E661A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829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E670C-AB9B-E64E-95D1-E5851449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C312A-FD15-8F43-90A3-49C41DBDD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230FE-CB17-B745-8A43-3E0EB67C8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CCEDC-36D0-414A-A4DB-FAD6FF552D5B}" type="datetimeFigureOut">
              <a:rPr lang="de-CH" smtClean="0"/>
              <a:t>14.08.23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3B71-BFCF-6643-9EF0-383D74B3F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2A36-791F-494D-8EDC-0C8A14179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5763B-F527-A04A-AB0D-067FF820C02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27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just-eat.ch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52DB-51F5-3C46-83E6-11224989B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1538"/>
            <a:ext cx="9144000" cy="2767013"/>
          </a:xfrm>
        </p:spPr>
        <p:txBody>
          <a:bodyPr>
            <a:normAutofit fontScale="90000"/>
          </a:bodyPr>
          <a:lstStyle/>
          <a:p>
            <a:r>
              <a:rPr lang="de-CH" sz="2400" dirty="0"/>
              <a:t>MAZ Luzern</a:t>
            </a:r>
            <a:br>
              <a:rPr lang="de-CH" sz="2400" dirty="0"/>
            </a:br>
            <a:r>
              <a:rPr lang="de-CH" sz="1800" dirty="0"/>
              <a:t>CAS Datenjournalismus</a:t>
            </a:r>
            <a:br>
              <a:rPr lang="de-CH" sz="1800" dirty="0"/>
            </a:br>
            <a:br>
              <a:rPr lang="de-CH" sz="1800" dirty="0"/>
            </a:br>
            <a:br>
              <a:rPr lang="de-CH" sz="1800" dirty="0"/>
            </a:br>
            <a:r>
              <a:rPr lang="de-CH" sz="8000" b="1" dirty="0"/>
              <a:t>Die datenjournalistische «Value Chain»</a:t>
            </a:r>
            <a:endParaRPr lang="de-CH" sz="8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1CC9D-758E-FA49-B8F1-32E0CA688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200"/>
            <a:ext cx="9144000" cy="990600"/>
          </a:xfrm>
        </p:spPr>
        <p:txBody>
          <a:bodyPr/>
          <a:lstStyle/>
          <a:p>
            <a:r>
              <a:rPr lang="de-CH" dirty="0"/>
              <a:t>Simon Schmid</a:t>
            </a:r>
          </a:p>
          <a:p>
            <a:r>
              <a:rPr lang="de-CH" dirty="0"/>
              <a:t>4. September 2023</a:t>
            </a:r>
          </a:p>
        </p:txBody>
      </p:sp>
    </p:spTree>
    <p:extLst>
      <p:ext uri="{BB962C8B-B14F-4D97-AF65-F5344CB8AC3E}">
        <p14:creationId xmlns:p14="http://schemas.microsoft.com/office/powerpoint/2010/main" val="311798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F39-C3B5-524F-84FD-4C741E5C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Datenjournalistische</a:t>
            </a:r>
            <a:r>
              <a:rPr lang="en-US" b="1" dirty="0"/>
              <a:t> «Value Chain»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6EE04-75A6-E749-BFC5-16E44863D3F2}"/>
              </a:ext>
            </a:extLst>
          </p:cNvPr>
          <p:cNvSpPr txBox="1"/>
          <p:nvPr/>
        </p:nvSpPr>
        <p:spPr>
          <a:xfrm>
            <a:off x="6217920" y="4076700"/>
            <a:ext cx="6274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brauche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, um die Story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erzählen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Stützen</a:t>
            </a:r>
            <a:r>
              <a:rPr lang="en-US" dirty="0"/>
              <a:t> die </a:t>
            </a:r>
            <a:r>
              <a:rPr lang="en-US" dirty="0" err="1"/>
              <a:t>Daten</a:t>
            </a:r>
            <a:r>
              <a:rPr lang="en-US" dirty="0"/>
              <a:t> die These, </a:t>
            </a:r>
            <a:r>
              <a:rPr lang="en-US" dirty="0" err="1"/>
              <a:t>widersprechen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ihr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Genügt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Quelle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braucht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mehrere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detailliert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 die </a:t>
            </a:r>
            <a:r>
              <a:rPr lang="en-US" dirty="0" err="1"/>
              <a:t>Daten</a:t>
            </a:r>
            <a:r>
              <a:rPr lang="en-US" dirty="0"/>
              <a:t> sein?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79BCAB-5324-CD43-88B4-570ECEB74EB1}"/>
              </a:ext>
            </a:extLst>
          </p:cNvPr>
          <p:cNvSpPr/>
          <p:nvPr/>
        </p:nvSpPr>
        <p:spPr>
          <a:xfrm>
            <a:off x="1691640" y="3368040"/>
            <a:ext cx="2064274" cy="1417321"/>
          </a:xfrm>
          <a:prstGeom prst="rect">
            <a:avLst/>
          </a:prstGeom>
          <a:solidFill>
            <a:srgbClr val="935C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Storytelling with Data</a:t>
            </a:r>
          </a:p>
        </p:txBody>
      </p:sp>
      <p:sp>
        <p:nvSpPr>
          <p:cNvPr id="9" name="Left-Up Arrow 8">
            <a:extLst>
              <a:ext uri="{FF2B5EF4-FFF2-40B4-BE49-F238E27FC236}">
                <a16:creationId xmlns:a16="http://schemas.microsoft.com/office/drawing/2014/main" id="{DDFAD2AC-9623-9F47-9BDC-876188B6D8D8}"/>
              </a:ext>
            </a:extLst>
          </p:cNvPr>
          <p:cNvSpPr/>
          <p:nvPr/>
        </p:nvSpPr>
        <p:spPr>
          <a:xfrm>
            <a:off x="4327599" y="3160138"/>
            <a:ext cx="1511056" cy="1117320"/>
          </a:xfrm>
          <a:prstGeom prst="left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CDE55A-9A3A-D242-A540-604182894150}"/>
              </a:ext>
            </a:extLst>
          </p:cNvPr>
          <p:cNvSpPr/>
          <p:nvPr/>
        </p:nvSpPr>
        <p:spPr>
          <a:xfrm>
            <a:off x="4726923" y="1732082"/>
            <a:ext cx="1960153" cy="1250529"/>
          </a:xfrm>
          <a:prstGeom prst="rect">
            <a:avLst/>
          </a:prstGeom>
          <a:solidFill>
            <a:srgbClr val="5D9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Gathering</a:t>
            </a:r>
          </a:p>
        </p:txBody>
      </p:sp>
    </p:spTree>
    <p:extLst>
      <p:ext uri="{BB962C8B-B14F-4D97-AF65-F5344CB8AC3E}">
        <p14:creationId xmlns:p14="http://schemas.microsoft.com/office/powerpoint/2010/main" val="217806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8C84-3AB9-944D-BFB2-AF8DA97C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Datenjournalistische</a:t>
            </a:r>
            <a:r>
              <a:rPr lang="en-US" b="1" dirty="0"/>
              <a:t> «Value Chain»</a:t>
            </a:r>
            <a:endParaRPr lang="de-C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8A40-F770-3241-B10B-3C22D79F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Ein Beispiel aus der Praxis: </a:t>
            </a:r>
          </a:p>
          <a:p>
            <a:r>
              <a:rPr lang="de-CH" dirty="0"/>
              <a:t>Restaurants und ihre Food-Angebote auf </a:t>
            </a:r>
            <a:r>
              <a:rPr lang="de-CH" dirty="0">
                <a:hlinkClick r:id="rId2"/>
              </a:rPr>
              <a:t>just-</a:t>
            </a:r>
            <a:r>
              <a:rPr lang="de-CH" dirty="0" err="1">
                <a:hlinkClick r:id="rId2"/>
              </a:rPr>
              <a:t>eat.ch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0232D-3EB1-9D4B-A623-A8367C64D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936821"/>
            <a:ext cx="7837170" cy="365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0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F39-C3B5-524F-84FD-4C741E5C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Datenjournalistische</a:t>
            </a:r>
            <a:r>
              <a:rPr lang="en-US" b="1" dirty="0"/>
              <a:t> «Value Chain»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5A38D-0E84-2244-8D3A-C6AA9B15F822}"/>
              </a:ext>
            </a:extLst>
          </p:cNvPr>
          <p:cNvSpPr/>
          <p:nvPr/>
        </p:nvSpPr>
        <p:spPr>
          <a:xfrm>
            <a:off x="4726923" y="1732082"/>
            <a:ext cx="1960153" cy="1250529"/>
          </a:xfrm>
          <a:prstGeom prst="rect">
            <a:avLst/>
          </a:prstGeom>
          <a:solidFill>
            <a:srgbClr val="5D9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Gathering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0552B-FD23-5248-B9C5-8660C82A57C2}"/>
              </a:ext>
            </a:extLst>
          </p:cNvPr>
          <p:cNvSpPr txBox="1"/>
          <p:nvPr/>
        </p:nvSpPr>
        <p:spPr>
          <a:xfrm>
            <a:off x="1828800" y="3314700"/>
            <a:ext cx="86296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🤩  </a:t>
            </a:r>
            <a:r>
              <a:rPr lang="de-CH" sz="2000" dirty="0"/>
              <a:t>Ich kann diese Webseite </a:t>
            </a:r>
            <a:r>
              <a:rPr lang="de-CH" sz="2000" dirty="0" err="1"/>
              <a:t>scrapen</a:t>
            </a:r>
            <a:r>
              <a:rPr lang="de-CH" sz="2000" dirty="0"/>
              <a:t>! Tausende von Restaurants und ihre Menüs!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🤔 </a:t>
            </a:r>
            <a:r>
              <a:rPr lang="de-CH" sz="2000" dirty="0"/>
              <a:t> Welche Infos interessieren mich eigentlich? Wie viele Details zu den einzelnen Gerichten und zu den Restaurants brauche ich?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😵‍💫  </a:t>
            </a:r>
            <a:r>
              <a:rPr lang="en-US" sz="2000" dirty="0" err="1"/>
              <a:t>Finde</a:t>
            </a:r>
            <a:r>
              <a:rPr lang="en-US" sz="2000" dirty="0"/>
              <a:t> </a:t>
            </a:r>
            <a:r>
              <a:rPr lang="en-US" sz="2000" dirty="0" err="1"/>
              <a:t>ich</a:t>
            </a:r>
            <a:r>
              <a:rPr lang="en-US" sz="2000" dirty="0"/>
              <a:t> </a:t>
            </a:r>
            <a:r>
              <a:rPr lang="en-US" sz="2000" dirty="0" err="1"/>
              <a:t>eine</a:t>
            </a:r>
            <a:r>
              <a:rPr lang="en-US" sz="2000" dirty="0"/>
              <a:t> </a:t>
            </a:r>
            <a:r>
              <a:rPr lang="en-US" sz="2000" dirty="0" err="1"/>
              <a:t>Methode</a:t>
            </a:r>
            <a:r>
              <a:rPr lang="en-US" sz="2000" dirty="0"/>
              <a:t>, um 100’000+ </a:t>
            </a:r>
            <a:r>
              <a:rPr lang="en-US" sz="2000" dirty="0" err="1"/>
              <a:t>Gerichte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</a:t>
            </a:r>
            <a:r>
              <a:rPr lang="en-US" sz="2000" dirty="0" err="1"/>
              <a:t>klassifizieren</a:t>
            </a:r>
            <a:r>
              <a:rPr lang="en-US" sz="2000" dirty="0"/>
              <a:t>??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🤪  Was </a:t>
            </a:r>
            <a:r>
              <a:rPr lang="en-US" sz="2000" dirty="0" err="1"/>
              <a:t>für</a:t>
            </a:r>
            <a:r>
              <a:rPr lang="en-US" sz="2000" dirty="0"/>
              <a:t> </a:t>
            </a:r>
            <a:r>
              <a:rPr lang="en-US" sz="2000" dirty="0" err="1"/>
              <a:t>eine</a:t>
            </a:r>
            <a:r>
              <a:rPr lang="en-US" sz="2000" dirty="0"/>
              <a:t> Story </a:t>
            </a:r>
            <a:r>
              <a:rPr lang="en-US" sz="2000" dirty="0" err="1"/>
              <a:t>liegt</a:t>
            </a:r>
            <a:r>
              <a:rPr lang="en-US" sz="2000" dirty="0"/>
              <a:t> da </a:t>
            </a:r>
            <a:r>
              <a:rPr lang="en-US" sz="2000" dirty="0" err="1"/>
              <a:t>überhaupt</a:t>
            </a:r>
            <a:r>
              <a:rPr lang="en-US" sz="2000" dirty="0"/>
              <a:t> </a:t>
            </a:r>
            <a:r>
              <a:rPr lang="en-US" sz="2000" dirty="0" err="1"/>
              <a:t>drin</a:t>
            </a:r>
            <a:r>
              <a:rPr lang="en-US" sz="2000" dirty="0"/>
              <a:t>? </a:t>
            </a:r>
            <a:r>
              <a:rPr lang="en-US" sz="2000" dirty="0" err="1"/>
              <a:t>Wie</a:t>
            </a:r>
            <a:r>
              <a:rPr lang="en-US" sz="2000" dirty="0"/>
              <a:t> </a:t>
            </a:r>
            <a:r>
              <a:rPr lang="en-US" sz="2000" dirty="0" err="1"/>
              <a:t>könnte</a:t>
            </a:r>
            <a:r>
              <a:rPr lang="en-US" sz="2000" dirty="0"/>
              <a:t> </a:t>
            </a:r>
            <a:r>
              <a:rPr lang="en-US" sz="2000" dirty="0" err="1"/>
              <a:t>eine</a:t>
            </a:r>
            <a:r>
              <a:rPr lang="en-US" sz="2000" dirty="0"/>
              <a:t> Headline </a:t>
            </a:r>
            <a:r>
              <a:rPr lang="en-US" sz="2000" dirty="0" err="1"/>
              <a:t>lauten</a:t>
            </a:r>
            <a:r>
              <a:rPr lang="en-US" sz="2000" dirty="0"/>
              <a:t>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🤓  OK let’s try.</a:t>
            </a: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2477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F39-C3B5-524F-84FD-4C741E5C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Datenjournalistische</a:t>
            </a:r>
            <a:r>
              <a:rPr lang="en-US" b="1" dirty="0"/>
              <a:t> «Value Chain»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8825A-11F2-4C44-B616-2CA784903BC7}"/>
              </a:ext>
            </a:extLst>
          </p:cNvPr>
          <p:cNvSpPr/>
          <p:nvPr/>
        </p:nvSpPr>
        <p:spPr>
          <a:xfrm>
            <a:off x="7374577" y="3365929"/>
            <a:ext cx="1960153" cy="1276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Wrangling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0628E-6452-A846-905E-34B200FEB8E9}"/>
              </a:ext>
            </a:extLst>
          </p:cNvPr>
          <p:cNvSpPr txBox="1"/>
          <p:nvPr/>
        </p:nvSpPr>
        <p:spPr>
          <a:xfrm>
            <a:off x="977462" y="1796268"/>
            <a:ext cx="586477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🤩  </a:t>
            </a:r>
            <a:r>
              <a:rPr lang="de-CH" sz="2000" dirty="0"/>
              <a:t>Super, ich habe die Daten beschafft!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🧐  Soll </a:t>
            </a:r>
            <a:r>
              <a:rPr lang="en-US" sz="2000" dirty="0" err="1"/>
              <a:t>ich</a:t>
            </a:r>
            <a:r>
              <a:rPr lang="en-US" sz="2000" dirty="0"/>
              <a:t> </a:t>
            </a:r>
            <a:r>
              <a:rPr lang="en-US" sz="2000" dirty="0" err="1"/>
              <a:t>alle</a:t>
            </a:r>
            <a:r>
              <a:rPr lang="en-US" sz="2000" dirty="0"/>
              <a:t> </a:t>
            </a:r>
            <a:r>
              <a:rPr lang="en-US" sz="2000" dirty="0" err="1"/>
              <a:t>Arten</a:t>
            </a:r>
            <a:r>
              <a:rPr lang="en-US" sz="2000" dirty="0"/>
              <a:t> von </a:t>
            </a:r>
            <a:r>
              <a:rPr lang="en-US" sz="2000" dirty="0" err="1"/>
              <a:t>Speiesen</a:t>
            </a:r>
            <a:r>
              <a:rPr lang="en-US" sz="2000" dirty="0"/>
              <a:t> </a:t>
            </a:r>
            <a:r>
              <a:rPr lang="en-US" sz="2000" dirty="0" err="1"/>
              <a:t>analysieren</a:t>
            </a:r>
            <a:r>
              <a:rPr lang="en-US" sz="2000" dirty="0"/>
              <a:t> (</a:t>
            </a:r>
            <a:r>
              <a:rPr lang="en-US" sz="2000" dirty="0" err="1"/>
              <a:t>auch</a:t>
            </a:r>
            <a:r>
              <a:rPr lang="en-US" sz="2000" dirty="0"/>
              <a:t> </a:t>
            </a:r>
            <a:r>
              <a:rPr lang="en-US" sz="2000" dirty="0" err="1"/>
              <a:t>Beilagen</a:t>
            </a:r>
            <a:r>
              <a:rPr lang="en-US" sz="2000" dirty="0"/>
              <a:t>, Desserts)? </a:t>
            </a:r>
            <a:r>
              <a:rPr lang="en-US" sz="2000" dirty="0" err="1"/>
              <a:t>Wie</a:t>
            </a:r>
            <a:r>
              <a:rPr lang="en-US" sz="2000" dirty="0"/>
              <a:t> </a:t>
            </a:r>
            <a:r>
              <a:rPr lang="en-US" sz="2000" dirty="0" err="1"/>
              <a:t>kann</a:t>
            </a:r>
            <a:r>
              <a:rPr lang="en-US" sz="2000" dirty="0"/>
              <a:t> </a:t>
            </a:r>
            <a:r>
              <a:rPr lang="en-US" sz="2000" dirty="0" err="1"/>
              <a:t>ich</a:t>
            </a:r>
            <a:r>
              <a:rPr lang="en-US" sz="2000" dirty="0"/>
              <a:t> </a:t>
            </a:r>
            <a:r>
              <a:rPr lang="en-US" sz="2000" dirty="0" err="1"/>
              <a:t>sie</a:t>
            </a:r>
            <a:r>
              <a:rPr lang="en-US" sz="2000" dirty="0"/>
              <a:t> </a:t>
            </a:r>
            <a:r>
              <a:rPr lang="en-US" sz="2000" dirty="0" err="1"/>
              <a:t>rausfiltern</a:t>
            </a:r>
            <a:r>
              <a:rPr lang="en-US" sz="2000" dirty="0"/>
              <a:t>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😐  </a:t>
            </a:r>
            <a:r>
              <a:rPr lang="en-US" sz="2000" dirty="0" err="1"/>
              <a:t>Wie</a:t>
            </a:r>
            <a:r>
              <a:rPr lang="en-US" sz="2000" dirty="0"/>
              <a:t> </a:t>
            </a:r>
            <a:r>
              <a:rPr lang="en-US" sz="2000" dirty="0" err="1"/>
              <a:t>klassifiziere</a:t>
            </a:r>
            <a:r>
              <a:rPr lang="en-US" sz="2000" dirty="0"/>
              <a:t> </a:t>
            </a:r>
            <a:r>
              <a:rPr lang="en-US" sz="2000" dirty="0" err="1"/>
              <a:t>ich</a:t>
            </a:r>
            <a:r>
              <a:rPr lang="en-US" sz="2000" dirty="0"/>
              <a:t> </a:t>
            </a:r>
            <a:r>
              <a:rPr lang="en-US" sz="2000" dirty="0" err="1"/>
              <a:t>ein</a:t>
            </a:r>
            <a:r>
              <a:rPr lang="en-US" sz="2000" dirty="0"/>
              <a:t> </a:t>
            </a:r>
            <a:r>
              <a:rPr lang="en-US" sz="2000" dirty="0" err="1"/>
              <a:t>Gericht</a:t>
            </a:r>
            <a:r>
              <a:rPr lang="en-US" sz="2000" dirty="0"/>
              <a:t>, das in </a:t>
            </a:r>
            <a:r>
              <a:rPr lang="en-US" sz="2000" dirty="0" err="1"/>
              <a:t>verschiedenen</a:t>
            </a:r>
            <a:r>
              <a:rPr lang="en-US" sz="2000" dirty="0"/>
              <a:t> </a:t>
            </a:r>
            <a:r>
              <a:rPr lang="en-US" sz="2000" dirty="0" err="1"/>
              <a:t>Varianten</a:t>
            </a:r>
            <a:r>
              <a:rPr lang="en-US" sz="2000" dirty="0"/>
              <a:t> </a:t>
            </a:r>
            <a:r>
              <a:rPr lang="en-US" sz="2000" dirty="0" err="1"/>
              <a:t>erhältlich</a:t>
            </a:r>
            <a:r>
              <a:rPr lang="en-US" sz="2000" dirty="0"/>
              <a:t> </a:t>
            </a:r>
            <a:r>
              <a:rPr lang="en-US" sz="2000" dirty="0" err="1"/>
              <a:t>ist</a:t>
            </a:r>
            <a:r>
              <a:rPr lang="en-US" sz="2000" dirty="0"/>
              <a:t>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😮‍💨  </a:t>
            </a:r>
            <a:r>
              <a:rPr lang="en-US" sz="2000" dirty="0" err="1"/>
              <a:t>Wie</a:t>
            </a:r>
            <a:r>
              <a:rPr lang="en-US" sz="2000" dirty="0"/>
              <a:t> </a:t>
            </a:r>
            <a:r>
              <a:rPr lang="en-US" sz="2000" dirty="0" err="1"/>
              <a:t>lauten</a:t>
            </a:r>
            <a:r>
              <a:rPr lang="en-US" sz="2000" dirty="0"/>
              <a:t> die </a:t>
            </a:r>
            <a:r>
              <a:rPr lang="en-US" sz="2000" dirty="0" err="1"/>
              <a:t>Kriterien</a:t>
            </a:r>
            <a:r>
              <a:rPr lang="en-US" sz="2000" dirty="0"/>
              <a:t> </a:t>
            </a:r>
            <a:r>
              <a:rPr lang="en-US" sz="2000" dirty="0" err="1"/>
              <a:t>für</a:t>
            </a:r>
            <a:r>
              <a:rPr lang="en-US" sz="2000" dirty="0"/>
              <a:t> das Restaurant-Ranking? </a:t>
            </a:r>
            <a:r>
              <a:rPr lang="en-US" sz="2000" dirty="0" err="1"/>
              <a:t>Ist</a:t>
            </a:r>
            <a:r>
              <a:rPr lang="en-US" sz="2000" dirty="0"/>
              <a:t> die </a:t>
            </a:r>
            <a:r>
              <a:rPr lang="en-US" sz="2000" dirty="0" err="1"/>
              <a:t>Berechnung</a:t>
            </a:r>
            <a:r>
              <a:rPr lang="en-US" sz="2000" dirty="0"/>
              <a:t> robust, </a:t>
            </a:r>
            <a:r>
              <a:rPr lang="en-US" sz="2000" dirty="0" err="1"/>
              <a:t>versteht</a:t>
            </a:r>
            <a:r>
              <a:rPr lang="en-US" sz="2000" dirty="0"/>
              <a:t> man </a:t>
            </a:r>
            <a:r>
              <a:rPr lang="en-US" sz="2000" dirty="0" err="1"/>
              <a:t>sie</a:t>
            </a:r>
            <a:r>
              <a:rPr lang="en-US" sz="2000" dirty="0"/>
              <a:t>?</a:t>
            </a:r>
          </a:p>
          <a:p>
            <a:pPr>
              <a:lnSpc>
                <a:spcPct val="150000"/>
              </a:lnSpc>
            </a:pP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33933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F39-C3B5-524F-84FD-4C741E5C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Datenjournalistische</a:t>
            </a:r>
            <a:r>
              <a:rPr lang="en-US" b="1" dirty="0"/>
              <a:t> «Value Chain»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E4CB2-0644-5B49-AFD3-86C9BF39BC43}"/>
              </a:ext>
            </a:extLst>
          </p:cNvPr>
          <p:cNvSpPr/>
          <p:nvPr/>
        </p:nvSpPr>
        <p:spPr>
          <a:xfrm>
            <a:off x="4726922" y="4943713"/>
            <a:ext cx="1960153" cy="1276051"/>
          </a:xfrm>
          <a:prstGeom prst="rect">
            <a:avLst/>
          </a:prstGeom>
          <a:solidFill>
            <a:srgbClr val="C04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Visualization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31105-2387-8940-B0B6-48EFB7B70C32}"/>
              </a:ext>
            </a:extLst>
          </p:cNvPr>
          <p:cNvSpPr txBox="1"/>
          <p:nvPr/>
        </p:nvSpPr>
        <p:spPr>
          <a:xfrm>
            <a:off x="1828800" y="1911560"/>
            <a:ext cx="86296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😄  </a:t>
            </a:r>
            <a:r>
              <a:rPr lang="de-CH" sz="2000" dirty="0"/>
              <a:t>Alle Daten sind ausgewertet! Ich habe 20 Grafiken und 25 Tabellen.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😲  Was </a:t>
            </a:r>
            <a:r>
              <a:rPr lang="en-US" sz="2000" dirty="0" err="1"/>
              <a:t>sind</a:t>
            </a:r>
            <a:r>
              <a:rPr lang="en-US" sz="2000" dirty="0"/>
              <a:t> die </a:t>
            </a:r>
            <a:r>
              <a:rPr lang="en-US" sz="2000" dirty="0" err="1"/>
              <a:t>wichtigsten</a:t>
            </a:r>
            <a:r>
              <a:rPr lang="en-US" sz="2000" dirty="0"/>
              <a:t> </a:t>
            </a:r>
            <a:r>
              <a:rPr lang="en-US" sz="2000" dirty="0" err="1"/>
              <a:t>Erkenntnisse</a:t>
            </a:r>
            <a:r>
              <a:rPr lang="en-US" sz="2000" dirty="0"/>
              <a:t>? </a:t>
            </a:r>
            <a:r>
              <a:rPr lang="en-US" sz="2000" dirty="0" err="1"/>
              <a:t>Interessiert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jemanden</a:t>
            </a:r>
            <a:r>
              <a:rPr lang="en-US" sz="2000" dirty="0"/>
              <a:t>, </a:t>
            </a:r>
            <a:r>
              <a:rPr lang="en-US" sz="2000" dirty="0" err="1"/>
              <a:t>ob</a:t>
            </a:r>
            <a:r>
              <a:rPr lang="en-US" sz="2000" dirty="0"/>
              <a:t> </a:t>
            </a:r>
            <a:r>
              <a:rPr lang="en-US" sz="2000" dirty="0" err="1"/>
              <a:t>Vegi-Gerichte</a:t>
            </a:r>
            <a:r>
              <a:rPr lang="en-US" sz="2000" dirty="0"/>
              <a:t> in </a:t>
            </a:r>
            <a:r>
              <a:rPr lang="en-US" sz="2000" dirty="0" err="1"/>
              <a:t>einer</a:t>
            </a:r>
            <a:r>
              <a:rPr lang="en-US" sz="2000" dirty="0"/>
              <a:t> Stadt </a:t>
            </a:r>
            <a:r>
              <a:rPr lang="en-US" sz="2000" dirty="0" err="1"/>
              <a:t>teurer</a:t>
            </a:r>
            <a:r>
              <a:rPr lang="en-US" sz="2000" dirty="0"/>
              <a:t> </a:t>
            </a:r>
            <a:r>
              <a:rPr lang="en-US" sz="2000" dirty="0" err="1"/>
              <a:t>sind</a:t>
            </a:r>
            <a:r>
              <a:rPr lang="en-US" sz="2000" dirty="0"/>
              <a:t> </a:t>
            </a:r>
            <a:r>
              <a:rPr lang="en-US" sz="2000" dirty="0" err="1"/>
              <a:t>als</a:t>
            </a:r>
            <a:r>
              <a:rPr lang="en-US" sz="2000" dirty="0"/>
              <a:t> in der </a:t>
            </a:r>
            <a:r>
              <a:rPr lang="en-US" sz="2000" dirty="0" err="1"/>
              <a:t>anderen</a:t>
            </a:r>
            <a:r>
              <a:rPr lang="en-US" sz="2000" dirty="0"/>
              <a:t>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😲  Sind die </a:t>
            </a:r>
            <a:r>
              <a:rPr lang="en-US" sz="2000" dirty="0" err="1"/>
              <a:t>Grafiken</a:t>
            </a:r>
            <a:r>
              <a:rPr lang="en-US" sz="2000" dirty="0"/>
              <a:t> </a:t>
            </a:r>
            <a:r>
              <a:rPr lang="en-US" sz="2000" dirty="0" err="1"/>
              <a:t>verständlich</a:t>
            </a:r>
            <a:r>
              <a:rPr lang="en-US" sz="2000" dirty="0"/>
              <a:t>? Machen Sie </a:t>
            </a:r>
            <a:r>
              <a:rPr lang="en-US" sz="2000" dirty="0" err="1"/>
              <a:t>Eindruck</a:t>
            </a:r>
            <a:r>
              <a:rPr lang="en-US" sz="2000" dirty="0"/>
              <a:t>? Oder </a:t>
            </a:r>
            <a:r>
              <a:rPr lang="en-US" sz="2000" dirty="0" err="1"/>
              <a:t>ist</a:t>
            </a:r>
            <a:r>
              <a:rPr lang="en-US" sz="2000" dirty="0"/>
              <a:t> das </a:t>
            </a:r>
            <a:r>
              <a:rPr lang="en-US" sz="2000" dirty="0" err="1"/>
              <a:t>Ganze</a:t>
            </a:r>
            <a:r>
              <a:rPr lang="en-US" sz="2000" dirty="0"/>
              <a:t> </a:t>
            </a:r>
            <a:r>
              <a:rPr lang="en-US" sz="2000" dirty="0" err="1"/>
              <a:t>weitgehend</a:t>
            </a:r>
            <a:r>
              <a:rPr lang="en-US" sz="2000" dirty="0"/>
              <a:t> </a:t>
            </a:r>
            <a:r>
              <a:rPr lang="en-US" sz="2000" dirty="0" err="1"/>
              <a:t>überraschungsfrei</a:t>
            </a:r>
            <a:r>
              <a:rPr lang="en-US" sz="2000" dirty="0"/>
              <a:t>…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😘  </a:t>
            </a:r>
            <a:r>
              <a:rPr lang="en-US" sz="2000" dirty="0" err="1"/>
              <a:t>Habe</a:t>
            </a:r>
            <a:r>
              <a:rPr lang="en-US" sz="2000" dirty="0"/>
              <a:t> </a:t>
            </a:r>
            <a:r>
              <a:rPr lang="en-US" sz="2000" dirty="0" err="1"/>
              <a:t>ich</a:t>
            </a:r>
            <a:r>
              <a:rPr lang="en-US" sz="2000" dirty="0"/>
              <a:t> </a:t>
            </a:r>
            <a:r>
              <a:rPr lang="en-US" sz="2000" dirty="0" err="1"/>
              <a:t>einen</a:t>
            </a:r>
            <a:r>
              <a:rPr lang="en-US" sz="2000" dirty="0"/>
              <a:t> </a:t>
            </a:r>
            <a:r>
              <a:rPr lang="en-US" sz="2000" dirty="0" err="1"/>
              <a:t>guten</a:t>
            </a:r>
            <a:r>
              <a:rPr lang="en-US" sz="2000" dirty="0"/>
              <a:t> Mix </a:t>
            </a:r>
            <a:r>
              <a:rPr lang="en-US" sz="2000" dirty="0" err="1"/>
              <a:t>aus</a:t>
            </a:r>
            <a:r>
              <a:rPr lang="en-US" sz="2000" dirty="0"/>
              <a:t> Kuchen-, </a:t>
            </a:r>
            <a:r>
              <a:rPr lang="en-US" sz="2000" dirty="0" err="1"/>
              <a:t>Balken</a:t>
            </a:r>
            <a:r>
              <a:rPr lang="en-US" sz="2000" dirty="0"/>
              <a:t> und </a:t>
            </a:r>
            <a:r>
              <a:rPr lang="en-US" sz="2000" dirty="0" err="1"/>
              <a:t>anderen</a:t>
            </a:r>
            <a:r>
              <a:rPr lang="en-US" sz="2000" dirty="0"/>
              <a:t> Charts?</a:t>
            </a:r>
          </a:p>
          <a:p>
            <a:pPr>
              <a:lnSpc>
                <a:spcPct val="150000"/>
              </a:lnSpc>
            </a:pPr>
            <a:endParaRPr lang="de-CH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49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F39-C3B5-524F-84FD-4C741E5C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Datenjournalistische</a:t>
            </a:r>
            <a:r>
              <a:rPr lang="en-US" b="1" dirty="0"/>
              <a:t> «Value Chain»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2835D-4808-4B41-A7EC-CC85C501E9FF}"/>
              </a:ext>
            </a:extLst>
          </p:cNvPr>
          <p:cNvSpPr/>
          <p:nvPr/>
        </p:nvSpPr>
        <p:spPr>
          <a:xfrm>
            <a:off x="1798321" y="3365929"/>
            <a:ext cx="2267128" cy="1276051"/>
          </a:xfrm>
          <a:prstGeom prst="rect">
            <a:avLst/>
          </a:prstGeom>
          <a:solidFill>
            <a:srgbClr val="935C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Storytelling with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0B1836-D75E-7F40-A193-2BF1A800549E}"/>
              </a:ext>
            </a:extLst>
          </p:cNvPr>
          <p:cNvSpPr txBox="1"/>
          <p:nvPr/>
        </p:nvSpPr>
        <p:spPr>
          <a:xfrm>
            <a:off x="4711919" y="1792081"/>
            <a:ext cx="5864772" cy="604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🤤  </a:t>
            </a:r>
            <a:r>
              <a:rPr lang="de-CH" sz="2000" dirty="0"/>
              <a:t>Endlich, alle Visualisierungen sind </a:t>
            </a:r>
            <a:r>
              <a:rPr lang="de-CH" sz="2000" dirty="0" err="1"/>
              <a:t>ready</a:t>
            </a:r>
            <a:r>
              <a:rPr lang="de-CH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🧐  Was </a:t>
            </a:r>
            <a:r>
              <a:rPr lang="en-US" sz="2000" dirty="0" err="1"/>
              <a:t>kommt</a:t>
            </a:r>
            <a:r>
              <a:rPr lang="en-US" sz="2000" dirty="0"/>
              <a:t> </a:t>
            </a:r>
            <a:r>
              <a:rPr lang="en-US" sz="2000" dirty="0" err="1"/>
              <a:t>zuerst</a:t>
            </a:r>
            <a:r>
              <a:rPr lang="en-US" sz="2000" dirty="0"/>
              <a:t>: Das </a:t>
            </a:r>
            <a:r>
              <a:rPr lang="en-US" sz="2000" dirty="0" err="1"/>
              <a:t>Fallbeispiel</a:t>
            </a:r>
            <a:r>
              <a:rPr lang="en-US" sz="2000" dirty="0"/>
              <a:t> (</a:t>
            </a:r>
            <a:r>
              <a:rPr lang="en-US" sz="2000" dirty="0" err="1"/>
              <a:t>bestes</a:t>
            </a:r>
            <a:r>
              <a:rPr lang="en-US" sz="2000" dirty="0"/>
              <a:t>, </a:t>
            </a:r>
            <a:r>
              <a:rPr lang="en-US" sz="2000" dirty="0" err="1"/>
              <a:t>schlechtestes</a:t>
            </a:r>
            <a:r>
              <a:rPr lang="en-US" sz="2000" dirty="0"/>
              <a:t> Restaurant) </a:t>
            </a:r>
            <a:r>
              <a:rPr lang="en-US" sz="2000" dirty="0" err="1"/>
              <a:t>oder</a:t>
            </a:r>
            <a:r>
              <a:rPr lang="en-US" sz="2000" dirty="0"/>
              <a:t> die </a:t>
            </a:r>
            <a:r>
              <a:rPr lang="en-US" sz="2000" dirty="0" err="1"/>
              <a:t>Übersicht</a:t>
            </a:r>
            <a:r>
              <a:rPr lang="en-US" sz="2000" dirty="0"/>
              <a:t> (</a:t>
            </a:r>
            <a:r>
              <a:rPr lang="en-US" sz="2000" dirty="0" err="1"/>
              <a:t>Anteil</a:t>
            </a:r>
            <a:r>
              <a:rPr lang="en-US" sz="2000" dirty="0"/>
              <a:t> der </a:t>
            </a:r>
            <a:r>
              <a:rPr lang="en-US" sz="2000" dirty="0" err="1"/>
              <a:t>vegetarischen</a:t>
            </a:r>
            <a:r>
              <a:rPr lang="en-US" sz="2000" dirty="0"/>
              <a:t> </a:t>
            </a:r>
            <a:r>
              <a:rPr lang="en-US" sz="2000" dirty="0" err="1"/>
              <a:t>Gerichte</a:t>
            </a:r>
            <a:r>
              <a:rPr lang="en-US" sz="2000" dirty="0"/>
              <a:t>)?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🤓  </a:t>
            </a:r>
            <a:r>
              <a:rPr lang="en-US" sz="2000" dirty="0" err="1"/>
              <a:t>Gibt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eine</a:t>
            </a:r>
            <a:r>
              <a:rPr lang="en-US" sz="2000" dirty="0"/>
              <a:t> </a:t>
            </a:r>
            <a:r>
              <a:rPr lang="en-US" sz="2000" dirty="0" err="1"/>
              <a:t>grosse</a:t>
            </a:r>
            <a:r>
              <a:rPr lang="en-US" sz="2000" dirty="0"/>
              <a:t> Story? Oder </a:t>
            </a:r>
            <a:r>
              <a:rPr lang="en-US" sz="2000" dirty="0" err="1"/>
              <a:t>teile</a:t>
            </a:r>
            <a:r>
              <a:rPr lang="en-US" sz="2000" dirty="0"/>
              <a:t> </a:t>
            </a:r>
            <a:r>
              <a:rPr lang="en-US" sz="2000" dirty="0" err="1"/>
              <a:t>ich</a:t>
            </a:r>
            <a:r>
              <a:rPr lang="en-US" sz="2000" dirty="0"/>
              <a:t> die </a:t>
            </a:r>
            <a:r>
              <a:rPr lang="en-US" sz="2000" dirty="0" err="1"/>
              <a:t>Auswertungen</a:t>
            </a:r>
            <a:r>
              <a:rPr lang="en-US" sz="2000" dirty="0"/>
              <a:t> auf </a:t>
            </a:r>
            <a:r>
              <a:rPr lang="en-US" sz="2000" dirty="0" err="1"/>
              <a:t>mehrere</a:t>
            </a:r>
            <a:r>
              <a:rPr lang="en-US" sz="2000" dirty="0"/>
              <a:t> </a:t>
            </a:r>
            <a:r>
              <a:rPr lang="en-US" sz="2000" dirty="0" err="1"/>
              <a:t>kleine</a:t>
            </a:r>
            <a:r>
              <a:rPr lang="en-US" sz="2000" dirty="0"/>
              <a:t> </a:t>
            </a:r>
            <a:r>
              <a:rPr lang="en-US" sz="2000" dirty="0" err="1"/>
              <a:t>Storys</a:t>
            </a:r>
            <a:r>
              <a:rPr lang="en-US" sz="2000" dirty="0"/>
              <a:t> auf?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😲   </a:t>
            </a:r>
            <a:r>
              <a:rPr lang="en-US" sz="2000" dirty="0" err="1"/>
              <a:t>Sprechen</a:t>
            </a:r>
            <a:r>
              <a:rPr lang="en-US" sz="2000" dirty="0"/>
              <a:t> die </a:t>
            </a:r>
            <a:r>
              <a:rPr lang="en-US" sz="2000" dirty="0" err="1"/>
              <a:t>Daten</a:t>
            </a:r>
            <a:r>
              <a:rPr lang="en-US" sz="2000" dirty="0"/>
              <a:t> </a:t>
            </a:r>
            <a:r>
              <a:rPr lang="en-US" sz="2000" dirty="0" err="1"/>
              <a:t>für</a:t>
            </a:r>
            <a:r>
              <a:rPr lang="en-US" sz="2000" dirty="0"/>
              <a:t> </a:t>
            </a:r>
            <a:r>
              <a:rPr lang="en-US" sz="2000" dirty="0" err="1"/>
              <a:t>sich</a:t>
            </a:r>
            <a:r>
              <a:rPr lang="en-US" sz="2000" dirty="0"/>
              <a:t>? </a:t>
            </a:r>
            <a:r>
              <a:rPr lang="en-US" sz="2000" dirty="0" err="1"/>
              <a:t>Wie</a:t>
            </a:r>
            <a:r>
              <a:rPr lang="en-US" sz="2000" dirty="0"/>
              <a:t> </a:t>
            </a:r>
            <a:r>
              <a:rPr lang="en-US" sz="2000" dirty="0" err="1"/>
              <a:t>viel</a:t>
            </a:r>
            <a:r>
              <a:rPr lang="en-US" sz="2000" dirty="0"/>
              <a:t> </a:t>
            </a:r>
            <a:r>
              <a:rPr lang="en-US" sz="2000" dirty="0" err="1"/>
              <a:t>zusätzliche</a:t>
            </a:r>
            <a:r>
              <a:rPr lang="en-US" sz="2000" dirty="0"/>
              <a:t> </a:t>
            </a:r>
            <a:r>
              <a:rPr lang="en-US" sz="2000" dirty="0" err="1"/>
              <a:t>Einordnung</a:t>
            </a:r>
            <a:r>
              <a:rPr lang="en-US" sz="2000" dirty="0"/>
              <a:t> </a:t>
            </a:r>
            <a:r>
              <a:rPr lang="en-US" sz="2000" dirty="0" err="1"/>
              <a:t>braucht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😍  Und was </a:t>
            </a:r>
            <a:r>
              <a:rPr lang="en-US" sz="2000" dirty="0" err="1"/>
              <a:t>ist</a:t>
            </a:r>
            <a:r>
              <a:rPr lang="en-US" sz="2000" dirty="0"/>
              <a:t> der </a:t>
            </a:r>
            <a:r>
              <a:rPr lang="en-US" sz="2000" dirty="0" err="1"/>
              <a:t>Nutzwert</a:t>
            </a:r>
            <a:r>
              <a:rPr lang="en-US" sz="2000" dirty="0"/>
              <a:t> </a:t>
            </a:r>
            <a:r>
              <a:rPr lang="en-US" sz="2000" dirty="0" err="1"/>
              <a:t>für</a:t>
            </a:r>
            <a:r>
              <a:rPr lang="en-US" sz="2000" dirty="0"/>
              <a:t> die </a:t>
            </a:r>
            <a:r>
              <a:rPr lang="en-US" sz="2000" dirty="0" err="1"/>
              <a:t>Leser</a:t>
            </a:r>
            <a:r>
              <a:rPr lang="en-US" sz="2000" dirty="0"/>
              <a:t>? </a:t>
            </a:r>
            <a:r>
              <a:rPr lang="en-US" sz="2000" dirty="0" err="1"/>
              <a:t>Könnte</a:t>
            </a:r>
            <a:r>
              <a:rPr lang="en-US" sz="2000" dirty="0"/>
              <a:t> </a:t>
            </a:r>
            <a:r>
              <a:rPr lang="en-US" sz="2000" dirty="0" err="1"/>
              <a:t>diese</a:t>
            </a:r>
            <a:r>
              <a:rPr lang="en-US" sz="2000" dirty="0"/>
              <a:t> Story auf </a:t>
            </a:r>
            <a:r>
              <a:rPr lang="en-US" sz="2000" dirty="0" err="1"/>
              <a:t>irgendeine</a:t>
            </a:r>
            <a:r>
              <a:rPr lang="en-US" sz="2000" dirty="0"/>
              <a:t> Art </a:t>
            </a:r>
            <a:r>
              <a:rPr lang="en-US" sz="2000" dirty="0" err="1"/>
              <a:t>vielleicht</a:t>
            </a:r>
            <a:r>
              <a:rPr lang="en-US" sz="2000" dirty="0"/>
              <a:t> viral </a:t>
            </a:r>
            <a:r>
              <a:rPr lang="en-US" sz="2000" dirty="0" err="1"/>
              <a:t>gehen</a:t>
            </a:r>
            <a:r>
              <a:rPr lang="en-US" sz="2000" dirty="0"/>
              <a:t>?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98594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8C84-3AB9-944D-BFB2-AF8DA97C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/>
              <a:t>Datenjournalistische</a:t>
            </a:r>
            <a:r>
              <a:rPr lang="en-US" b="1" dirty="0"/>
              <a:t> «Value Chain»</a:t>
            </a:r>
            <a:endParaRPr lang="de-C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8A40-F770-3241-B10B-3C22D79F0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5372" cy="4622472"/>
          </a:xfrm>
        </p:spPr>
        <p:txBody>
          <a:bodyPr>
            <a:normAutofit/>
          </a:bodyPr>
          <a:lstStyle/>
          <a:p>
            <a:r>
              <a:rPr lang="de-CH" sz="3500" dirty="0"/>
              <a:t>Je umfangreicher ein Projekt, desto wichtiger ist der Gesamtblick auf die Schritte in der Value Chain</a:t>
            </a:r>
          </a:p>
          <a:p>
            <a:pPr marL="0" indent="0">
              <a:buNone/>
            </a:pPr>
            <a:endParaRPr lang="de-CH" sz="3500" dirty="0"/>
          </a:p>
          <a:p>
            <a:r>
              <a:rPr lang="de-CH" sz="3500" dirty="0"/>
              <a:t>Headline, Erzählform, Analyse- und Visualisierungsmöglichkeiten bereits beim Daten sammeln und bei der Konzeption mitdenken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53E8C5AC-684A-38C5-E3CA-35087DAF6AD5}"/>
              </a:ext>
            </a:extLst>
          </p:cNvPr>
          <p:cNvSpPr/>
          <p:nvPr/>
        </p:nvSpPr>
        <p:spPr>
          <a:xfrm>
            <a:off x="9801563" y="3049929"/>
            <a:ext cx="439167" cy="631318"/>
          </a:xfrm>
          <a:prstGeom prst="curved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51AED8EE-935F-6493-7247-B0357D05CAAC}"/>
              </a:ext>
            </a:extLst>
          </p:cNvPr>
          <p:cNvSpPr/>
          <p:nvPr/>
        </p:nvSpPr>
        <p:spPr>
          <a:xfrm flipH="1" flipV="1">
            <a:off x="9208253" y="3011255"/>
            <a:ext cx="415428" cy="631318"/>
          </a:xfrm>
          <a:prstGeom prst="curved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0E25245-3232-3E52-6D12-B88425BA9C10}"/>
              </a:ext>
            </a:extLst>
          </p:cNvPr>
          <p:cNvSpPr/>
          <p:nvPr/>
        </p:nvSpPr>
        <p:spPr>
          <a:xfrm>
            <a:off x="9505199" y="2353909"/>
            <a:ext cx="379140" cy="364347"/>
          </a:xfrm>
          <a:prstGeom prst="rect">
            <a:avLst/>
          </a:prstGeom>
          <a:solidFill>
            <a:srgbClr val="5D9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00E0F40-C8C0-74DA-0465-76FFAF1A66C0}"/>
              </a:ext>
            </a:extLst>
          </p:cNvPr>
          <p:cNvSpPr/>
          <p:nvPr/>
        </p:nvSpPr>
        <p:spPr>
          <a:xfrm>
            <a:off x="8489639" y="3183413"/>
            <a:ext cx="379140" cy="364347"/>
          </a:xfrm>
          <a:prstGeom prst="rect">
            <a:avLst/>
          </a:prstGeom>
          <a:solidFill>
            <a:srgbClr val="935C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D5054EE-A2C7-1593-63C1-8C661BCDFECE}"/>
              </a:ext>
            </a:extLst>
          </p:cNvPr>
          <p:cNvSpPr/>
          <p:nvPr/>
        </p:nvSpPr>
        <p:spPr>
          <a:xfrm>
            <a:off x="10538709" y="3183414"/>
            <a:ext cx="379140" cy="364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3B4F167-DD16-7099-3070-F6062CC5F5F0}"/>
              </a:ext>
            </a:extLst>
          </p:cNvPr>
          <p:cNvSpPr/>
          <p:nvPr/>
        </p:nvSpPr>
        <p:spPr>
          <a:xfrm>
            <a:off x="9505199" y="3973220"/>
            <a:ext cx="379140" cy="364347"/>
          </a:xfrm>
          <a:prstGeom prst="rect">
            <a:avLst/>
          </a:prstGeom>
          <a:solidFill>
            <a:srgbClr val="C04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604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8C84-3AB9-944D-BFB2-AF8DA97C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Datenjournalistische</a:t>
            </a:r>
            <a:r>
              <a:rPr lang="en-US" b="1" dirty="0"/>
              <a:t> «Value Chain»</a:t>
            </a:r>
            <a:endParaRPr lang="de-C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8A40-F770-3241-B10B-3C22D79F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Datenjournalismus umfasst diverse Skills</a:t>
            </a:r>
          </a:p>
          <a:p>
            <a:endParaRPr lang="de-CH" dirty="0"/>
          </a:p>
          <a:p>
            <a:r>
              <a:rPr lang="de-CH" dirty="0"/>
              <a:t>Arbeitsschritte sind nicht immer identisch, aber oft ähnlich</a:t>
            </a:r>
          </a:p>
          <a:p>
            <a:pPr marL="0" indent="0">
              <a:buNone/>
            </a:pPr>
            <a:endParaRPr lang="de-CH" dirty="0"/>
          </a:p>
          <a:p>
            <a:pPr>
              <a:buFont typeface="Wingdings" pitchFamily="2" charset="2"/>
              <a:buChar char="Ø"/>
            </a:pPr>
            <a:r>
              <a:rPr lang="de-CH" dirty="0"/>
              <a:t> Versuch einer idealtypischen Darstellung</a:t>
            </a:r>
          </a:p>
        </p:txBody>
      </p:sp>
    </p:spTree>
    <p:extLst>
      <p:ext uri="{BB962C8B-B14F-4D97-AF65-F5344CB8AC3E}">
        <p14:creationId xmlns:p14="http://schemas.microsoft.com/office/powerpoint/2010/main" val="37808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F39-C3B5-524F-84FD-4C741E5C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Datenjournalistische</a:t>
            </a:r>
            <a:r>
              <a:rPr lang="en-US" b="1" dirty="0"/>
              <a:t> «Value Chain»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8825A-11F2-4C44-B616-2CA784903BC7}"/>
              </a:ext>
            </a:extLst>
          </p:cNvPr>
          <p:cNvSpPr/>
          <p:nvPr/>
        </p:nvSpPr>
        <p:spPr>
          <a:xfrm>
            <a:off x="7374577" y="3365929"/>
            <a:ext cx="1960153" cy="1276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Wrangling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E4CB2-0644-5B49-AFD3-86C9BF39BC43}"/>
              </a:ext>
            </a:extLst>
          </p:cNvPr>
          <p:cNvSpPr/>
          <p:nvPr/>
        </p:nvSpPr>
        <p:spPr>
          <a:xfrm>
            <a:off x="4726922" y="4943713"/>
            <a:ext cx="1960153" cy="1276051"/>
          </a:xfrm>
          <a:prstGeom prst="rect">
            <a:avLst/>
          </a:prstGeom>
          <a:solidFill>
            <a:srgbClr val="C04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Visualization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2835D-4808-4B41-A7EC-CC85C501E9FF}"/>
              </a:ext>
            </a:extLst>
          </p:cNvPr>
          <p:cNvSpPr/>
          <p:nvPr/>
        </p:nvSpPr>
        <p:spPr>
          <a:xfrm>
            <a:off x="1798321" y="3365929"/>
            <a:ext cx="2267128" cy="1276051"/>
          </a:xfrm>
          <a:prstGeom prst="rect">
            <a:avLst/>
          </a:prstGeom>
          <a:solidFill>
            <a:srgbClr val="935C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Storytelling with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5A38D-0E84-2244-8D3A-C6AA9B15F822}"/>
              </a:ext>
            </a:extLst>
          </p:cNvPr>
          <p:cNvSpPr/>
          <p:nvPr/>
        </p:nvSpPr>
        <p:spPr>
          <a:xfrm>
            <a:off x="4726923" y="1732082"/>
            <a:ext cx="1960153" cy="1250529"/>
          </a:xfrm>
          <a:prstGeom prst="rect">
            <a:avLst/>
          </a:prstGeom>
          <a:solidFill>
            <a:srgbClr val="5D9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Gathering</a:t>
            </a:r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00580BC8-F6C3-944F-BCD5-A3ACEEBB29E4}"/>
              </a:ext>
            </a:extLst>
          </p:cNvPr>
          <p:cNvSpPr/>
          <p:nvPr/>
        </p:nvSpPr>
        <p:spPr>
          <a:xfrm>
            <a:off x="6080166" y="3557338"/>
            <a:ext cx="606910" cy="893235"/>
          </a:xfrm>
          <a:prstGeom prst="curved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2799D5EC-9583-A542-80ED-0DC1B4DF10BC}"/>
              </a:ext>
            </a:extLst>
          </p:cNvPr>
          <p:cNvSpPr/>
          <p:nvPr/>
        </p:nvSpPr>
        <p:spPr>
          <a:xfrm flipH="1" flipV="1">
            <a:off x="4785755" y="3475751"/>
            <a:ext cx="574104" cy="893235"/>
          </a:xfrm>
          <a:prstGeom prst="curved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42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F39-C3B5-524F-84FD-4C741E5C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Datenjournalistische</a:t>
            </a:r>
            <a:r>
              <a:rPr lang="en-US" b="1" dirty="0"/>
              <a:t> «Value Chain»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8825A-11F2-4C44-B616-2CA784903BC7}"/>
              </a:ext>
            </a:extLst>
          </p:cNvPr>
          <p:cNvSpPr/>
          <p:nvPr/>
        </p:nvSpPr>
        <p:spPr>
          <a:xfrm>
            <a:off x="7374577" y="3365929"/>
            <a:ext cx="2115111" cy="1276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Wrangling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reinigen</a:t>
            </a:r>
            <a:r>
              <a:rPr lang="en-US" sz="1400" dirty="0"/>
              <a:t>, </a:t>
            </a:r>
            <a:r>
              <a:rPr lang="en-US" sz="1400" dirty="0" err="1"/>
              <a:t>filtern</a:t>
            </a:r>
            <a:r>
              <a:rPr lang="en-US" sz="1400" dirty="0"/>
              <a:t>, </a:t>
            </a:r>
            <a:r>
              <a:rPr lang="en-US" sz="1400" dirty="0" err="1"/>
              <a:t>kombinieren</a:t>
            </a:r>
            <a:r>
              <a:rPr lang="en-US" sz="1400" dirty="0"/>
              <a:t>, </a:t>
            </a:r>
            <a:r>
              <a:rPr lang="en-US" sz="1400" dirty="0" err="1"/>
              <a:t>gruppieren</a:t>
            </a:r>
            <a:r>
              <a:rPr lang="en-US" sz="1400" dirty="0"/>
              <a:t>, </a:t>
            </a:r>
            <a:r>
              <a:rPr lang="en-US" sz="1400" dirty="0" err="1"/>
              <a:t>evaluieren</a:t>
            </a:r>
            <a:r>
              <a:rPr lang="en-US" sz="1400" dirty="0"/>
              <a:t>, </a:t>
            </a:r>
            <a:r>
              <a:rPr lang="en-US" sz="1400" dirty="0" err="1"/>
              <a:t>formatieren</a:t>
            </a:r>
            <a:r>
              <a:rPr lang="en-US" sz="1400" dirty="0"/>
              <a:t>, </a:t>
            </a:r>
            <a:r>
              <a:rPr lang="en-US" sz="1400" dirty="0" err="1"/>
              <a:t>exportieren</a:t>
            </a:r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E4CB2-0644-5B49-AFD3-86C9BF39BC43}"/>
              </a:ext>
            </a:extLst>
          </p:cNvPr>
          <p:cNvSpPr/>
          <p:nvPr/>
        </p:nvSpPr>
        <p:spPr>
          <a:xfrm>
            <a:off x="4726922" y="4943713"/>
            <a:ext cx="1960153" cy="1276051"/>
          </a:xfrm>
          <a:prstGeom prst="rect">
            <a:avLst/>
          </a:prstGeom>
          <a:solidFill>
            <a:srgbClr val="C04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Datenvisualisierung</a:t>
            </a:r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r>
              <a:rPr lang="en-US" sz="1400" dirty="0" err="1"/>
              <a:t>Chartformen</a:t>
            </a:r>
            <a:r>
              <a:rPr lang="en-US" sz="1400" dirty="0"/>
              <a:t>, </a:t>
            </a:r>
            <a:r>
              <a:rPr lang="en-US" sz="1400" dirty="0" err="1"/>
              <a:t>Farben</a:t>
            </a:r>
            <a:r>
              <a:rPr lang="en-US" sz="1400" dirty="0"/>
              <a:t>, </a:t>
            </a:r>
            <a:r>
              <a:rPr lang="en-US" sz="1400" dirty="0" err="1"/>
              <a:t>Hervorhebungen</a:t>
            </a:r>
            <a:r>
              <a:rPr lang="en-US" sz="1400" dirty="0"/>
              <a:t>, </a:t>
            </a:r>
            <a:r>
              <a:rPr lang="en-US" sz="1400" dirty="0" err="1"/>
              <a:t>Beschriftungen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2835D-4808-4B41-A7EC-CC85C501E9FF}"/>
              </a:ext>
            </a:extLst>
          </p:cNvPr>
          <p:cNvSpPr/>
          <p:nvPr/>
        </p:nvSpPr>
        <p:spPr>
          <a:xfrm>
            <a:off x="1773045" y="3365929"/>
            <a:ext cx="2292404" cy="1276051"/>
          </a:xfrm>
          <a:prstGeom prst="rect">
            <a:avLst/>
          </a:prstGeom>
          <a:solidFill>
            <a:srgbClr val="935C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Storytelling </a:t>
            </a:r>
            <a:r>
              <a:rPr lang="en-US" sz="1400" b="1" dirty="0" err="1"/>
              <a:t>mit</a:t>
            </a:r>
            <a:r>
              <a:rPr lang="en-US" sz="1400" b="1" dirty="0"/>
              <a:t> </a:t>
            </a:r>
            <a:r>
              <a:rPr lang="en-US" sz="1400" b="1" dirty="0" err="1"/>
              <a:t>Daten</a:t>
            </a:r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r>
              <a:rPr lang="en-US" sz="1400" dirty="0" err="1"/>
              <a:t>Zentrale</a:t>
            </a:r>
            <a:r>
              <a:rPr lang="en-US" sz="1400" dirty="0"/>
              <a:t> </a:t>
            </a:r>
            <a:r>
              <a:rPr lang="en-US" sz="1400" dirty="0" err="1"/>
              <a:t>Botschaften</a:t>
            </a:r>
            <a:r>
              <a:rPr lang="en-US" sz="1400" dirty="0"/>
              <a:t>, </a:t>
            </a:r>
            <a:r>
              <a:rPr lang="en-US" sz="1400" dirty="0" err="1"/>
              <a:t>Dramaturgie</a:t>
            </a:r>
            <a:r>
              <a:rPr lang="en-US" sz="1400" dirty="0"/>
              <a:t>, </a:t>
            </a:r>
            <a:r>
              <a:rPr lang="en-US" sz="1400" dirty="0" err="1"/>
              <a:t>Länge</a:t>
            </a:r>
            <a:r>
              <a:rPr lang="en-US" sz="1400" dirty="0"/>
              <a:t>, </a:t>
            </a:r>
            <a:r>
              <a:rPr lang="en-US" sz="1400" dirty="0" err="1"/>
              <a:t>Tiefe</a:t>
            </a:r>
            <a:r>
              <a:rPr lang="en-US" sz="1400" dirty="0"/>
              <a:t>, </a:t>
            </a:r>
            <a:r>
              <a:rPr lang="en-US" sz="1400" dirty="0" err="1"/>
              <a:t>Erzählstruktur</a:t>
            </a:r>
            <a:r>
              <a:rPr lang="en-US" sz="1400" dirty="0"/>
              <a:t>, </a:t>
            </a:r>
            <a:r>
              <a:rPr lang="en-US" sz="1400" dirty="0" err="1"/>
              <a:t>Beispiele</a:t>
            </a:r>
            <a:r>
              <a:rPr lang="en-US" sz="1400" dirty="0"/>
              <a:t>, </a:t>
            </a:r>
            <a:r>
              <a:rPr lang="en-US" sz="1400" dirty="0" err="1"/>
              <a:t>Protagonistinnen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5A38D-0E84-2244-8D3A-C6AA9B15F822}"/>
              </a:ext>
            </a:extLst>
          </p:cNvPr>
          <p:cNvSpPr/>
          <p:nvPr/>
        </p:nvSpPr>
        <p:spPr>
          <a:xfrm>
            <a:off x="4726923" y="1732082"/>
            <a:ext cx="1960153" cy="1250529"/>
          </a:xfrm>
          <a:prstGeom prst="rect">
            <a:avLst/>
          </a:prstGeom>
          <a:solidFill>
            <a:srgbClr val="5D9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Datenbeschaffung</a:t>
            </a:r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r>
              <a:rPr lang="en-US" sz="1400" dirty="0"/>
              <a:t>Download, API, Email, Scraping, Copy/Paste, von Hand </a:t>
            </a:r>
            <a:r>
              <a:rPr lang="en-US" sz="1400" dirty="0" err="1"/>
              <a:t>editieren</a:t>
            </a:r>
            <a:endParaRPr lang="en-US" sz="1400" dirty="0"/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00580BC8-F6C3-944F-BCD5-A3ACEEBB29E4}"/>
              </a:ext>
            </a:extLst>
          </p:cNvPr>
          <p:cNvSpPr/>
          <p:nvPr/>
        </p:nvSpPr>
        <p:spPr>
          <a:xfrm>
            <a:off x="6080166" y="3557338"/>
            <a:ext cx="606910" cy="893235"/>
          </a:xfrm>
          <a:prstGeom prst="curved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2799D5EC-9583-A542-80ED-0DC1B4DF10BC}"/>
              </a:ext>
            </a:extLst>
          </p:cNvPr>
          <p:cNvSpPr/>
          <p:nvPr/>
        </p:nvSpPr>
        <p:spPr>
          <a:xfrm flipH="1" flipV="1">
            <a:off x="4785755" y="3475751"/>
            <a:ext cx="574104" cy="893235"/>
          </a:xfrm>
          <a:prstGeom prst="curved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8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72B87FA0-14C0-3489-F7C5-800B550C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422" y="1690688"/>
            <a:ext cx="5688367" cy="492450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FD2FD8-9076-6BAB-DE3E-F494219C70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8000"/>
          </a:blip>
          <a:stretch>
            <a:fillRect/>
          </a:stretch>
        </p:blipFill>
        <p:spPr>
          <a:xfrm>
            <a:off x="6200078" y="3829127"/>
            <a:ext cx="2438400" cy="2438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28C84-3AB9-944D-BFB2-AF8DA97C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Datenjournalistische</a:t>
            </a:r>
            <a:r>
              <a:rPr lang="en-US" b="1" dirty="0"/>
              <a:t> «Value Chain»</a:t>
            </a:r>
            <a:endParaRPr lang="de-C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8A40-F770-3241-B10B-3C22D79F0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1654" cy="213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Unterschiedlicher Fokus je nach Projekt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Man kann die Value Chain auch als Toolbox verstehen</a:t>
            </a:r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4472539-E368-2D7C-082F-8300B9C4959C}"/>
              </a:ext>
            </a:extLst>
          </p:cNvPr>
          <p:cNvSpPr/>
          <p:nvPr/>
        </p:nvSpPr>
        <p:spPr>
          <a:xfrm>
            <a:off x="6454034" y="5631366"/>
            <a:ext cx="379140" cy="364347"/>
          </a:xfrm>
          <a:prstGeom prst="rect">
            <a:avLst/>
          </a:prstGeom>
          <a:solidFill>
            <a:srgbClr val="5D9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B07A3B-344F-6B85-149A-09DD137D35D6}"/>
              </a:ext>
            </a:extLst>
          </p:cNvPr>
          <p:cNvSpPr/>
          <p:nvPr/>
        </p:nvSpPr>
        <p:spPr>
          <a:xfrm>
            <a:off x="7885696" y="5631366"/>
            <a:ext cx="379140" cy="364347"/>
          </a:xfrm>
          <a:prstGeom prst="rect">
            <a:avLst/>
          </a:prstGeom>
          <a:solidFill>
            <a:srgbClr val="935C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113FF2-1D11-6F22-4574-193DFCC006D5}"/>
              </a:ext>
            </a:extLst>
          </p:cNvPr>
          <p:cNvSpPr/>
          <p:nvPr/>
        </p:nvSpPr>
        <p:spPr>
          <a:xfrm>
            <a:off x="6936060" y="5631366"/>
            <a:ext cx="379140" cy="364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D882F9F-5888-8B12-2BE3-B4F159F86064}"/>
              </a:ext>
            </a:extLst>
          </p:cNvPr>
          <p:cNvSpPr/>
          <p:nvPr/>
        </p:nvSpPr>
        <p:spPr>
          <a:xfrm>
            <a:off x="7418086" y="5631366"/>
            <a:ext cx="379140" cy="364347"/>
          </a:xfrm>
          <a:prstGeom prst="rect">
            <a:avLst/>
          </a:prstGeom>
          <a:solidFill>
            <a:srgbClr val="C04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3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8C84-3AB9-944D-BFB2-AF8DA97C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Datenjournalistische</a:t>
            </a:r>
            <a:r>
              <a:rPr lang="en-US" b="1" dirty="0"/>
              <a:t> «Value Chain»</a:t>
            </a:r>
            <a:endParaRPr lang="de-C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8A40-F770-3241-B10B-3C22D79F0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3830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Egal, wo der Fokus liegt: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Man sollte immer die ganze Value Chain durchdenken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  <p:sp>
        <p:nvSpPr>
          <p:cNvPr id="8" name="Curved Left Arrow 7">
            <a:extLst>
              <a:ext uri="{FF2B5EF4-FFF2-40B4-BE49-F238E27FC236}">
                <a16:creationId xmlns:a16="http://schemas.microsoft.com/office/drawing/2014/main" id="{53E8C5AC-684A-38C5-E3CA-35087DAF6AD5}"/>
              </a:ext>
            </a:extLst>
          </p:cNvPr>
          <p:cNvSpPr/>
          <p:nvPr/>
        </p:nvSpPr>
        <p:spPr>
          <a:xfrm>
            <a:off x="6506558" y="4594948"/>
            <a:ext cx="439167" cy="631318"/>
          </a:xfrm>
          <a:prstGeom prst="curved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9" name="Curved Left Arrow 8">
            <a:extLst>
              <a:ext uri="{FF2B5EF4-FFF2-40B4-BE49-F238E27FC236}">
                <a16:creationId xmlns:a16="http://schemas.microsoft.com/office/drawing/2014/main" id="{51AED8EE-935F-6493-7247-B0357D05CAAC}"/>
              </a:ext>
            </a:extLst>
          </p:cNvPr>
          <p:cNvSpPr/>
          <p:nvPr/>
        </p:nvSpPr>
        <p:spPr>
          <a:xfrm flipH="1" flipV="1">
            <a:off x="5913248" y="4556274"/>
            <a:ext cx="415428" cy="631318"/>
          </a:xfrm>
          <a:prstGeom prst="curvedLef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0E25245-3232-3E52-6D12-B88425BA9C10}"/>
              </a:ext>
            </a:extLst>
          </p:cNvPr>
          <p:cNvSpPr/>
          <p:nvPr/>
        </p:nvSpPr>
        <p:spPr>
          <a:xfrm>
            <a:off x="6210194" y="3898928"/>
            <a:ext cx="379140" cy="364347"/>
          </a:xfrm>
          <a:prstGeom prst="rect">
            <a:avLst/>
          </a:prstGeom>
          <a:solidFill>
            <a:srgbClr val="5D9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00E0F40-C8C0-74DA-0465-76FFAF1A66C0}"/>
              </a:ext>
            </a:extLst>
          </p:cNvPr>
          <p:cNvSpPr/>
          <p:nvPr/>
        </p:nvSpPr>
        <p:spPr>
          <a:xfrm>
            <a:off x="5194634" y="4728432"/>
            <a:ext cx="379140" cy="364347"/>
          </a:xfrm>
          <a:prstGeom prst="rect">
            <a:avLst/>
          </a:prstGeom>
          <a:solidFill>
            <a:srgbClr val="935C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D5054EE-A2C7-1593-63C1-8C661BCDFECE}"/>
              </a:ext>
            </a:extLst>
          </p:cNvPr>
          <p:cNvSpPr/>
          <p:nvPr/>
        </p:nvSpPr>
        <p:spPr>
          <a:xfrm>
            <a:off x="7243704" y="4728433"/>
            <a:ext cx="379140" cy="364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3B4F167-DD16-7099-3070-F6062CC5F5F0}"/>
              </a:ext>
            </a:extLst>
          </p:cNvPr>
          <p:cNvSpPr/>
          <p:nvPr/>
        </p:nvSpPr>
        <p:spPr>
          <a:xfrm>
            <a:off x="6210194" y="5518239"/>
            <a:ext cx="379140" cy="364347"/>
          </a:xfrm>
          <a:prstGeom prst="rect">
            <a:avLst/>
          </a:prstGeom>
          <a:solidFill>
            <a:srgbClr val="C04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F5354386-F478-10CF-2BF6-CD5732128C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1000"/>
          </a:blip>
          <a:stretch>
            <a:fillRect/>
          </a:stretch>
        </p:blipFill>
        <p:spPr>
          <a:xfrm>
            <a:off x="7838698" y="1564913"/>
            <a:ext cx="4033233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F39-C3B5-524F-84FD-4C741E5C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Datenjournalistische</a:t>
            </a:r>
            <a:r>
              <a:rPr lang="en-US" b="1" dirty="0"/>
              <a:t> «Value Chain»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8825A-11F2-4C44-B616-2CA784903BC7}"/>
              </a:ext>
            </a:extLst>
          </p:cNvPr>
          <p:cNvSpPr/>
          <p:nvPr/>
        </p:nvSpPr>
        <p:spPr>
          <a:xfrm>
            <a:off x="7655266" y="3603552"/>
            <a:ext cx="2068597" cy="1301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Wrangling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5A38D-0E84-2244-8D3A-C6AA9B15F822}"/>
              </a:ext>
            </a:extLst>
          </p:cNvPr>
          <p:cNvSpPr/>
          <p:nvPr/>
        </p:nvSpPr>
        <p:spPr>
          <a:xfrm>
            <a:off x="4976626" y="1817648"/>
            <a:ext cx="2160875" cy="1298031"/>
          </a:xfrm>
          <a:prstGeom prst="rect">
            <a:avLst/>
          </a:prstGeom>
          <a:solidFill>
            <a:srgbClr val="5D90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Gathering</a:t>
            </a:r>
          </a:p>
        </p:txBody>
      </p:sp>
      <p:sp>
        <p:nvSpPr>
          <p:cNvPr id="3" name="Left-Up Arrow 2">
            <a:extLst>
              <a:ext uri="{FF2B5EF4-FFF2-40B4-BE49-F238E27FC236}">
                <a16:creationId xmlns:a16="http://schemas.microsoft.com/office/drawing/2014/main" id="{E89C9BE7-D989-6747-BB2A-FC41D20C6D6C}"/>
              </a:ext>
            </a:extLst>
          </p:cNvPr>
          <p:cNvSpPr/>
          <p:nvPr/>
        </p:nvSpPr>
        <p:spPr>
          <a:xfrm flipH="1">
            <a:off x="5876692" y="3480023"/>
            <a:ext cx="1038457" cy="924709"/>
          </a:xfrm>
          <a:prstGeom prst="left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6EE04-75A6-E749-BFC5-16E44863D3F2}"/>
              </a:ext>
            </a:extLst>
          </p:cNvPr>
          <p:cNvSpPr txBox="1"/>
          <p:nvPr/>
        </p:nvSpPr>
        <p:spPr>
          <a:xfrm>
            <a:off x="347476" y="4254377"/>
            <a:ext cx="4629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brauche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überhaupt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baue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meine</a:t>
            </a:r>
            <a:r>
              <a:rPr lang="en-US" dirty="0"/>
              <a:t> </a:t>
            </a:r>
            <a:r>
              <a:rPr lang="en-US" dirty="0" err="1"/>
              <a:t>Datensammlung</a:t>
            </a:r>
            <a:r>
              <a:rPr lang="en-US" dirty="0"/>
              <a:t> auf?</a:t>
            </a:r>
          </a:p>
          <a:p>
            <a:endParaRPr lang="en-US" dirty="0"/>
          </a:p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werde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die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Braucht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ergänzende</a:t>
            </a:r>
            <a:r>
              <a:rPr lang="en-US" dirty="0"/>
              <a:t> </a:t>
            </a:r>
            <a:r>
              <a:rPr lang="en-US" dirty="0" err="1"/>
              <a:t>Informationen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057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F39-C3B5-524F-84FD-4C741E5C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Datenjournalistische</a:t>
            </a:r>
            <a:r>
              <a:rPr lang="en-US" b="1" dirty="0"/>
              <a:t> «Value Chain»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18825A-11F2-4C44-B616-2CA784903BC7}"/>
              </a:ext>
            </a:extLst>
          </p:cNvPr>
          <p:cNvSpPr/>
          <p:nvPr/>
        </p:nvSpPr>
        <p:spPr>
          <a:xfrm>
            <a:off x="7878291" y="3289462"/>
            <a:ext cx="2286789" cy="1451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Wrangling</a:t>
            </a:r>
          </a:p>
        </p:txBody>
      </p:sp>
      <p:sp>
        <p:nvSpPr>
          <p:cNvPr id="3" name="Left-Up Arrow 2">
            <a:extLst>
              <a:ext uri="{FF2B5EF4-FFF2-40B4-BE49-F238E27FC236}">
                <a16:creationId xmlns:a16="http://schemas.microsoft.com/office/drawing/2014/main" id="{E89C9BE7-D989-6747-BB2A-FC41D20C6D6C}"/>
              </a:ext>
            </a:extLst>
          </p:cNvPr>
          <p:cNvSpPr/>
          <p:nvPr/>
        </p:nvSpPr>
        <p:spPr>
          <a:xfrm flipH="1" flipV="1">
            <a:off x="5988204" y="3679901"/>
            <a:ext cx="1049035" cy="1060758"/>
          </a:xfrm>
          <a:prstGeom prst="left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6EE04-75A6-E749-BFC5-16E44863D3F2}"/>
              </a:ext>
            </a:extLst>
          </p:cNvPr>
          <p:cNvSpPr txBox="1"/>
          <p:nvPr/>
        </p:nvSpPr>
        <p:spPr>
          <a:xfrm>
            <a:off x="938528" y="1983735"/>
            <a:ext cx="46291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 will </a:t>
            </a:r>
            <a:r>
              <a:rPr lang="en-US" dirty="0" err="1"/>
              <a:t>ich</a:t>
            </a:r>
            <a:r>
              <a:rPr lang="en-US" dirty="0"/>
              <a:t> </a:t>
            </a:r>
            <a:r>
              <a:rPr lang="en-US" dirty="0" err="1"/>
              <a:t>grafisch</a:t>
            </a:r>
            <a:r>
              <a:rPr lang="en-US" dirty="0"/>
              <a:t> </a:t>
            </a:r>
            <a:r>
              <a:rPr lang="en-US" dirty="0" err="1"/>
              <a:t>darstellen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Wie stark </a:t>
            </a:r>
            <a:r>
              <a:rPr lang="en-US" dirty="0" err="1"/>
              <a:t>soll</a:t>
            </a:r>
            <a:r>
              <a:rPr lang="en-US" dirty="0"/>
              <a:t> ich die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aggregieren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Datenstruktur</a:t>
            </a:r>
            <a:r>
              <a:rPr lang="en-US" dirty="0"/>
              <a:t> </a:t>
            </a:r>
            <a:r>
              <a:rPr lang="en-US" dirty="0" err="1"/>
              <a:t>braucht</a:t>
            </a:r>
            <a:r>
              <a:rPr lang="en-US" dirty="0"/>
              <a:t> das </a:t>
            </a:r>
            <a:r>
              <a:rPr lang="en-US" dirty="0" err="1"/>
              <a:t>Charttool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müssen</a:t>
            </a:r>
            <a:r>
              <a:rPr lang="en-US" dirty="0"/>
              <a:t> die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sortiert</a:t>
            </a:r>
            <a:r>
              <a:rPr lang="en-US" dirty="0"/>
              <a:t>, </a:t>
            </a:r>
            <a:r>
              <a:rPr lang="en-US" dirty="0" err="1"/>
              <a:t>formatiert</a:t>
            </a:r>
            <a:r>
              <a:rPr lang="en-US" dirty="0"/>
              <a:t> sein?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BF0FE8-F986-8540-954F-EAEF5D61D356}"/>
              </a:ext>
            </a:extLst>
          </p:cNvPr>
          <p:cNvSpPr/>
          <p:nvPr/>
        </p:nvSpPr>
        <p:spPr>
          <a:xfrm>
            <a:off x="4973444" y="4982434"/>
            <a:ext cx="2294254" cy="1518728"/>
          </a:xfrm>
          <a:prstGeom prst="rect">
            <a:avLst/>
          </a:prstGeom>
          <a:solidFill>
            <a:srgbClr val="C04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89342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F39-C3B5-524F-84FD-4C741E5C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Datenjournalistische</a:t>
            </a:r>
            <a:r>
              <a:rPr lang="en-US" b="1" dirty="0"/>
              <a:t> «Value Chain»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6EE04-75A6-E749-BFC5-16E44863D3F2}"/>
              </a:ext>
            </a:extLst>
          </p:cNvPr>
          <p:cNvSpPr txBox="1"/>
          <p:nvPr/>
        </p:nvSpPr>
        <p:spPr>
          <a:xfrm>
            <a:off x="5838655" y="1646079"/>
            <a:ext cx="66842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Aussagen</a:t>
            </a:r>
            <a:r>
              <a:rPr lang="en-US" dirty="0"/>
              <a:t> </a:t>
            </a:r>
            <a:r>
              <a:rPr lang="en-US" dirty="0" err="1"/>
              <a:t>interessieren</a:t>
            </a:r>
            <a:r>
              <a:rPr lang="en-US" dirty="0"/>
              <a:t> </a:t>
            </a:r>
            <a:r>
              <a:rPr lang="en-US" dirty="0" err="1"/>
              <a:t>mein</a:t>
            </a:r>
            <a:r>
              <a:rPr lang="en-US" dirty="0"/>
              <a:t> </a:t>
            </a:r>
            <a:r>
              <a:rPr lang="en-US" dirty="0" err="1"/>
              <a:t>Publikum</a:t>
            </a:r>
            <a:r>
              <a:rPr lang="en-US" dirty="0"/>
              <a:t> </a:t>
            </a:r>
            <a:r>
              <a:rPr lang="en-US" dirty="0" err="1"/>
              <a:t>eigentlich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welche</a:t>
            </a:r>
            <a:r>
              <a:rPr lang="en-US" dirty="0"/>
              <a:t> Story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Visualisierung</a:t>
            </a:r>
            <a:r>
              <a:rPr lang="en-US" dirty="0"/>
              <a:t> </a:t>
            </a:r>
            <a:r>
              <a:rPr lang="en-US" dirty="0" err="1"/>
              <a:t>eingebunden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viele</a:t>
            </a:r>
            <a:r>
              <a:rPr lang="en-US" dirty="0"/>
              <a:t> </a:t>
            </a:r>
            <a:r>
              <a:rPr lang="en-US" dirty="0" err="1"/>
              <a:t>Grafiken</a:t>
            </a:r>
            <a:r>
              <a:rPr lang="en-US" dirty="0"/>
              <a:t> </a:t>
            </a:r>
            <a:r>
              <a:rPr lang="en-US" dirty="0" err="1"/>
              <a:t>braucht</a:t>
            </a:r>
            <a:r>
              <a:rPr lang="en-US" dirty="0"/>
              <a:t> die </a:t>
            </a:r>
            <a:r>
              <a:rPr lang="en-US" dirty="0" err="1"/>
              <a:t>Geschichte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 </a:t>
            </a:r>
            <a:r>
              <a:rPr lang="en-US" dirty="0" err="1"/>
              <a:t>ich</a:t>
            </a:r>
            <a:r>
              <a:rPr lang="en-US" dirty="0"/>
              <a:t> die </a:t>
            </a:r>
            <a:r>
              <a:rPr lang="en-US" dirty="0" err="1"/>
              <a:t>Grafiken</a:t>
            </a:r>
            <a:r>
              <a:rPr lang="en-US" dirty="0"/>
              <a:t> </a:t>
            </a:r>
            <a:r>
              <a:rPr lang="en-US" dirty="0" err="1"/>
              <a:t>portionieren</a:t>
            </a:r>
            <a:r>
              <a:rPr lang="en-US" dirty="0"/>
              <a:t>, </a:t>
            </a:r>
            <a:r>
              <a:rPr lang="en-US" dirty="0" err="1"/>
              <a:t>beschreiben</a:t>
            </a:r>
            <a:r>
              <a:rPr lang="en-US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79BCAB-5324-CD43-88B4-570ECEB74EB1}"/>
              </a:ext>
            </a:extLst>
          </p:cNvPr>
          <p:cNvSpPr/>
          <p:nvPr/>
        </p:nvSpPr>
        <p:spPr>
          <a:xfrm>
            <a:off x="1691640" y="3368040"/>
            <a:ext cx="2064274" cy="1417321"/>
          </a:xfrm>
          <a:prstGeom prst="rect">
            <a:avLst/>
          </a:prstGeom>
          <a:solidFill>
            <a:srgbClr val="935C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Storytelling with Data</a:t>
            </a:r>
          </a:p>
        </p:txBody>
      </p:sp>
      <p:sp>
        <p:nvSpPr>
          <p:cNvPr id="9" name="Left-Up Arrow 8">
            <a:extLst>
              <a:ext uri="{FF2B5EF4-FFF2-40B4-BE49-F238E27FC236}">
                <a16:creationId xmlns:a16="http://schemas.microsoft.com/office/drawing/2014/main" id="{DDFAD2AC-9623-9F47-9BDC-876188B6D8D8}"/>
              </a:ext>
            </a:extLst>
          </p:cNvPr>
          <p:cNvSpPr/>
          <p:nvPr/>
        </p:nvSpPr>
        <p:spPr>
          <a:xfrm flipV="1">
            <a:off x="4327599" y="3891000"/>
            <a:ext cx="1511056" cy="1091199"/>
          </a:xfrm>
          <a:prstGeom prst="left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E8A52-249D-ED4D-BFA5-E7AF4FD04FEF}"/>
              </a:ext>
            </a:extLst>
          </p:cNvPr>
          <p:cNvSpPr/>
          <p:nvPr/>
        </p:nvSpPr>
        <p:spPr>
          <a:xfrm>
            <a:off x="4424804" y="5195794"/>
            <a:ext cx="2294254" cy="1518728"/>
          </a:xfrm>
          <a:prstGeom prst="rect">
            <a:avLst/>
          </a:prstGeom>
          <a:solidFill>
            <a:srgbClr val="C040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022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3985</TotalTime>
  <Words>684</Words>
  <Application>Microsoft Macintosh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MAZ Luzern CAS Datenjournalismus   Die datenjournalistische «Value Chain»</vt:lpstr>
      <vt:lpstr>Datenjournalistische «Value Chain»</vt:lpstr>
      <vt:lpstr>Datenjournalistische «Value Chain»</vt:lpstr>
      <vt:lpstr>Datenjournalistische «Value Chain»</vt:lpstr>
      <vt:lpstr>Datenjournalistische «Value Chain»</vt:lpstr>
      <vt:lpstr>Datenjournalistische «Value Chain»</vt:lpstr>
      <vt:lpstr>Datenjournalistische «Value Chain»</vt:lpstr>
      <vt:lpstr>Datenjournalistische «Value Chain»</vt:lpstr>
      <vt:lpstr>Datenjournalistische «Value Chain»</vt:lpstr>
      <vt:lpstr>Datenjournalistische «Value Chain»</vt:lpstr>
      <vt:lpstr>Datenjournalistische «Value Chain»</vt:lpstr>
      <vt:lpstr>Datenjournalistische «Value Chain»</vt:lpstr>
      <vt:lpstr>Datenjournalistische «Value Chain»</vt:lpstr>
      <vt:lpstr>Datenjournalistische «Value Chain»</vt:lpstr>
      <vt:lpstr>Datenjournalistische «Value Chain»</vt:lpstr>
      <vt:lpstr>Datenjournalistische «Value Chain»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Ringier Axel Springer Datenjournalismus Workshop #1  Intro</dc:title>
  <dc:creator>Simon Schmid</dc:creator>
  <cp:lastModifiedBy>Simon Schmid</cp:lastModifiedBy>
  <cp:revision>37</cp:revision>
  <dcterms:created xsi:type="dcterms:W3CDTF">2023-03-05T11:45:42Z</dcterms:created>
  <dcterms:modified xsi:type="dcterms:W3CDTF">2023-08-17T08:22:24Z</dcterms:modified>
</cp:coreProperties>
</file>