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89" r:id="rId3"/>
    <p:sldId id="290" r:id="rId4"/>
    <p:sldId id="293" r:id="rId5"/>
    <p:sldId id="291" r:id="rId6"/>
    <p:sldId id="292" r:id="rId7"/>
    <p:sldId id="294" r:id="rId8"/>
    <p:sldId id="297" r:id="rId9"/>
    <p:sldId id="295" r:id="rId10"/>
    <p:sldId id="296" r:id="rId11"/>
    <p:sldId id="298" r:id="rId12"/>
    <p:sldId id="299" r:id="rId13"/>
    <p:sldId id="300" r:id="rId14"/>
    <p:sldId id="302" r:id="rId15"/>
    <p:sldId id="301" r:id="rId16"/>
    <p:sldId id="303" r:id="rId17"/>
    <p:sldId id="304" r:id="rId18"/>
    <p:sldId id="305" r:id="rId19"/>
    <p:sldId id="307" r:id="rId20"/>
    <p:sldId id="306" r:id="rId21"/>
    <p:sldId id="308" r:id="rId22"/>
    <p:sldId id="309" r:id="rId23"/>
    <p:sldId id="31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5BA0"/>
    <a:srgbClr val="C04030"/>
    <a:srgbClr val="5C90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42"/>
    <p:restoredTop sz="95775"/>
  </p:normalViewPr>
  <p:slideViewPr>
    <p:cSldViewPr snapToGrid="0" snapToObjects="1">
      <p:cViewPr varScale="1">
        <p:scale>
          <a:sx n="112" d="100"/>
          <a:sy n="112" d="100"/>
        </p:scale>
        <p:origin x="22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57" d="100"/>
          <a:sy n="157" d="100"/>
        </p:scale>
        <p:origin x="399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34932-19A5-D544-A11C-6255A73FD85F}" type="datetimeFigureOut">
              <a:rPr lang="de-DE" smtClean="0"/>
              <a:t>24.08.23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25E4C-51FE-D14D-958F-F2175FE890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0354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68788-9EE0-FA44-B88A-B1145B53D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A0DAF-10CF-4744-B7A2-C7FBA00813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848A9-1567-AF42-B5C5-E971C5CED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CEDC-36D0-414A-A4DB-FAD6FF552D5B}" type="datetimeFigureOut">
              <a:rPr lang="de-CH" smtClean="0"/>
              <a:t>24.08.23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49A79-33C8-AF4A-9247-9C57FDB1C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42A95-06A7-8C48-93A1-3E4A2B2B3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763B-F527-A04A-AB0D-067FF820C02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603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04732-0DA0-CC4C-9751-25C0F63FE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BEBDED-75F1-0840-892D-5BF51983B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19587-6426-3745-9DBD-EC3C0C2A0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CEDC-36D0-414A-A4DB-FAD6FF552D5B}" type="datetimeFigureOut">
              <a:rPr lang="de-CH" smtClean="0"/>
              <a:t>24.08.23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C085F-15BE-F440-93B0-EE773F2C2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D6237-A7DB-DC4A-BA3B-AE8778AC3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763B-F527-A04A-AB0D-067FF820C02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7205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2D0A69-013D-2842-9EE8-204D758834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37A9D-BE67-9549-B647-8DC22430C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02D8F-9CE1-9940-82B3-27BFB085B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CEDC-36D0-414A-A4DB-FAD6FF552D5B}" type="datetimeFigureOut">
              <a:rPr lang="de-CH" smtClean="0"/>
              <a:t>24.08.23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973F1-999D-7440-8764-5088292D7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4F445-B16F-F24B-A949-754781195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763B-F527-A04A-AB0D-067FF820C02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2458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32EF7-D53F-DE44-B64E-3D10857C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ECD3F-4EF8-C947-B372-4D511F8FB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4ABBF-0D34-4B47-93DF-4508866C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CEDC-36D0-414A-A4DB-FAD6FF552D5B}" type="datetimeFigureOut">
              <a:rPr lang="de-CH" smtClean="0"/>
              <a:t>24.08.23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7787E-E233-4143-B25A-046A1700A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27DD2-F8AA-5A40-9464-8E8B60AB1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763B-F527-A04A-AB0D-067FF820C02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1147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7CC41-7483-7345-94B7-DD308CE18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B1B24-6DE7-FC48-885C-9AF2152D3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7EA7B-3BF1-374B-8A82-01D915B7C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CEDC-36D0-414A-A4DB-FAD6FF552D5B}" type="datetimeFigureOut">
              <a:rPr lang="de-CH" smtClean="0"/>
              <a:t>24.08.23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5FD5E-DFB5-A24B-A58D-53F8A52FB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A2F6F-8236-3447-812D-BB3E78E30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763B-F527-A04A-AB0D-067FF820C02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4092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6EA6B-4D71-984B-929B-0144437CA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ECC80-0764-7E4F-9950-53C853CDF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22DCA-43EC-054E-8553-2428E1FDF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E064F-B8E0-1641-9B4A-95061AD09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CEDC-36D0-414A-A4DB-FAD6FF552D5B}" type="datetimeFigureOut">
              <a:rPr lang="de-CH" smtClean="0"/>
              <a:t>24.08.23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3025C-5871-0B48-B216-3A04E1014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A886A-6713-184F-BC6D-84981E638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763B-F527-A04A-AB0D-067FF820C02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5586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4C0C2-F884-0C48-8B58-1874F71D5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42FA1-22C3-B74A-B7D6-D668DDF5C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F466D-BDAB-C940-B477-6321D1094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3BC76-3016-CC46-844C-F243F8BCA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E96F77-ADB6-5046-BB91-FD2B2FB4BE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61615C-7F89-5E4E-9994-991C09D73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CEDC-36D0-414A-A4DB-FAD6FF552D5B}" type="datetimeFigureOut">
              <a:rPr lang="de-CH" smtClean="0"/>
              <a:t>24.08.23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BFEF9B-6B2C-FE44-B2FC-23160F999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43078E-B489-DF41-951A-B9690B6F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763B-F527-A04A-AB0D-067FF820C02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790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FC0E9-32BD-E843-9C55-916460512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7094C7-B8F8-5C40-9DFD-9AF4EBE49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CEDC-36D0-414A-A4DB-FAD6FF552D5B}" type="datetimeFigureOut">
              <a:rPr lang="de-CH" smtClean="0"/>
              <a:t>24.08.23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9AADD7-B136-2446-B57A-BCBB38E88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FBDAA-6CCE-BF46-8D68-5E5F0A253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763B-F527-A04A-AB0D-067FF820C02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4977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5A1ABC-9026-814C-B259-7A44182EA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CEDC-36D0-414A-A4DB-FAD6FF552D5B}" type="datetimeFigureOut">
              <a:rPr lang="de-CH" smtClean="0"/>
              <a:t>24.08.23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E95443-9ADA-5C46-8D50-A349DE4EB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9F1E25-46BB-1540-96E4-D6650BEC7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763B-F527-A04A-AB0D-067FF820C02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0528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ADAE4-6CBA-6041-AB35-29E6E28F8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15997-EC1D-5C43-A985-3837E0E21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96607-61E7-5D48-984E-0ADC3C585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30CC19-42A3-0A4F-B553-818F77874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CEDC-36D0-414A-A4DB-FAD6FF552D5B}" type="datetimeFigureOut">
              <a:rPr lang="de-CH" smtClean="0"/>
              <a:t>24.08.23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11089-DD3D-C14C-882C-A5F892596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7EA42-9516-FF43-A726-89E56303D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763B-F527-A04A-AB0D-067FF820C02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3775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8720B-A930-5243-8409-6118468D2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392391-F890-6B49-A706-09B974B272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030AC-82A2-C34A-B557-255ED4A78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8E7E3-9A37-1F48-9C53-3D4EBE71E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CEDC-36D0-414A-A4DB-FAD6FF552D5B}" type="datetimeFigureOut">
              <a:rPr lang="de-CH" smtClean="0"/>
              <a:t>24.08.23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6DA6F-E017-6642-972A-052423618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470AC-17DD-144C-995A-4A3E661A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763B-F527-A04A-AB0D-067FF820C02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829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DE670C-AB9B-E64E-95D1-E5851449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C312A-FD15-8F43-90A3-49C41DBDD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230FE-CB17-B745-8A43-3E0EB67C81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CCEDC-36D0-414A-A4DB-FAD6FF552D5B}" type="datetimeFigureOut">
              <a:rPr lang="de-CH" smtClean="0"/>
              <a:t>24.08.23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73B71-BFCF-6643-9EF0-383D74B3F0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52A36-791F-494D-8EDC-0C8A14179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5763B-F527-A04A-AB0D-067FF820C02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273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just-eat.ch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552DB-51F5-3C46-83E6-11224989B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71538"/>
            <a:ext cx="9144000" cy="2767013"/>
          </a:xfrm>
        </p:spPr>
        <p:txBody>
          <a:bodyPr>
            <a:normAutofit/>
          </a:bodyPr>
          <a:lstStyle/>
          <a:p>
            <a:r>
              <a:rPr lang="de-CH" sz="2400" dirty="0"/>
              <a:t>MAZ Luzern</a:t>
            </a:r>
            <a:br>
              <a:rPr lang="de-CH" sz="2400" dirty="0"/>
            </a:br>
            <a:r>
              <a:rPr lang="de-CH" sz="1800" dirty="0"/>
              <a:t>CAS Datenjournalismus</a:t>
            </a:r>
            <a:br>
              <a:rPr lang="de-CH" sz="1800" dirty="0"/>
            </a:br>
            <a:br>
              <a:rPr lang="de-CH" sz="1800" dirty="0"/>
            </a:br>
            <a:br>
              <a:rPr lang="de-CH" sz="1800" dirty="0"/>
            </a:br>
            <a:r>
              <a:rPr lang="de-CH" sz="8000" b="1" dirty="0"/>
              <a:t>Ein Praxisbeispiel</a:t>
            </a:r>
            <a:endParaRPr lang="de-CH" sz="8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1CC9D-758E-FA49-B8F1-32E0CA688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7200"/>
            <a:ext cx="9144000" cy="990600"/>
          </a:xfrm>
        </p:spPr>
        <p:txBody>
          <a:bodyPr/>
          <a:lstStyle/>
          <a:p>
            <a:r>
              <a:rPr lang="de-CH" dirty="0"/>
              <a:t>Simon Schmid</a:t>
            </a:r>
          </a:p>
          <a:p>
            <a:r>
              <a:rPr lang="de-CH" dirty="0"/>
              <a:t>4. September 2023</a:t>
            </a:r>
          </a:p>
        </p:txBody>
      </p:sp>
    </p:spTree>
    <p:extLst>
      <p:ext uri="{BB962C8B-B14F-4D97-AF65-F5344CB8AC3E}">
        <p14:creationId xmlns:p14="http://schemas.microsoft.com/office/powerpoint/2010/main" val="3117985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496B2-CD07-C846-AF27-249A429A8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Kategorisierung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1EFCC-9165-324B-BF44-75B91DABB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Manuelles Kategorisieren mithilfe von Wortlisten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829FAA-699A-A149-AE25-A59C8E3EF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2932821"/>
            <a:ext cx="11860530" cy="283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814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35A2-EBD6-284D-94C5-68EED3DFC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Kategorisierung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4315FD-2198-104C-9650-91251C5B2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0544" y="1690688"/>
            <a:ext cx="8213532" cy="4351338"/>
          </a:xfrm>
        </p:spPr>
      </p:pic>
    </p:spTree>
    <p:extLst>
      <p:ext uri="{BB962C8B-B14F-4D97-AF65-F5344CB8AC3E}">
        <p14:creationId xmlns:p14="http://schemas.microsoft.com/office/powerpoint/2010/main" val="3778462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1625F-DBA1-6147-BC6E-E255CEF8B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Kategorisierung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E5E45-6575-0140-9E9C-FD5938C7A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b="1" dirty="0"/>
              <a:t>Manuelle Kategorisierung</a:t>
            </a:r>
          </a:p>
          <a:p>
            <a:r>
              <a:rPr lang="de-CH" dirty="0"/>
              <a:t>Funktioniert gut bis zu einem gewissen Grad</a:t>
            </a:r>
          </a:p>
          <a:p>
            <a:r>
              <a:rPr lang="de-CH" dirty="0"/>
              <a:t>ZB: Checken, ob es in den Wahl-Zutaten fleischhaltiges gibt</a:t>
            </a:r>
          </a:p>
          <a:p>
            <a:r>
              <a:rPr lang="de-CH" dirty="0"/>
              <a:t>Aber es gibt 100 Ausnahmen und Wörter, die man sicher nicht auf der Liste gehabt hat («</a:t>
            </a:r>
            <a:r>
              <a:rPr lang="de-CH" dirty="0" err="1"/>
              <a:t>Veggie</a:t>
            </a:r>
            <a:r>
              <a:rPr lang="de-CH" dirty="0"/>
              <a:t>-Patty», «Pizza anti-</a:t>
            </a:r>
            <a:r>
              <a:rPr lang="de-CH" dirty="0" err="1"/>
              <a:t>vegetariana</a:t>
            </a:r>
            <a:r>
              <a:rPr lang="de-CH" dirty="0"/>
              <a:t>»)</a:t>
            </a:r>
          </a:p>
        </p:txBody>
      </p:sp>
    </p:spTree>
    <p:extLst>
      <p:ext uri="{BB962C8B-B14F-4D97-AF65-F5344CB8AC3E}">
        <p14:creationId xmlns:p14="http://schemas.microsoft.com/office/powerpoint/2010/main" val="965561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919BA-ECDB-2D48-9FA5-ECBE6C070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Kategorisierung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497C0-DFD8-A948-962D-F13C0451E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b="1" dirty="0" err="1"/>
              <a:t>ChatGPT</a:t>
            </a:r>
            <a:endParaRPr lang="de-CH" b="1" dirty="0"/>
          </a:p>
          <a:p>
            <a:pPr marL="0" indent="0">
              <a:buNone/>
            </a:pPr>
            <a:endParaRPr lang="de-CH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AA90D7-9006-A540-B292-2C5587C81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1825625"/>
            <a:ext cx="8115300" cy="430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635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8088E-FDEB-D24C-B8BE-8FE1EA27B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Kategorisierung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531D84-AF49-5D4D-AC3E-E421E98EE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43551"/>
            <a:ext cx="10515600" cy="3915486"/>
          </a:xfrm>
        </p:spPr>
      </p:pic>
    </p:spTree>
    <p:extLst>
      <p:ext uri="{BB962C8B-B14F-4D97-AF65-F5344CB8AC3E}">
        <p14:creationId xmlns:p14="http://schemas.microsoft.com/office/powerpoint/2010/main" val="3647345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BE8D9-EDF3-CB4D-B8F3-311FF479B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Kategorisierung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2D360-4725-4F43-8E51-8E680B211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b="1" dirty="0" err="1"/>
              <a:t>ChatGPT</a:t>
            </a:r>
            <a:endParaRPr lang="de-CH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CF102D-3758-7141-AF73-914440547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460" y="1825625"/>
            <a:ext cx="9517380" cy="424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579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59B8E-AA5F-0843-B7CC-080EC0833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Kategorisierung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183E0-FD51-4F4E-85A0-D8723EC7F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b="1" dirty="0" err="1"/>
              <a:t>ChatGPT</a:t>
            </a:r>
            <a:endParaRPr lang="de-CH" b="1" dirty="0"/>
          </a:p>
          <a:p>
            <a:r>
              <a:rPr lang="de-CH" dirty="0"/>
              <a:t>Jede Abfrage kostet ein paar Hundertstel-Rappen</a:t>
            </a:r>
          </a:p>
          <a:p>
            <a:r>
              <a:rPr lang="de-CH" dirty="0"/>
              <a:t>Etwas zeitaufwändig, aber nicht sehr</a:t>
            </a:r>
          </a:p>
          <a:p>
            <a:pPr>
              <a:buFont typeface="Symbol" pitchFamily="2" charset="2"/>
              <a:buChar char="Þ"/>
            </a:pPr>
            <a:r>
              <a:rPr lang="de-CH" dirty="0"/>
              <a:t>Man kann es nicht 100x ausprobieren und neu machen</a:t>
            </a:r>
          </a:p>
          <a:p>
            <a:pPr>
              <a:buFont typeface="Symbol" pitchFamily="2" charset="2"/>
              <a:buChar char="Þ"/>
            </a:pPr>
            <a:endParaRPr lang="de-CH" dirty="0"/>
          </a:p>
          <a:p>
            <a:pPr marL="0" indent="0">
              <a:buNone/>
            </a:pPr>
            <a:r>
              <a:rPr lang="de-CH" b="1" dirty="0"/>
              <a:t>Qualität</a:t>
            </a:r>
          </a:p>
          <a:p>
            <a:r>
              <a:rPr lang="de-CH" dirty="0" err="1"/>
              <a:t>ChatGPT</a:t>
            </a:r>
            <a:r>
              <a:rPr lang="de-CH" dirty="0"/>
              <a:t> 3.5 liefert erstaunlich gute Ergebnisse</a:t>
            </a:r>
          </a:p>
          <a:p>
            <a:r>
              <a:rPr lang="de-CH" dirty="0"/>
              <a:t>Aber macht auch Fehler. ZB oft Pizza Margherita als Fleischhaltig</a:t>
            </a:r>
          </a:p>
        </p:txBody>
      </p:sp>
    </p:spTree>
    <p:extLst>
      <p:ext uri="{BB962C8B-B14F-4D97-AF65-F5344CB8AC3E}">
        <p14:creationId xmlns:p14="http://schemas.microsoft.com/office/powerpoint/2010/main" val="1393723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4EA46-2139-BB4F-B93C-484EA9423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Kategorisierung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62859-D2F5-C747-BA5C-3FE462A4B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b="1" dirty="0"/>
              <a:t>Fazit</a:t>
            </a:r>
          </a:p>
          <a:p>
            <a:r>
              <a:rPr lang="de-CH" dirty="0"/>
              <a:t>Nicht ganz trivial was die beste Kombination aus manuellem Klassifizieren und </a:t>
            </a:r>
            <a:r>
              <a:rPr lang="de-CH" dirty="0" err="1"/>
              <a:t>ChatGPT</a:t>
            </a:r>
            <a:r>
              <a:rPr lang="de-CH" dirty="0"/>
              <a:t> ist</a:t>
            </a:r>
          </a:p>
          <a:p>
            <a:r>
              <a:rPr lang="de-CH" dirty="0"/>
              <a:t>Code musste mehrmals umgestellt werden, insgesamt 4 Versionen</a:t>
            </a:r>
          </a:p>
          <a:p>
            <a:endParaRPr lang="de-CH" dirty="0"/>
          </a:p>
          <a:p>
            <a:pPr marL="0" indent="0">
              <a:buNone/>
            </a:pPr>
            <a:r>
              <a:rPr lang="de-CH" b="1" dirty="0" err="1"/>
              <a:t>Learnings</a:t>
            </a:r>
            <a:endParaRPr lang="de-CH" b="1" dirty="0"/>
          </a:p>
          <a:p>
            <a:r>
              <a:rPr lang="de-CH" dirty="0"/>
              <a:t>Testen, testen, testen</a:t>
            </a:r>
          </a:p>
          <a:p>
            <a:r>
              <a:rPr lang="de-CH" dirty="0"/>
              <a:t>Checken, checken, checken</a:t>
            </a:r>
          </a:p>
        </p:txBody>
      </p:sp>
    </p:spTree>
    <p:extLst>
      <p:ext uri="{BB962C8B-B14F-4D97-AF65-F5344CB8AC3E}">
        <p14:creationId xmlns:p14="http://schemas.microsoft.com/office/powerpoint/2010/main" val="2570112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EC5A1-CBF3-C948-BDAC-474BB3379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Grafiken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4D16B-E6B2-804D-AEFC-DEBE4A15B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48100" cy="4351338"/>
          </a:xfrm>
        </p:spPr>
        <p:txBody>
          <a:bodyPr/>
          <a:lstStyle/>
          <a:p>
            <a:pPr marL="0" indent="0">
              <a:buNone/>
            </a:pPr>
            <a:r>
              <a:rPr lang="de-CH" b="1" dirty="0"/>
              <a:t>Idee</a:t>
            </a:r>
          </a:p>
          <a:p>
            <a:r>
              <a:rPr lang="de-CH" dirty="0"/>
              <a:t>Hauptresultat: Anteil der </a:t>
            </a:r>
            <a:r>
              <a:rPr lang="de-CH" dirty="0" err="1"/>
              <a:t>Vegi</a:t>
            </a:r>
            <a:r>
              <a:rPr lang="de-CH" dirty="0"/>
              <a:t>-Speisen</a:t>
            </a:r>
          </a:p>
          <a:p>
            <a:r>
              <a:rPr lang="de-CH" dirty="0"/>
              <a:t>These: Ist relativ klein. Ganze Story hängt davon ab!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83E454-1130-624D-8E63-66BFDC429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302" y="2105184"/>
            <a:ext cx="6184508" cy="379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433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14A5F-3E00-FE42-A4A5-07A7AE105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Grafiken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C91CDB-DC0A-284C-B7C5-5F65EE956D4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1003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b="1" dirty="0"/>
              <a:t>Code</a:t>
            </a:r>
          </a:p>
          <a:p>
            <a:r>
              <a:rPr lang="de-CH" dirty="0"/>
              <a:t>Involviert einiges Data </a:t>
            </a:r>
            <a:r>
              <a:rPr lang="de-CH" dirty="0" err="1"/>
              <a:t>Wrangling</a:t>
            </a:r>
            <a:r>
              <a:rPr lang="de-CH" dirty="0"/>
              <a:t>, sieht kompliziert aus</a:t>
            </a:r>
          </a:p>
          <a:p>
            <a:r>
              <a:rPr lang="de-CH" dirty="0"/>
              <a:t>Ist aber im Vergleich zur Kategorisierung viel einfacher, weil es nicht so viele Varianten gibt, wie man es machen könnte</a:t>
            </a:r>
          </a:p>
        </p:txBody>
      </p:sp>
    </p:spTree>
    <p:extLst>
      <p:ext uri="{BB962C8B-B14F-4D97-AF65-F5344CB8AC3E}">
        <p14:creationId xmlns:p14="http://schemas.microsoft.com/office/powerpoint/2010/main" val="2874158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28C84-3AB9-944D-BFB2-AF8DA97C3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Praxisbeispiel</a:t>
            </a:r>
            <a:endParaRPr lang="de-CH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18A40-F770-3241-B10B-3C22D79F0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/>
              <a:t>Restaurants und ihre Food-Angebote auf </a:t>
            </a:r>
            <a:r>
              <a:rPr lang="de-CH" dirty="0">
                <a:hlinkClick r:id="rId2"/>
              </a:rPr>
              <a:t>just-eat.ch</a:t>
            </a:r>
            <a:endParaRPr lang="de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60232D-3EB1-9D4B-A623-A8367C64D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2936821"/>
            <a:ext cx="7837170" cy="365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58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D6D07-F0B0-D347-AC09-CF71DF318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Grafiken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C9FAAD-CE8F-1647-BE1B-82163BA19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90688"/>
            <a:ext cx="11140440" cy="431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605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1B250-200F-2A47-8B03-B6E98505F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Grafiken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6A4FD-8829-0346-B7A5-DACA6243D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b="1" dirty="0"/>
              <a:t>Ranking</a:t>
            </a:r>
          </a:p>
          <a:p>
            <a:pPr marL="0" indent="0">
              <a:buNone/>
            </a:pPr>
            <a:endParaRPr lang="de-CH" b="1" dirty="0"/>
          </a:p>
          <a:p>
            <a:r>
              <a:rPr lang="de-CH" dirty="0"/>
              <a:t>Nicht ganz triviale Frage: Wie funktioniert das Ranking?</a:t>
            </a:r>
          </a:p>
          <a:p>
            <a:r>
              <a:rPr lang="de-CH" dirty="0" err="1"/>
              <a:t>Vegi</a:t>
            </a:r>
            <a:r>
              <a:rPr lang="de-CH" dirty="0"/>
              <a:t> und vegan separat zählen?</a:t>
            </a:r>
          </a:p>
          <a:p>
            <a:r>
              <a:rPr lang="de-CH" dirty="0"/>
              <a:t>Punktezahl exakt angeben?</a:t>
            </a:r>
          </a:p>
          <a:p>
            <a:r>
              <a:rPr lang="de-CH" dirty="0"/>
              <a:t>Wie zählt man Gerichte, die in zwei Varianten erhältlich sind?</a:t>
            </a:r>
          </a:p>
        </p:txBody>
      </p:sp>
    </p:spTree>
    <p:extLst>
      <p:ext uri="{BB962C8B-B14F-4D97-AF65-F5344CB8AC3E}">
        <p14:creationId xmlns:p14="http://schemas.microsoft.com/office/powerpoint/2010/main" val="3240109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B5D60-4B8E-D74B-B3A5-A533F141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Grafiken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53D218-333B-3641-91BE-14BD56151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5416" y="1690688"/>
            <a:ext cx="6344588" cy="435133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7B5759F-5124-E342-8E1A-A860DD546B7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38366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b="1" dirty="0"/>
              <a:t>Ranking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CH" b="1" dirty="0"/>
          </a:p>
          <a:p>
            <a:r>
              <a:rPr lang="de-CH" dirty="0"/>
              <a:t>Entscheid für das Verfahren, das am einfachsten und deshalb auch am verständlichsten ist</a:t>
            </a:r>
          </a:p>
        </p:txBody>
      </p:sp>
    </p:spTree>
    <p:extLst>
      <p:ext uri="{BB962C8B-B14F-4D97-AF65-F5344CB8AC3E}">
        <p14:creationId xmlns:p14="http://schemas.microsoft.com/office/powerpoint/2010/main" val="2329280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0D75E-A552-D947-9F11-5F9866E3D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Fazit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B40CD-0FF8-CB47-9649-7A109D6B8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b="1" dirty="0"/>
              <a:t>Aufwand vs. Ertrag</a:t>
            </a:r>
          </a:p>
          <a:p>
            <a:pPr marL="0" indent="0">
              <a:buNone/>
            </a:pPr>
            <a:endParaRPr lang="de-CH" b="1" dirty="0"/>
          </a:p>
          <a:p>
            <a:r>
              <a:rPr lang="de-CH" dirty="0"/>
              <a:t>Schlüsselelement 1: Methode</a:t>
            </a:r>
          </a:p>
          <a:p>
            <a:pPr lvl="1"/>
            <a:r>
              <a:rPr lang="de-CH" dirty="0"/>
              <a:t>Funktioniert das </a:t>
            </a:r>
            <a:r>
              <a:rPr lang="de-CH" dirty="0" err="1"/>
              <a:t>Scraping</a:t>
            </a:r>
            <a:r>
              <a:rPr lang="de-CH" dirty="0"/>
              <a:t>, die Kategorisierung?</a:t>
            </a:r>
          </a:p>
          <a:p>
            <a:pPr lvl="1"/>
            <a:r>
              <a:rPr lang="de-CH" dirty="0"/>
              <a:t>Testen mit kleinen Datensätzen essentiell</a:t>
            </a:r>
          </a:p>
          <a:p>
            <a:pPr lvl="1"/>
            <a:endParaRPr lang="de-CH" dirty="0"/>
          </a:p>
          <a:p>
            <a:r>
              <a:rPr lang="de-CH" dirty="0"/>
              <a:t>Schlüsselelement 2: These</a:t>
            </a:r>
          </a:p>
          <a:p>
            <a:pPr lvl="1"/>
            <a:r>
              <a:rPr lang="de-CH" dirty="0"/>
              <a:t>Klare Fragestellung formulieren</a:t>
            </a:r>
          </a:p>
          <a:p>
            <a:pPr lvl="1"/>
            <a:r>
              <a:rPr lang="de-CH" dirty="0"/>
              <a:t>Welche mögliche Headline schaut am Ende raus?</a:t>
            </a:r>
          </a:p>
          <a:p>
            <a:pPr lvl="1"/>
            <a:endParaRPr lang="de-CH" dirty="0"/>
          </a:p>
          <a:p>
            <a:r>
              <a:rPr lang="de-CH" dirty="0"/>
              <a:t>Evtl. weitere Überlegung</a:t>
            </a:r>
          </a:p>
          <a:p>
            <a:pPr lvl="1"/>
            <a:r>
              <a:rPr lang="de-CH" dirty="0"/>
              <a:t>Lässt sich der Code wiederverwenden, </a:t>
            </a:r>
            <a:r>
              <a:rPr lang="de-CH" dirty="0" err="1"/>
              <a:t>Scope</a:t>
            </a:r>
            <a:r>
              <a:rPr lang="de-CH" dirty="0"/>
              <a:t> erweitern?</a:t>
            </a:r>
          </a:p>
        </p:txBody>
      </p:sp>
    </p:spTree>
    <p:extLst>
      <p:ext uri="{BB962C8B-B14F-4D97-AF65-F5344CB8AC3E}">
        <p14:creationId xmlns:p14="http://schemas.microsoft.com/office/powerpoint/2010/main" val="225662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28C84-3AB9-944D-BFB2-AF8DA97C3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Praxisbeispiel</a:t>
            </a:r>
            <a:endParaRPr lang="de-CH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18A40-F770-3241-B10B-3C22D79F0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b="1" dirty="0"/>
              <a:t>«Making </a:t>
            </a:r>
            <a:r>
              <a:rPr lang="de-CH" b="1" dirty="0" err="1"/>
              <a:t>of</a:t>
            </a:r>
            <a:r>
              <a:rPr lang="de-CH" b="1" dirty="0"/>
              <a:t>»</a:t>
            </a:r>
          </a:p>
          <a:p>
            <a:pPr marL="0" indent="0">
              <a:buNone/>
            </a:pPr>
            <a:endParaRPr lang="de-CH" dirty="0"/>
          </a:p>
          <a:p>
            <a:r>
              <a:rPr lang="de-CH" dirty="0" err="1"/>
              <a:t>Scraping</a:t>
            </a:r>
            <a:r>
              <a:rPr lang="de-CH" dirty="0"/>
              <a:t> der Webseite</a:t>
            </a:r>
          </a:p>
          <a:p>
            <a:r>
              <a:rPr lang="de-CH" dirty="0"/>
              <a:t>Kategorisierung der Daten</a:t>
            </a:r>
          </a:p>
          <a:p>
            <a:r>
              <a:rPr lang="de-CH" dirty="0"/>
              <a:t>Grafiken generieren</a:t>
            </a:r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3606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723DE-D4F4-FD45-827C-7CAB64736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/>
              <a:t>Scraping</a:t>
            </a:r>
            <a:endParaRPr lang="de-CH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AA122-A865-004F-8898-8794BDAEF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b="1" dirty="0"/>
              <a:t>Idee:</a:t>
            </a:r>
          </a:p>
          <a:p>
            <a:pPr marL="0" indent="0">
              <a:buNone/>
            </a:pPr>
            <a:endParaRPr lang="de-CH" dirty="0"/>
          </a:p>
          <a:p>
            <a:r>
              <a:rPr lang="de-CH" dirty="0" err="1"/>
              <a:t>Scraper</a:t>
            </a:r>
            <a:r>
              <a:rPr lang="de-CH" dirty="0"/>
              <a:t> 13x laufen lassen für 13 Städte</a:t>
            </a:r>
          </a:p>
          <a:p>
            <a:r>
              <a:rPr lang="de-CH" dirty="0"/>
              <a:t>Total ca. 1500 Restaurants, aufgeteilt auf Städte</a:t>
            </a:r>
          </a:p>
          <a:p>
            <a:r>
              <a:rPr lang="de-CH" dirty="0"/>
              <a:t>Total ca. 130’000 Speise-Einträge</a:t>
            </a:r>
          </a:p>
        </p:txBody>
      </p:sp>
    </p:spTree>
    <p:extLst>
      <p:ext uri="{BB962C8B-B14F-4D97-AF65-F5344CB8AC3E}">
        <p14:creationId xmlns:p14="http://schemas.microsoft.com/office/powerpoint/2010/main" val="2732099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C37BB-ED33-BF41-876E-07DAB4514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/>
              <a:t>Scraping</a:t>
            </a:r>
            <a:endParaRPr lang="de-CH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85632-52F7-744E-8350-CD13F0837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Tool: Firefox «Web </a:t>
            </a:r>
            <a:r>
              <a:rPr lang="de-CH" dirty="0" err="1"/>
              <a:t>Scraper</a:t>
            </a:r>
            <a:r>
              <a:rPr lang="de-CH" dirty="0"/>
              <a:t>» Extension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D78C8A-9A3A-CD49-AA13-12984B11D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31440"/>
            <a:ext cx="93726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788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A94C5-A112-674C-92E5-58D4ADB83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/>
              <a:t>Scraping</a:t>
            </a:r>
            <a:endParaRPr lang="de-CH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708BF-59D3-9B4F-BCA8-F3E606D58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Pro: Wenig Programmieraufwand nötig, Tool liefert schnell Resultate</a:t>
            </a:r>
          </a:p>
          <a:p>
            <a:r>
              <a:rPr lang="de-CH" dirty="0"/>
              <a:t>Contra: Kein voller Einblick, was das Tool ganz genau macht</a:t>
            </a:r>
          </a:p>
          <a:p>
            <a:endParaRPr lang="de-CH" dirty="0"/>
          </a:p>
          <a:p>
            <a:pPr marL="0" indent="0">
              <a:buNone/>
            </a:pPr>
            <a:r>
              <a:rPr lang="de-CH" b="1" dirty="0"/>
              <a:t>Fallstricke:</a:t>
            </a:r>
          </a:p>
          <a:p>
            <a:r>
              <a:rPr lang="de-CH" dirty="0"/>
              <a:t>Vollständigkeit der Daten</a:t>
            </a:r>
          </a:p>
          <a:p>
            <a:r>
              <a:rPr lang="de-CH" dirty="0"/>
              <a:t>Ladezeiten und Wartezeiten</a:t>
            </a:r>
          </a:p>
          <a:p>
            <a:r>
              <a:rPr lang="de-CH" dirty="0"/>
              <a:t>Settings für Scroll-Funktion</a:t>
            </a:r>
          </a:p>
        </p:txBody>
      </p:sp>
    </p:spTree>
    <p:extLst>
      <p:ext uri="{BB962C8B-B14F-4D97-AF65-F5344CB8AC3E}">
        <p14:creationId xmlns:p14="http://schemas.microsoft.com/office/powerpoint/2010/main" val="355453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C7FC9-84C4-4547-8C24-79757CB1E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/>
              <a:t>Scraping</a:t>
            </a:r>
            <a:endParaRPr lang="de-CH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97196-044A-3444-973B-8D59AF178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b="1" dirty="0"/>
              <a:t>Fazit</a:t>
            </a:r>
          </a:p>
          <a:p>
            <a:r>
              <a:rPr lang="de-CH" dirty="0"/>
              <a:t>Das ganze Prozedere hat sicher 40 Durchläufe (statt 13) gebraucht</a:t>
            </a:r>
          </a:p>
          <a:p>
            <a:r>
              <a:rPr lang="de-CH" dirty="0"/>
              <a:t>Zeitaufwand für </a:t>
            </a:r>
            <a:r>
              <a:rPr lang="de-CH" dirty="0" err="1"/>
              <a:t>Scraping</a:t>
            </a:r>
            <a:r>
              <a:rPr lang="de-CH" dirty="0"/>
              <a:t> alleine fast 2 Wochen (teils über Nacht)</a:t>
            </a:r>
          </a:p>
          <a:p>
            <a:r>
              <a:rPr lang="de-CH" dirty="0"/>
              <a:t>Am Ende hat es sich doch gelohnt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b="1" dirty="0" err="1"/>
              <a:t>Learnings</a:t>
            </a:r>
            <a:endParaRPr lang="de-CH" b="1" dirty="0"/>
          </a:p>
          <a:p>
            <a:r>
              <a:rPr lang="de-CH" dirty="0"/>
              <a:t>Testen, testen, testen</a:t>
            </a:r>
          </a:p>
          <a:p>
            <a:r>
              <a:rPr lang="de-CH" dirty="0"/>
              <a:t>Checken, checken, checken</a:t>
            </a:r>
          </a:p>
        </p:txBody>
      </p:sp>
    </p:spTree>
    <p:extLst>
      <p:ext uri="{BB962C8B-B14F-4D97-AF65-F5344CB8AC3E}">
        <p14:creationId xmlns:p14="http://schemas.microsoft.com/office/powerpoint/2010/main" val="2432010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28153-A74B-224D-8972-C1CB9EC80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Kategorisierung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277D27-E892-F04C-BC39-2D2F6E6A9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120" y="1631250"/>
            <a:ext cx="9850550" cy="4545713"/>
          </a:xfrm>
        </p:spPr>
      </p:pic>
    </p:spTree>
    <p:extLst>
      <p:ext uri="{BB962C8B-B14F-4D97-AF65-F5344CB8AC3E}">
        <p14:creationId xmlns:p14="http://schemas.microsoft.com/office/powerpoint/2010/main" val="2897322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29187-FB46-504E-9082-E343A28D1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Kategorisierung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B1E6D-CE01-1E45-B851-AAFE015E2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b="1" dirty="0"/>
              <a:t>Idee:</a:t>
            </a:r>
            <a:endParaRPr lang="de-CH" dirty="0"/>
          </a:p>
          <a:p>
            <a:r>
              <a:rPr lang="de-CH" dirty="0"/>
              <a:t>Speisen kategorisieren hinsichtlich Typ (Vorspeise, Hauptgang, etc.)</a:t>
            </a:r>
          </a:p>
          <a:p>
            <a:r>
              <a:rPr lang="de-CH" dirty="0"/>
              <a:t>Und hinsichtlich Kategorie (</a:t>
            </a:r>
            <a:r>
              <a:rPr lang="de-CH" dirty="0" err="1"/>
              <a:t>vegi</a:t>
            </a:r>
            <a:r>
              <a:rPr lang="de-CH" dirty="0"/>
              <a:t>, vegan, fleischhaltig)</a:t>
            </a:r>
          </a:p>
          <a:p>
            <a:endParaRPr lang="de-CH" dirty="0"/>
          </a:p>
          <a:p>
            <a:pPr marL="0" indent="0">
              <a:buNone/>
            </a:pPr>
            <a:r>
              <a:rPr lang="de-CH" b="1" dirty="0"/>
              <a:t>Vorgehen:</a:t>
            </a:r>
          </a:p>
          <a:p>
            <a:r>
              <a:rPr lang="de-CH" dirty="0"/>
              <a:t>Eigenen Algorithmus schreiben für einen Teil der Einträge</a:t>
            </a:r>
          </a:p>
          <a:p>
            <a:r>
              <a:rPr lang="de-CH" dirty="0"/>
              <a:t>Den Rest erledigt </a:t>
            </a:r>
            <a:r>
              <a:rPr lang="de-CH" dirty="0" err="1"/>
              <a:t>ChatGPT</a:t>
            </a: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55218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4042</TotalTime>
  <Words>472</Words>
  <Application>Microsoft Macintosh PowerPoint</Application>
  <PresentationFormat>Widescreen</PresentationFormat>
  <Paragraphs>108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Symbol</vt:lpstr>
      <vt:lpstr>Office Theme</vt:lpstr>
      <vt:lpstr>MAZ Luzern CAS Datenjournalismus   Ein Praxisbeispiel</vt:lpstr>
      <vt:lpstr>Praxisbeispiel</vt:lpstr>
      <vt:lpstr>Praxisbeispiel</vt:lpstr>
      <vt:lpstr>Scraping</vt:lpstr>
      <vt:lpstr>Scraping</vt:lpstr>
      <vt:lpstr>Scraping</vt:lpstr>
      <vt:lpstr>Scraping</vt:lpstr>
      <vt:lpstr>Kategorisierung</vt:lpstr>
      <vt:lpstr>Kategorisierung</vt:lpstr>
      <vt:lpstr>Kategorisierung</vt:lpstr>
      <vt:lpstr>Kategorisierung</vt:lpstr>
      <vt:lpstr>Kategorisierung</vt:lpstr>
      <vt:lpstr>Kategorisierung</vt:lpstr>
      <vt:lpstr>Kategorisierung</vt:lpstr>
      <vt:lpstr>Kategorisierung</vt:lpstr>
      <vt:lpstr>Kategorisierung</vt:lpstr>
      <vt:lpstr>Kategorisierung</vt:lpstr>
      <vt:lpstr>Grafiken</vt:lpstr>
      <vt:lpstr>Grafiken</vt:lpstr>
      <vt:lpstr>Grafiken</vt:lpstr>
      <vt:lpstr>Grafiken</vt:lpstr>
      <vt:lpstr>Grafiken</vt:lpstr>
      <vt:lpstr>Fazit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Ringier Axel Springer Datenjournalismus Workshop #1  Intro</dc:title>
  <dc:creator>Simon Schmid</dc:creator>
  <cp:lastModifiedBy>Simon Schmid</cp:lastModifiedBy>
  <cp:revision>43</cp:revision>
  <dcterms:created xsi:type="dcterms:W3CDTF">2023-03-05T11:45:42Z</dcterms:created>
  <dcterms:modified xsi:type="dcterms:W3CDTF">2023-08-24T14:32:54Z</dcterms:modified>
</cp:coreProperties>
</file>