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06-04-2024</a:t>
            </a:fld>
            <a:endParaRPr lang="en-IN"/>
          </a:p>
        </p:txBody>
      </p:sp>
      <p:sp>
        <p:nvSpPr>
          <p:cNvPr id="10486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4/6/2024</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4/6/2024</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4/6/2024</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4/6/2024</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4/6/2024</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4/6/2024</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8" name="Date Placeholder 1"/>
          <p:cNvSpPr>
            <a:spLocks noGrp="1"/>
          </p:cNvSpPr>
          <p:nvPr>
            <p:ph type="dt" sz="half" idx="10"/>
          </p:nvPr>
        </p:nvSpPr>
        <p:spPr/>
        <p:txBody>
          <a:bodyPr/>
          <a:p>
            <a:fld id="{4EDE50D6-574B-40AF-946F-D52A04ADE379}" type="datetime1">
              <a:rPr lang="en-US" smtClean="0"/>
              <a:t>4/6/2024</a:t>
            </a:fld>
            <a:endParaRPr lang="en-US"/>
          </a:p>
        </p:txBody>
      </p:sp>
      <p:sp>
        <p:nvSpPr>
          <p:cNvPr id="1048669" name="Footer Placeholder 2"/>
          <p:cNvSpPr>
            <a:spLocks noGrp="1"/>
          </p:cNvSpPr>
          <p:nvPr>
            <p:ph type="ftr" sz="quarter" idx="11"/>
          </p:nvPr>
        </p:nvSpPr>
        <p:spPr>
          <a:xfrm>
            <a:off x="581192" y="6423914"/>
            <a:ext cx="6917210" cy="365125"/>
          </a:xfrm>
          <a:prstGeom prst="rect"/>
        </p:spPr>
        <p:txBody>
          <a:bodyPr/>
          <a:p>
            <a:endParaRPr lang="en-US"/>
          </a:p>
        </p:txBody>
      </p:sp>
      <p:sp>
        <p:nvSpPr>
          <p:cNvPr id="104867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p>
            <a:fld id="{D82884F1-FFEA-405F-9602-3DCA865EDA4E}" type="datetime1">
              <a:rPr lang="en-US" smtClean="0"/>
              <a:t>4/6/2024</a:t>
            </a:fld>
            <a:endParaRPr lang="en-US"/>
          </a:p>
        </p:txBody>
      </p:sp>
      <p:sp>
        <p:nvSpPr>
          <p:cNvPr id="1048676" name="Footer Placeholder 9"/>
          <p:cNvSpPr>
            <a:spLocks noGrp="1"/>
          </p:cNvSpPr>
          <p:nvPr>
            <p:ph type="ftr" sz="quarter" idx="11"/>
          </p:nvPr>
        </p:nvSpPr>
        <p:spPr>
          <a:xfrm>
            <a:off x="581192" y="6452590"/>
            <a:ext cx="6917210" cy="365125"/>
          </a:xfrm>
          <a:prstGeom prst="rect"/>
        </p:spPr>
        <p:txBody>
          <a:bodyPr/>
          <a:p>
            <a:endParaRPr lang="en-US"/>
          </a:p>
        </p:txBody>
      </p:sp>
      <p:sp>
        <p:nvSpPr>
          <p:cNvPr id="104867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4/6/2024</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docs.python.org/3/" TargetMode="External"/><Relationship Id="rId2" Type="http://schemas.openxmlformats.org/officeDocument/2006/relationships/hyperlink" Target="https://docs.python.org/3/library/tkinter.html" TargetMode="External"/><Relationship Id="rId3" Type="http://schemas.openxmlformats.org/officeDocument/2006/relationships/hyperlink" Target="https://pypi.org/project/pynput/" TargetMode="Externa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 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TNSDC PROJECT</a:t>
            </a:r>
          </a:p>
        </p:txBody>
      </p:sp>
      <p:sp>
        <p:nvSpPr>
          <p:cNvPr id="1048591" name="TextBox 7"/>
          <p:cNvSpPr txBox="1"/>
          <p:nvPr/>
        </p:nvSpPr>
        <p:spPr>
          <a:xfrm>
            <a:off x="1025237" y="4110838"/>
            <a:ext cx="10141526" cy="1323439"/>
          </a:xfrm>
          <a:prstGeom prst="rect"/>
          <a:noFill/>
        </p:spPr>
        <p:txBody>
          <a:bodyPr anchor="t" bIns="45720" lIns="91440" rIns="91440" rtlCol="0" tIns="45720" wrap="square">
            <a:spAutoFit/>
          </a:bodyPr>
          <a:p>
            <a:r>
              <a:rPr dirty="0" sz="2000" lang="en-US">
                <a:solidFill>
                  <a:schemeClr val="accent1">
                    <a:lumMod val="75000"/>
                  </a:schemeClr>
                </a:solidFill>
                <a:latin typeface="Arial" pitchFamily="34" charset="0"/>
                <a:cs typeface="Arial" pitchFamily="34" charset="0"/>
              </a:rPr>
              <a:t>Presented By:</a:t>
            </a:r>
            <a:endParaRPr dirty="0" sz="2000" lang="en-IN">
              <a:solidFill>
                <a:schemeClr val="accent1">
                  <a:lumMod val="75000"/>
                </a:schemeClr>
              </a:solidFill>
              <a:latin typeface="Arial" pitchFamily="34" charset="0"/>
              <a:cs typeface="Arial" pitchFamily="34" charset="0"/>
            </a:endParaRPr>
          </a:p>
          <a:p>
            <a:r>
              <a:rPr dirty="0" sz="2000" lang="en-US">
                <a:solidFill>
                  <a:schemeClr val="accent1">
                    <a:lumMod val="75000"/>
                  </a:schemeClr>
                </a:solidFill>
                <a:latin typeface="Arial" pitchFamily="34" charset="0"/>
                <a:cs typeface="Arial" pitchFamily="34" charset="0"/>
              </a:rPr>
              <a:t>M</a:t>
            </a:r>
            <a:r>
              <a:rPr dirty="0" sz="2000" lang="en-US">
                <a:solidFill>
                  <a:schemeClr val="accent1">
                    <a:lumMod val="75000"/>
                  </a:schemeClr>
                </a:solidFill>
                <a:latin typeface="Arial" pitchFamily="34" charset="0"/>
                <a:cs typeface="Arial" pitchFamily="34" charset="0"/>
              </a:rPr>
              <a:t>U</a:t>
            </a:r>
            <a:r>
              <a:rPr dirty="0" sz="2000" lang="en-US">
                <a:solidFill>
                  <a:schemeClr val="accent1">
                    <a:lumMod val="75000"/>
                  </a:schemeClr>
                </a:solidFill>
                <a:latin typeface="Arial" pitchFamily="34" charset="0"/>
                <a:cs typeface="Arial" pitchFamily="34" charset="0"/>
              </a:rPr>
              <a:t>K</a:t>
            </a:r>
            <a:r>
              <a:rPr dirty="0" sz="2000" lang="en-US">
                <a:solidFill>
                  <a:schemeClr val="accent1">
                    <a:lumMod val="75000"/>
                  </a:schemeClr>
                </a:solidFill>
                <a:latin typeface="Arial" pitchFamily="34" charset="0"/>
                <a:cs typeface="Arial" pitchFamily="34" charset="0"/>
              </a:rPr>
              <a:t>E</a:t>
            </a:r>
            <a:r>
              <a:rPr dirty="0" sz="2000" lang="en-US">
                <a:solidFill>
                  <a:schemeClr val="accent1">
                    <a:lumMod val="75000"/>
                  </a:schemeClr>
                </a:solidFill>
                <a:latin typeface="Arial" pitchFamily="34" charset="0"/>
                <a:cs typeface="Arial" pitchFamily="34" charset="0"/>
              </a:rPr>
              <a:t>S</a:t>
            </a:r>
            <a:r>
              <a:rPr dirty="0" sz="2000" lang="en-US">
                <a:solidFill>
                  <a:schemeClr val="accent1">
                    <a:lumMod val="75000"/>
                  </a:schemeClr>
                </a:solidFill>
                <a:latin typeface="Arial" pitchFamily="34" charset="0"/>
                <a:cs typeface="Arial" pitchFamily="34" charset="0"/>
              </a:rPr>
              <a:t>H</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K</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N</a:t>
            </a:r>
            <a:r>
              <a:rPr dirty="0" sz="2000" lang="en-US">
                <a:solidFill>
                  <a:schemeClr val="accent1">
                    <a:lumMod val="75000"/>
                  </a:schemeClr>
                </a:solidFill>
                <a:latin typeface="Arial" pitchFamily="34" charset="0"/>
                <a:cs typeface="Arial" pitchFamily="34" charset="0"/>
              </a:rPr>
              <a:t>N</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a:t>
            </a:r>
            <a:r>
              <a:rPr dirty="0" sz="2000" lang="en-US">
                <a:solidFill>
                  <a:schemeClr val="accent1">
                    <a:lumMod val="75000"/>
                  </a:schemeClr>
                </a:solidFill>
                <a:latin typeface="Arial" pitchFamily="34" charset="0"/>
                <a:cs typeface="Arial" pitchFamily="34" charset="0"/>
              </a:rPr>
              <a:t>N</a:t>
            </a:r>
            <a:endParaRPr dirty="0" sz="2000" lang="en-US">
              <a:solidFill>
                <a:schemeClr val="accent1">
                  <a:lumMod val="75000"/>
                </a:schemeClr>
              </a:solidFill>
              <a:latin typeface="Arial" pitchFamily="34" charset="0"/>
              <a:cs typeface="Arial" pitchFamily="34" charset="0"/>
            </a:endParaRPr>
          </a:p>
          <a:p>
            <a:r>
              <a:rPr dirty="0" sz="2000" lang="en-GB">
                <a:solidFill>
                  <a:schemeClr val="accent1">
                    <a:lumMod val="75000"/>
                  </a:schemeClr>
                </a:solidFill>
                <a:latin typeface="Arial"/>
                <a:cs typeface="Arial"/>
              </a:rPr>
              <a:t>Department of Computer science and engineering</a:t>
            </a:r>
          </a:p>
          <a:p>
            <a:r>
              <a:rPr dirty="0" sz="2000" lang="en-GB" err="1">
                <a:solidFill>
                  <a:schemeClr val="accent1">
                    <a:lumMod val="75000"/>
                  </a:schemeClr>
                </a:solidFill>
                <a:latin typeface="Arial"/>
                <a:cs typeface="Arial"/>
              </a:rPr>
              <a:t>Mountzion</a:t>
            </a:r>
            <a:r>
              <a:rPr dirty="0" sz="2000" lang="en-GB">
                <a:solidFill>
                  <a:schemeClr val="accent1">
                    <a:lumMod val="75000"/>
                  </a:schemeClr>
                </a:solidFill>
                <a:latin typeface="Arial"/>
                <a:cs typeface="Arial"/>
              </a:rPr>
              <a:t> college of engineering and technology, Pudukkottai </a:t>
            </a:r>
            <a:endParaRPr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a:xfrm>
            <a:off x="723082" y="860592"/>
            <a:ext cx="11029616" cy="530296"/>
          </a:xfrm>
        </p:spPr>
        <p:txBody>
          <a:bodyPr>
            <a:normAutofit fontScale="90000"/>
          </a:bodyPr>
          <a:p>
            <a:r>
              <a:rPr b="1" dirty="0" sz="4400" lang="en-US">
                <a:solidFill>
                  <a:schemeClr val="accent1"/>
                </a:solidFill>
                <a:latin typeface="Arial"/>
                <a:ea typeface="+mj-lt"/>
                <a:cs typeface="Arial"/>
              </a:rPr>
              <a:t>OUTPUT SCREENSHOTS : </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581807" y="1677058"/>
            <a:ext cx="8781393" cy="4425272"/>
          </a:xfrm>
        </p:spPr>
      </p:pic>
      <p:sp>
        <p:nvSpPr>
          <p:cNvPr id="1048612" name="TextBox 5"/>
          <p:cNvSpPr txBox="1"/>
          <p:nvPr/>
        </p:nvSpPr>
        <p:spPr>
          <a:xfrm>
            <a:off x="2709041" y="5465170"/>
            <a:ext cx="6526924" cy="891540"/>
          </a:xfrm>
          <a:prstGeom prst="rect"/>
          <a:noFill/>
        </p:spPr>
        <p:txBody>
          <a:bodyPr rtlCol="0" wrap="square">
            <a:spAutoFit/>
          </a:bodyPr>
          <a:p>
            <a:pPr indent="-342900" marL="342900">
              <a:buFont typeface="Arial" panose="020B0604020202020204" pitchFamily="34" charset="0"/>
              <a:buChar char="•"/>
            </a:pPr>
            <a:r>
              <a:rPr dirty="0" sz="1800" lang="en-IN"/>
              <a:t>This is how the output text file of keylogger looked like</a:t>
            </a:r>
          </a:p>
          <a:p>
            <a:pPr indent="-342900" marL="342900">
              <a:buFont typeface="Arial" panose="020B0604020202020204" pitchFamily="34" charset="0"/>
              <a:buChar char="•"/>
            </a:pPr>
            <a:r>
              <a:rPr dirty="0" sz="1800" lang="en-IN"/>
              <a:t>Name of the File: </a:t>
            </a:r>
            <a:r>
              <a:rPr dirty="0" lang="en-IN"/>
              <a:t>k</a:t>
            </a:r>
            <a:r>
              <a:rPr dirty="0" sz="1800" lang="en-IN"/>
              <a:t>ey_log.</a:t>
            </a:r>
            <a:r>
              <a:rPr dirty="0" lang="en-IN"/>
              <a:t>txt</a:t>
            </a:r>
            <a:endParaRPr dirty="0" sz="1800" lang="en-IN"/>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4"/>
          <p:cNvSpPr>
            <a:spLocks noGrp="1"/>
          </p:cNvSpPr>
          <p:nvPr>
            <p:ph type="title"/>
          </p:nvPr>
        </p:nvSpPr>
        <p:spPr>
          <a:xfrm>
            <a:off x="723082" y="860592"/>
            <a:ext cx="11029616" cy="530296"/>
          </a:xfrm>
        </p:spPr>
        <p:txBody>
          <a:bodyPr>
            <a:normAutofit fontScale="90000"/>
          </a:bodyPr>
          <a:p>
            <a:r>
              <a:rPr b="1" dirty="0" sz="4400" lang="en-US">
                <a:solidFill>
                  <a:schemeClr val="accent1"/>
                </a:solidFill>
                <a:latin typeface="Arial"/>
                <a:ea typeface="+mj-lt"/>
                <a:cs typeface="Arial"/>
              </a:rPr>
              <a:t>OUTPUT SCREENSHOTS : </a:t>
            </a:r>
            <a:endParaRPr dirty="0" lang="en-US"/>
          </a:p>
        </p:txBody>
      </p:sp>
      <p:pic>
        <p:nvPicPr>
          <p:cNvPr id="2097154" name="Content Placeholder 12"/>
          <p:cNvPicPr>
            <a:picLocks noChangeAspect="1" noGrp="1"/>
          </p:cNvPicPr>
          <p:nvPr>
            <p:ph idx="1"/>
          </p:nvPr>
        </p:nvPicPr>
        <p:blipFill>
          <a:blip xmlns:r="http://schemas.openxmlformats.org/officeDocument/2006/relationships" r:embed="rId1"/>
          <a:stretch>
            <a:fillRect/>
          </a:stretch>
        </p:blipFill>
        <p:spPr>
          <a:xfrm>
            <a:off x="1087821" y="1517012"/>
            <a:ext cx="7394027" cy="5123474"/>
          </a:xfrm>
        </p:spPr>
      </p:pic>
      <p:sp>
        <p:nvSpPr>
          <p:cNvPr id="1048614" name="TextBox 13"/>
          <p:cNvSpPr txBox="1"/>
          <p:nvPr/>
        </p:nvSpPr>
        <p:spPr>
          <a:xfrm>
            <a:off x="8986344" y="2459504"/>
            <a:ext cx="2766353" cy="2580640"/>
          </a:xfrm>
          <a:prstGeom prst="rect"/>
          <a:noFill/>
        </p:spPr>
        <p:txBody>
          <a:bodyPr rtlCol="0" wrap="square">
            <a:spAutoFit/>
          </a:bodyPr>
          <a:p>
            <a:pPr indent="-342900" marL="342900">
              <a:buFont typeface="Arial" panose="020B0604020202020204" pitchFamily="34" charset="0"/>
              <a:buChar char="•"/>
            </a:pPr>
            <a:r>
              <a:rPr dirty="0" sz="2400" lang="en-IN"/>
              <a:t>This is how the JSON output file of keylogger looked like</a:t>
            </a:r>
          </a:p>
          <a:p>
            <a:endParaRPr dirty="0" sz="2400" lang="en-IN"/>
          </a:p>
          <a:p>
            <a:pPr indent="-342900" marL="342900">
              <a:buFont typeface="Arial" panose="020B0604020202020204" pitchFamily="34" charset="0"/>
              <a:buChar char="•"/>
            </a:pPr>
            <a:r>
              <a:rPr dirty="0" sz="2400" lang="en-IN"/>
              <a:t>Name of the File: </a:t>
            </a:r>
            <a:r>
              <a:rPr dirty="0" sz="2400" lang="en-IN" err="1"/>
              <a:t>key_log.json</a:t>
            </a:r>
            <a:endParaRPr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4"/>
          <p:cNvSpPr>
            <a:spLocks noGrp="1"/>
          </p:cNvSpPr>
          <p:nvPr>
            <p:ph type="title"/>
          </p:nvPr>
        </p:nvSpPr>
        <p:spPr>
          <a:xfrm>
            <a:off x="723082" y="860592"/>
            <a:ext cx="11029616" cy="530296"/>
          </a:xfrm>
        </p:spPr>
        <p:txBody>
          <a:bodyPr>
            <a:normAutofit fontScale="90000"/>
          </a:bodyPr>
          <a:p>
            <a:r>
              <a:rPr b="1" dirty="0" sz="4400" lang="en-US">
                <a:solidFill>
                  <a:schemeClr val="accent1"/>
                </a:solidFill>
                <a:latin typeface="Arial"/>
                <a:ea typeface="+mj-lt"/>
                <a:cs typeface="Arial"/>
              </a:rPr>
              <a:t>OUTPUT SCREENSHOTS : </a:t>
            </a:r>
            <a:endParaRPr dirty="0" lang="en-US"/>
          </a:p>
        </p:txBody>
      </p:sp>
      <p:pic>
        <p:nvPicPr>
          <p:cNvPr id="2097155" name="Content Placeholder 12"/>
          <p:cNvPicPr>
            <a:picLocks noChangeAspect="1" noGrp="1"/>
          </p:cNvPicPr>
          <p:nvPr>
            <p:ph idx="1"/>
          </p:nvPr>
        </p:nvPicPr>
        <p:blipFill>
          <a:blip xmlns:r="http://schemas.openxmlformats.org/officeDocument/2006/relationships" r:embed="rId1"/>
          <a:srcRect/>
          <a:stretch>
            <a:fillRect/>
          </a:stretch>
        </p:blipFill>
        <p:spPr>
          <a:xfrm>
            <a:off x="1103587" y="1517012"/>
            <a:ext cx="4992414" cy="4580417"/>
          </a:xfrm>
        </p:spPr>
      </p:pic>
      <p:sp>
        <p:nvSpPr>
          <p:cNvPr id="1048616" name="TextBox 1"/>
          <p:cNvSpPr txBox="1"/>
          <p:nvPr/>
        </p:nvSpPr>
        <p:spPr>
          <a:xfrm>
            <a:off x="6921063" y="2349062"/>
            <a:ext cx="3862552" cy="2225041"/>
          </a:xfrm>
          <a:prstGeom prst="rect"/>
          <a:noFill/>
        </p:spPr>
        <p:txBody>
          <a:bodyPr rtlCol="0" wrap="square">
            <a:spAutoFit/>
          </a:bodyPr>
          <a:p>
            <a:pPr indent="-342900" marL="342900">
              <a:buFont typeface="Arial" panose="020B0604020202020204" pitchFamily="34" charset="0"/>
              <a:buChar char="•"/>
            </a:pPr>
            <a:r>
              <a:rPr dirty="0" sz="2400" lang="en-IN"/>
              <a:t>This is how the User interface of Keylogger looks like.</a:t>
            </a:r>
          </a:p>
          <a:p>
            <a:pPr indent="-342900" marL="342900">
              <a:buFont typeface="Arial" panose="020B0604020202020204" pitchFamily="34" charset="0"/>
              <a:buChar char="•"/>
            </a:pPr>
            <a:r>
              <a:rPr dirty="0" sz="2400" lang="en-IN"/>
              <a:t>It has 2 buttons:</a:t>
            </a:r>
          </a:p>
          <a:p>
            <a:pPr indent="-342900" lvl="1" marL="800100">
              <a:buFont typeface="Arial" panose="020B0604020202020204" pitchFamily="34" charset="0"/>
              <a:buChar char="•"/>
            </a:pPr>
            <a:r>
              <a:rPr dirty="0" sz="2400" lang="en-IN"/>
              <a:t>Star</a:t>
            </a:r>
          </a:p>
          <a:p>
            <a:pPr indent="-342900" lvl="1" marL="800100">
              <a:buFont typeface="Arial" panose="020B0604020202020204" pitchFamily="34" charset="0"/>
              <a:buChar char="•"/>
            </a:pPr>
            <a:r>
              <a:rPr dirty="0" sz="2400" lang="en-IN"/>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7" name="Title 4"/>
          <p:cNvSpPr>
            <a:spLocks noGrp="1"/>
          </p:cNvSpPr>
          <p:nvPr>
            <p:ph type="title"/>
          </p:nvPr>
        </p:nvSpPr>
        <p:spPr>
          <a:xfrm>
            <a:off x="707316" y="1036878"/>
            <a:ext cx="11029616" cy="530296"/>
          </a:xfrm>
        </p:spPr>
        <p:txBody>
          <a:bodyPr>
            <a:noAutofit/>
          </a:bodyPr>
          <a:p>
            <a:r>
              <a:rPr b="1" dirty="0" sz="4400" lang="en-US">
                <a:solidFill>
                  <a:schemeClr val="accent1"/>
                </a:solidFill>
                <a:latin typeface="Arial"/>
                <a:ea typeface="+mj-lt"/>
                <a:cs typeface="Arial"/>
              </a:rPr>
              <a:t>Conclusion</a:t>
            </a:r>
            <a:endParaRPr dirty="0" sz="4400" lang="en-US"/>
          </a:p>
        </p:txBody>
      </p:sp>
      <p:sp>
        <p:nvSpPr>
          <p:cNvPr id="1048618" name="Content Placeholder 1"/>
          <p:cNvSpPr>
            <a:spLocks noGrp="1"/>
          </p:cNvSpPr>
          <p:nvPr>
            <p:ph idx="1"/>
          </p:nvPr>
        </p:nvSpPr>
        <p:spPr/>
        <p:txBody>
          <a:bodyPr>
            <a:normAutofit/>
          </a:bodyPr>
          <a:p>
            <a:pPr indent="-305435" marL="305435"/>
            <a:r>
              <a:rPr b="0" dirty="0" sz="2400" i="0" lang="en-US">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dirty="0" sz="2400" lang="en-IN">
                <a:solidFill>
                  <a:srgbClr val="0F0F0F"/>
                </a:solidFill>
                <a:ea typeface="+mn-lt"/>
                <a:cs typeface="+mn-lt"/>
              </a:rPr>
              <a:t>.</a:t>
            </a:r>
            <a:endParaRPr dirty="0" sz="24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Content Placeholder 2"/>
          <p:cNvSpPr>
            <a:spLocks noGrp="1"/>
          </p:cNvSpPr>
          <p:nvPr>
            <p:ph idx="1"/>
          </p:nvPr>
        </p:nvSpPr>
        <p:spPr>
          <a:xfrm>
            <a:off x="558431" y="1440883"/>
            <a:ext cx="11075137" cy="4020426"/>
          </a:xfrm>
        </p:spPr>
        <p:txBody>
          <a:bodyPr>
            <a:normAutofit/>
          </a:bodyPr>
          <a:p>
            <a:pPr indent="0" marL="0">
              <a:buNone/>
            </a:pPr>
            <a:endParaRPr b="1" dirty="0" sz="2400" lang="en-US"/>
          </a:p>
          <a:p>
            <a:pPr indent="-305435" marL="305435"/>
            <a:r>
              <a:rPr b="0" dirty="0" sz="2400" i="0" lang="en-US">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dirty="0" sz="2400" lang="en-US"/>
          </a:p>
        </p:txBody>
      </p:sp>
      <p:sp>
        <p:nvSpPr>
          <p:cNvPr id="1048620" name="Title 4"/>
          <p:cNvSpPr txBox="1"/>
          <p:nvPr/>
        </p:nvSpPr>
        <p:spPr>
          <a:xfrm>
            <a:off x="803684" y="1175735"/>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1" name="Title 4"/>
          <p:cNvSpPr>
            <a:spLocks noGrp="1"/>
          </p:cNvSpPr>
          <p:nvPr>
            <p:ph type="title"/>
          </p:nvPr>
        </p:nvSpPr>
        <p:spPr>
          <a:xfrm>
            <a:off x="581192" y="1302026"/>
            <a:ext cx="11029616" cy="530296"/>
          </a:xfrm>
        </p:spPr>
        <p:txBody>
          <a:bodyPr>
            <a:normAutofit fontScale="90000"/>
          </a:bodyPr>
          <a:p>
            <a:r>
              <a:rPr b="1" dirty="0" sz="4400" lang="en-US">
                <a:solidFill>
                  <a:schemeClr val="accent1"/>
                </a:solidFill>
                <a:latin typeface="Arial"/>
                <a:ea typeface="+mj-lt"/>
                <a:cs typeface="Arial"/>
              </a:rPr>
              <a:t>References</a:t>
            </a:r>
            <a:endParaRPr dirty="0" lang="en-US"/>
          </a:p>
        </p:txBody>
      </p:sp>
      <p:sp>
        <p:nvSpPr>
          <p:cNvPr id="1048622" name="Content Placeholder 1"/>
          <p:cNvSpPr>
            <a:spLocks noGrp="1"/>
          </p:cNvSpPr>
          <p:nvPr>
            <p:ph idx="1"/>
          </p:nvPr>
        </p:nvSpPr>
        <p:spPr/>
        <p:txBody>
          <a:bodyPr>
            <a:normAutofit/>
          </a:bodyPr>
          <a:p>
            <a:pPr algn="l">
              <a:buFont typeface="+mj-lt"/>
              <a:buAutoNum type="arabicPeriod"/>
            </a:pPr>
            <a:r>
              <a:rPr b="0" dirty="0" sz="2400" i="0" lang="en-IN">
                <a:solidFill>
                  <a:srgbClr val="0D0D0D"/>
                </a:solidFill>
                <a:effectLst/>
                <a:latin typeface="Söhne"/>
              </a:rPr>
              <a:t>Python Documentation: </a:t>
            </a:r>
            <a:r>
              <a:rPr b="0" dirty="0" sz="2400" i="0" lang="en-IN" strike="noStrike" u="none">
                <a:solidFill>
                  <a:srgbClr val="0D0D0D"/>
                </a:solidFill>
                <a:effectLst/>
                <a:latin typeface="Söhne"/>
                <a:hlinkClick r:id="rId1"/>
              </a:rPr>
              <a:t>https://docs.python.org/3/</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tkinter</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2"/>
              </a:rPr>
              <a:t>https://docs.python.org/3/library/tkinter.html</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pynput</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3"/>
              </a:rPr>
              <a:t>https://pypi.org/project/pynput/</a:t>
            </a:r>
            <a:endParaRPr b="0" dirty="0" sz="2400" i="0" lang="en-IN">
              <a:solidFill>
                <a:srgbClr val="0D0D0D"/>
              </a:solidFill>
              <a:effectLst/>
              <a:latin typeface="Söhne"/>
            </a:endParaRPr>
          </a:p>
          <a:p>
            <a:pPr algn="l">
              <a:buFont typeface="+mj-lt"/>
              <a:buAutoNum type="arabicPeriod"/>
            </a:pPr>
            <a:r>
              <a:rPr b="0" dirty="0" sz="2400" i="0" lang="en-IN">
                <a:solidFill>
                  <a:srgbClr val="0D0D0D"/>
                </a:solidFill>
                <a:effectLst/>
                <a:latin typeface="Söhne"/>
              </a:rPr>
              <a:t>"Mastering Python for Networking and Security" by José Manuel Ortega.</a:t>
            </a:r>
          </a:p>
          <a:p>
            <a:pPr indent="0" marL="0">
              <a:buNone/>
            </a:pPr>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p>
            <a:pPr algn="ctr"/>
            <a:r>
              <a:rPr b="1" dirty="0" sz="6600" lang="en-US">
                <a:solidFill>
                  <a:srgbClr val="002060"/>
                </a:solidFill>
                <a:latin typeface="Arial Rounded MT Bold" panose="020F070403050403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a:xfrm>
            <a:off x="662152" y="772510"/>
            <a:ext cx="10645928" cy="704830"/>
          </a:xfrm>
        </p:spPr>
        <p:txBody>
          <a:bodyPr>
            <a:normAutofit fontScale="97727"/>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795896" y="1631770"/>
            <a:ext cx="10378440" cy="4673324"/>
          </a:xfrm>
        </p:spPr>
        <p:txBody>
          <a:bodyPr>
            <a:noAutofit/>
          </a:bodyPr>
          <a:p>
            <a:pPr indent="-305435" marL="305435"/>
            <a:r>
              <a:rPr b="0" dirty="0" sz="2400" i="0" lang="en-US">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a:t>
            </a:r>
            <a:endParaRPr dirty="0" sz="4400" lang="en-US"/>
          </a:p>
        </p:txBody>
      </p:sp>
      <p:sp>
        <p:nvSpPr>
          <p:cNvPr id="1048600" name="Content Placeholder 1"/>
          <p:cNvSpPr>
            <a:spLocks noGrp="1"/>
          </p:cNvSpPr>
          <p:nvPr>
            <p:ph idx="1"/>
          </p:nvPr>
        </p:nvSpPr>
        <p:spPr>
          <a:xfrm>
            <a:off x="851338" y="1361318"/>
            <a:ext cx="10609142" cy="5418899"/>
          </a:xfrm>
        </p:spPr>
        <p:txBody>
          <a:bodyPr anchor="ctr" bIns="45720" lIns="91440" rIns="91440" rtlCol="0" tIns="45720" vert="horz">
            <a:noAutofit/>
          </a:bodyPr>
          <a:p>
            <a:pPr algn="l" indent="0" marL="0">
              <a:buNone/>
            </a:pPr>
            <a:r>
              <a:rPr b="0" dirty="0" sz="1800" i="0" lang="en-US">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b="0" dirty="0" sz="1800" i="0" lang="en-US">
                <a:solidFill>
                  <a:srgbClr val="0D0D0D"/>
                </a:solidFill>
                <a:effectLst/>
              </a:rPr>
              <a:t>Enhanced Detection Mechanism:</a:t>
            </a:r>
          </a:p>
          <a:p>
            <a:pPr algn="l" indent="-285750" lvl="1" marL="742950">
              <a:buFont typeface="+mj-lt"/>
              <a:buAutoNum type="arabicPeriod"/>
            </a:pPr>
            <a:r>
              <a:rPr b="0" dirty="0" sz="1800" i="0" lang="en-US">
                <a:solidFill>
                  <a:srgbClr val="0D0D0D"/>
                </a:solidFill>
                <a:effectLst/>
              </a:rPr>
              <a:t>Develop advanced algorithms leveraging event-driven programming to continuously monitor keyboard activities for suspicious patterns indicative of keylogging behavior.</a:t>
            </a:r>
          </a:p>
          <a:p>
            <a:pPr algn="l" indent="-285750" lvl="1" marL="742950">
              <a:buFont typeface="+mj-lt"/>
              <a:buAutoNum type="arabicPeriod"/>
            </a:pPr>
            <a:r>
              <a:rPr b="0" dirty="0" sz="1800" i="0" lang="en-US">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b="0" dirty="0" sz="1800" i="0" lang="en-US">
                <a:solidFill>
                  <a:srgbClr val="0D0D0D"/>
                </a:solidFill>
                <a:effectLst/>
              </a:rPr>
              <a:t>Proactive Response Strategies:</a:t>
            </a:r>
          </a:p>
          <a:p>
            <a:pPr algn="l" indent="-285750" lvl="1" marL="742950">
              <a:buFont typeface="+mj-lt"/>
              <a:buAutoNum type="arabicPeriod"/>
            </a:pPr>
            <a:r>
              <a:rPr b="0" dirty="0" sz="1800" i="0" lang="en-US">
                <a:solidFill>
                  <a:srgbClr val="0D0D0D"/>
                </a:solidFill>
                <a:effectLst/>
              </a:rPr>
              <a:t>Integrate an alerting system to notify users promptly upon detection of suspicious keystroke behavior, empowering them to take immediate action to safeguard their sensitive information.</a:t>
            </a:r>
          </a:p>
          <a:p>
            <a:pPr algn="l" indent="-285750" lvl="1" marL="742950">
              <a:buFont typeface="+mj-lt"/>
              <a:buAutoNum type="arabicPeriod"/>
            </a:pPr>
            <a:r>
              <a:rPr b="0" dirty="0" sz="1800" i="0" lang="en-US">
                <a:solidFill>
                  <a:srgbClr val="0D0D0D"/>
                </a:solidFill>
                <a:effectLst/>
              </a:rPr>
              <a:t>Employ secure input handling mechanisms at the application level to mitigate the risk of keylogger interception, including encryption of keystrokes and secure password entry dialogs.</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 continuation :</a:t>
            </a:r>
            <a:endParaRPr dirty="0" sz="4400" lang="en-US"/>
          </a:p>
        </p:txBody>
      </p:sp>
      <p:sp>
        <p:nvSpPr>
          <p:cNvPr id="1048602" name="Content Placeholder 1"/>
          <p:cNvSpPr>
            <a:spLocks noGrp="1"/>
          </p:cNvSpPr>
          <p:nvPr>
            <p:ph idx="1"/>
          </p:nvPr>
        </p:nvSpPr>
        <p:spPr>
          <a:xfrm>
            <a:off x="1166648" y="1232452"/>
            <a:ext cx="10444160" cy="5418899"/>
          </a:xfrm>
        </p:spPr>
        <p:txBody>
          <a:bodyPr anchor="ctr" bIns="45720" lIns="91440" rIns="91440" rtlCol="0" tIns="45720" vert="horz">
            <a:noAutofit/>
          </a:bodyPr>
          <a:p>
            <a:pPr algn="l" indent="-457200" marL="457200">
              <a:buFont typeface="+mj-lt"/>
              <a:buAutoNum type="arabicPeriod" startAt="3"/>
            </a:pPr>
            <a:r>
              <a:rPr b="0" dirty="0" sz="2000" i="0" lang="en-US">
                <a:solidFill>
                  <a:srgbClr val="0D0D0D"/>
                </a:solidFill>
                <a:effectLst/>
              </a:rPr>
              <a:t>Continuous Monitoring and Adaptation:</a:t>
            </a:r>
          </a:p>
          <a:p>
            <a:pPr algn="l" indent="-457200" lvl="1" marL="914400">
              <a:buFont typeface="+mj-lt"/>
              <a:buAutoNum type="arabicPeriod"/>
            </a:pPr>
            <a:r>
              <a:rPr b="0" dirty="0" sz="2000" i="0" lang="en-US">
                <a:solidFill>
                  <a:srgbClr val="0D0D0D"/>
                </a:solidFill>
                <a:effectLst/>
              </a:rPr>
              <a:t>Establish a framework for ongoing monitoring and updates to the keylogger detection system, ensuring its resilience against evolving threats and vulnerabilities.</a:t>
            </a:r>
          </a:p>
          <a:p>
            <a:pPr algn="l" indent="-457200" lvl="1" marL="914400">
              <a:buFont typeface="+mj-lt"/>
              <a:buAutoNum type="arabicPeriod"/>
            </a:pPr>
            <a:r>
              <a:rPr b="0" dirty="0" sz="2000" i="0" lang="en-US">
                <a:solidFill>
                  <a:srgbClr val="0D0D0D"/>
                </a:solidFill>
                <a:effectLst/>
              </a:rPr>
              <a:t>Regularly update the system with patches and enhancements to bolster detection capabilities and address emerging security challenges effectively.</a:t>
            </a:r>
          </a:p>
          <a:p>
            <a:pPr algn="l" indent="-457200" marL="457200">
              <a:buFont typeface="+mj-lt"/>
              <a:buAutoNum type="arabicPeriod" startAt="3"/>
            </a:pPr>
            <a:r>
              <a:rPr b="0" dirty="0" sz="2000" i="0" lang="en-US">
                <a:solidFill>
                  <a:srgbClr val="0D0D0D"/>
                </a:solidFill>
                <a:effectLst/>
              </a:rPr>
              <a:t>Rigorous Evaluation:</a:t>
            </a:r>
          </a:p>
          <a:p>
            <a:pPr algn="l" indent="-457200" lvl="1" marL="914400">
              <a:buFont typeface="+mj-lt"/>
              <a:buAutoNum type="arabicPeriod"/>
            </a:pPr>
            <a:r>
              <a:rPr b="0" dirty="0" sz="2000" i="0" lang="en-US">
                <a:solidFill>
                  <a:srgbClr val="0D0D0D"/>
                </a:solidFill>
                <a:effectLst/>
              </a:rPr>
              <a:t>Conduct comprehensive testing and validation of the detection system to assess its performance metrics, including detection accuracy, false positive rate, and response time.</a:t>
            </a:r>
          </a:p>
          <a:p>
            <a:pPr algn="l" indent="-457200" lvl="1" marL="914400">
              <a:buFont typeface="+mj-lt"/>
              <a:buAutoNum type="arabicPeriod"/>
            </a:pPr>
            <a:r>
              <a:rPr b="0" dirty="0" sz="2000" i="0" lang="en-US">
                <a:solidFill>
                  <a:srgbClr val="0D0D0D"/>
                </a:solidFill>
                <a:effectLst/>
              </a:rPr>
              <a:t>Evaluate the system's effectiveness in real-world scenarios to ensure its reliability and efficacy in safeguarding against keylogging threats.</a:t>
            </a:r>
          </a:p>
          <a:p>
            <a:pPr indent="0" marL="0">
              <a:buNone/>
            </a:pP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828280"/>
            <a:ext cx="11029616" cy="795568"/>
          </a:xfrm>
        </p:spPr>
        <p:txBody>
          <a:bodyPr>
            <a:noAutofit/>
          </a:bodyPr>
          <a:p>
            <a:r>
              <a:rPr b="1" dirty="0" sz="3900" lang="en-US">
                <a:solidFill>
                  <a:schemeClr val="accent1"/>
                </a:solidFill>
                <a:latin typeface="Arial"/>
                <a:ea typeface="+mj-lt"/>
                <a:cs typeface="Arial"/>
              </a:rPr>
              <a:t>System  </a:t>
            </a:r>
            <a:r>
              <a:rPr b="1" dirty="0" sz="3900" lang="en-US" err="1">
                <a:solidFill>
                  <a:schemeClr val="accent1"/>
                </a:solidFill>
                <a:latin typeface="Arial"/>
                <a:ea typeface="+mj-lt"/>
                <a:cs typeface="Arial"/>
              </a:rPr>
              <a:t>ApproacH</a:t>
            </a:r>
            <a:r>
              <a:rPr b="1" dirty="0" sz="3900" lang="en-US">
                <a:solidFill>
                  <a:schemeClr val="accent1"/>
                </a:solidFill>
                <a:latin typeface="Arial"/>
                <a:ea typeface="+mj-lt"/>
                <a:cs typeface="Arial"/>
              </a:rPr>
              <a:t> (Technology Used):</a:t>
            </a:r>
            <a:endParaRPr dirty="0" sz="39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a:bodyPr>
          <a:p>
            <a:pPr algn="just" indent="0" marL="0">
              <a:buNone/>
            </a:pPr>
            <a:r>
              <a:rPr b="0" dirty="0" sz="2400" i="0" lang="en-US">
                <a:solidFill>
                  <a:srgbClr val="0D0D0D"/>
                </a:solidFill>
                <a:effectLst/>
              </a:rPr>
              <a:t>The system development approach involves utilizing Python programming language along with libraries such as </a:t>
            </a:r>
            <a:r>
              <a:rPr b="0" dirty="0" sz="2400" i="0" lang="en-US" err="1">
                <a:solidFill>
                  <a:srgbClr val="0D0D0D"/>
                </a:solidFill>
                <a:effectLst/>
              </a:rPr>
              <a:t>tkinter</a:t>
            </a:r>
            <a:r>
              <a:rPr b="0" dirty="0" sz="2400" i="0" lang="en-US">
                <a:solidFill>
                  <a:srgbClr val="0D0D0D"/>
                </a:solidFill>
                <a:effectLst/>
              </a:rPr>
              <a:t> for GUI development and </a:t>
            </a:r>
            <a:r>
              <a:rPr b="0" dirty="0" sz="2400" i="0" lang="en-US" err="1">
                <a:solidFill>
                  <a:srgbClr val="0D0D0D"/>
                </a:solidFill>
                <a:effectLst/>
              </a:rPr>
              <a:t>pynput</a:t>
            </a:r>
            <a:r>
              <a:rPr b="0" dirty="0" sz="2400" i="0" lang="en-US">
                <a:solidFill>
                  <a:srgbClr val="0D0D0D"/>
                </a:solidFill>
                <a:effectLst/>
              </a:rPr>
              <a:t> for keyboard monitoring. Python's simplicity, versatility, and extensive library support make it an ideal choice for developing security applications. The </a:t>
            </a:r>
            <a:r>
              <a:rPr b="0" dirty="0" sz="2400" i="0" lang="en-US" err="1">
                <a:solidFill>
                  <a:srgbClr val="0D0D0D"/>
                </a:solidFill>
                <a:effectLst/>
              </a:rPr>
              <a:t>tkinter</a:t>
            </a:r>
            <a:r>
              <a:rPr b="0" dirty="0" sz="2400" i="0" lang="en-US">
                <a:solidFill>
                  <a:srgbClr val="0D0D0D"/>
                </a:solidFill>
                <a:effectLst/>
              </a:rPr>
              <a:t> library provides an intuitive and platform-independent GUI framework, enabling us to create an interactive interface for users to start and stop the keylogger easily. Additionally, the </a:t>
            </a:r>
            <a:r>
              <a:rPr b="0" dirty="0" sz="2400" i="0" lang="en-US" err="1">
                <a:solidFill>
                  <a:srgbClr val="0D0D0D"/>
                </a:solidFill>
                <a:effectLst/>
              </a:rPr>
              <a:t>pynput</a:t>
            </a:r>
            <a:r>
              <a:rPr b="0" dirty="0" sz="2400" i="0" lang="en-US">
                <a:solidFill>
                  <a:srgbClr val="0D0D0D"/>
                </a:solidFill>
                <a:effectLst/>
              </a:rPr>
              <a:t> library facilitates keyboard event monitoring, allowing us to capture keystrokes and respond to key press and release events effectively</a:t>
            </a:r>
            <a:r>
              <a:rPr b="0" dirty="0" sz="2400" i="0" lang="en-US">
                <a:solidFill>
                  <a:srgbClr val="0D0D0D"/>
                </a:solidFill>
                <a:effectLst/>
                <a:latin typeface="Söhne"/>
              </a:rPr>
              <a:t>.</a:t>
            </a:r>
            <a:endParaRPr b="1" dirty="0" sz="24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a:xfrm>
            <a:off x="581193" y="812514"/>
            <a:ext cx="11029616" cy="530296"/>
          </a:xfrm>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3" y="1576552"/>
            <a:ext cx="10785746" cy="4729654"/>
          </a:xfrm>
        </p:spPr>
        <p:txBody>
          <a:bodyPr>
            <a:normAutofit/>
          </a:bodyPr>
          <a:p>
            <a:pPr algn="just">
              <a:buFont typeface="Wingdings" panose="05000000000000000000" pitchFamily="2" charset="2"/>
              <a:buChar char="§"/>
            </a:pPr>
            <a:r>
              <a:rPr b="0" dirty="0" sz="2400" i="0" lang="en-US">
                <a:solidFill>
                  <a:srgbClr val="0D0D0D"/>
                </a:solidFill>
                <a:effectLst/>
              </a:rPr>
              <a:t>The keylogger system utilizes event-driven programming, continuously monitoring keyboard events via </a:t>
            </a:r>
            <a:r>
              <a:rPr b="0" dirty="0" sz="2400" i="0" lang="en-US" err="1">
                <a:solidFill>
                  <a:srgbClr val="0D0D0D"/>
                </a:solidFill>
                <a:effectLst/>
              </a:rPr>
              <a:t>pynput's</a:t>
            </a:r>
            <a:r>
              <a:rPr b="0" dirty="0" sz="2400" i="0" lang="en-US">
                <a:solidFill>
                  <a:srgbClr val="0D0D0D"/>
                </a:solidFill>
                <a:effectLst/>
              </a:rPr>
              <a:t> keyboard listener.</a:t>
            </a:r>
          </a:p>
          <a:p>
            <a:pPr algn="just">
              <a:buFont typeface="Wingdings" panose="05000000000000000000" pitchFamily="2" charset="2"/>
              <a:buChar char="§"/>
            </a:pPr>
            <a:r>
              <a:rPr b="0" dirty="0" sz="2400" i="0" lang="en-US">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b="0" dirty="0" sz="2400" i="0" lang="en-US">
                <a:solidFill>
                  <a:srgbClr val="0D0D0D"/>
                </a:solidFill>
                <a:effectLst/>
              </a:rPr>
              <a:t>Deployment of the system is achieved by packaging the Python code into an executable file using tools like </a:t>
            </a:r>
            <a:r>
              <a:rPr b="0" dirty="0" sz="2400" i="0" lang="en-US" err="1">
                <a:solidFill>
                  <a:srgbClr val="0D0D0D"/>
                </a:solidFill>
                <a:effectLst/>
              </a:rPr>
              <a:t>PyInstaller</a:t>
            </a:r>
            <a:r>
              <a:rPr b="0" dirty="0" sz="2400" i="0" lang="en-US">
                <a:solidFill>
                  <a:srgbClr val="0D0D0D"/>
                </a:solidFill>
                <a:effectLst/>
              </a:rPr>
              <a:t> or </a:t>
            </a:r>
            <a:r>
              <a:rPr b="0" dirty="0" sz="2400" i="0" lang="en-US" err="1">
                <a:solidFill>
                  <a:srgbClr val="0D0D0D"/>
                </a:solidFill>
                <a:effectLst/>
              </a:rPr>
              <a:t>cx_Freeze</a:t>
            </a:r>
            <a:r>
              <a:rPr b="0" dirty="0" sz="2400" i="0" lang="en-US">
                <a:solidFill>
                  <a:srgbClr val="0D0D0D"/>
                </a:solidFill>
                <a:effectLst/>
              </a:rPr>
              <a:t>.</a:t>
            </a:r>
          </a:p>
          <a:p>
            <a:pPr algn="just">
              <a:buFont typeface="Wingdings" panose="05000000000000000000" pitchFamily="2" charset="2"/>
              <a:buChar char="§"/>
            </a:pPr>
            <a:r>
              <a:rPr b="0" dirty="0" sz="2400" i="0" lang="en-US">
                <a:solidFill>
                  <a:srgbClr val="0D0D0D"/>
                </a:solidFill>
                <a:effectLst/>
              </a:rPr>
              <a:t>This packaging ensures easy installation and usage across various operating systems, eliminating the need for users to have Python installed on their systems.</a:t>
            </a: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a:xfrm>
            <a:off x="723082" y="1036878"/>
            <a:ext cx="11029616" cy="530296"/>
          </a:xfrm>
        </p:spPr>
        <p:txBody>
          <a:bodyPr>
            <a:normAutofit fontScale="90000"/>
          </a:bodyPr>
          <a:p>
            <a:r>
              <a:rPr b="1" dirty="0" sz="4400" lang="en-US">
                <a:solidFill>
                  <a:schemeClr val="accent1"/>
                </a:solidFill>
                <a:latin typeface="Arial"/>
                <a:ea typeface="+mj-lt"/>
                <a:cs typeface="Arial"/>
              </a:rPr>
              <a:t>Result </a:t>
            </a:r>
            <a:endParaRPr dirty="0" lang="en-US"/>
          </a:p>
        </p:txBody>
      </p:sp>
      <p:sp>
        <p:nvSpPr>
          <p:cNvPr id="1048608" name="Content Placeholder 1"/>
          <p:cNvSpPr>
            <a:spLocks noGrp="1"/>
          </p:cNvSpPr>
          <p:nvPr>
            <p:ph idx="1"/>
          </p:nvPr>
        </p:nvSpPr>
        <p:spPr>
          <a:xfrm>
            <a:off x="655830" y="1330596"/>
            <a:ext cx="10880339" cy="4490526"/>
          </a:xfrm>
        </p:spPr>
        <p:txBody>
          <a:bodyPr>
            <a:noAutofit/>
          </a:bodyPr>
          <a:p>
            <a:pPr algn="just">
              <a:buFont typeface="Wingdings" panose="05000000000000000000" pitchFamily="2" charset="2"/>
              <a:buChar char="§"/>
            </a:pPr>
            <a:r>
              <a:rPr dirty="0" sz="2400" lang="en-US"/>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dirty="0" sz="2400" lang="en-US"/>
              <a:t>The interface design ensures ease of use, enabling users to interact with the keylogger application effortlessly.</a:t>
            </a:r>
          </a:p>
          <a:p>
            <a:pPr algn="just">
              <a:buFont typeface="Wingdings" panose="05000000000000000000" pitchFamily="2" charset="2"/>
              <a:buChar char="§"/>
            </a:pPr>
            <a:r>
              <a:rPr dirty="0" sz="2400" lang="en-US"/>
              <a:t>In addition to the start and stop buttons, the interface may incorporate visual indicators or status updates to inform users about the current state of the keylogger, enhancing user awareness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a:xfrm>
            <a:off x="723082" y="860592"/>
            <a:ext cx="11029616" cy="530296"/>
          </a:xfrm>
        </p:spPr>
        <p:txBody>
          <a:bodyPr>
            <a:normAutofit fontScale="90000"/>
          </a:bodyPr>
          <a:p>
            <a:r>
              <a:rPr b="1" dirty="0" sz="4400" lang="en-US">
                <a:solidFill>
                  <a:schemeClr val="accent1"/>
                </a:solidFill>
                <a:latin typeface="Arial"/>
                <a:ea typeface="+mj-lt"/>
                <a:cs typeface="Arial"/>
              </a:rPr>
              <a:t>Result - continuation </a:t>
            </a:r>
            <a:endParaRPr dirty="0" lang="en-US"/>
          </a:p>
        </p:txBody>
      </p:sp>
      <p:sp>
        <p:nvSpPr>
          <p:cNvPr id="1048610" name="Content Placeholder 1"/>
          <p:cNvSpPr>
            <a:spLocks noGrp="1"/>
          </p:cNvSpPr>
          <p:nvPr>
            <p:ph idx="1"/>
          </p:nvPr>
        </p:nvSpPr>
        <p:spPr>
          <a:xfrm>
            <a:off x="977462" y="1390888"/>
            <a:ext cx="10263352" cy="4374774"/>
          </a:xfrm>
        </p:spPr>
        <p:txBody>
          <a:bodyPr>
            <a:noAutofit/>
          </a:bodyPr>
          <a:p>
            <a:pPr algn="just"/>
            <a:r>
              <a:rPr dirty="0" sz="2400" lang="en-US"/>
              <a:t>The system may also include notifications or alerts to promptly notify users of any detected keylogging activities, enabling timely intervention to mitigate potential security threats.</a:t>
            </a:r>
          </a:p>
          <a:p>
            <a:pPr algn="just"/>
            <a:r>
              <a:rPr dirty="0" sz="2400" lang="en-US"/>
              <a:t>Overall, the output image demonstrates the system's commitment to providing a seamless user experience while prioritizing transparency and security in keylogging detection and prevention.</a:t>
            </a:r>
            <a:endParaRPr dirty="0" sz="2400" lang="en-IN"/>
          </a:p>
          <a:p>
            <a:pPr algn="just">
              <a:buFont typeface="Wingdings" panose="05000000000000000000" pitchFamily="2" charset="2"/>
              <a:buChar char="§"/>
            </a:pPr>
            <a:endParaRPr dirty="0" sz="2400" lang="en-US"/>
          </a:p>
        </p:txBody>
      </p:sp>
    </p:spTree>
  </p:cSld>
  <p:clrMapOvr>
    <a:masterClrMapping/>
  </p:clrMapOvr>
</p:sld>
</file>

<file path=ppt/theme/theme1.xml><?xml version="1.0" encoding="utf-8"?>
<a:theme xmlns:a="http://schemas.openxmlformats.org/drawingml/2006/main" name="DividendVTI">
  <a:themeElements>
    <a:clrScheme name="Blue II">
      <a:dk1>
        <a:sysClr lastClr="FFFFFF"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FFFFFF"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karuppiah9117@outlook.com</cp:lastModifiedBy>
  <dcterms:created xsi:type="dcterms:W3CDTF">2021-05-26T05:50:10Z</dcterms:created>
  <dcterms:modified xsi:type="dcterms:W3CDTF">2024-04-06T14:23:37Z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8dcd4e31f5854c6fa6a9875e338f6a4e</vt:lpwstr>
  </property>
</Properties>
</file>