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530" r:id="rId5"/>
    <p:sldId id="531" r:id="rId6"/>
    <p:sldId id="537" r:id="rId7"/>
    <p:sldId id="555" r:id="rId8"/>
    <p:sldId id="548" r:id="rId9"/>
    <p:sldId id="556" r:id="rId10"/>
    <p:sldId id="550" r:id="rId11"/>
    <p:sldId id="557" r:id="rId12"/>
    <p:sldId id="551" r:id="rId13"/>
    <p:sldId id="558" r:id="rId14"/>
    <p:sldId id="554" r:id="rId15"/>
    <p:sldId id="547" r:id="rId16"/>
    <p:sldId id="553" r:id="rId17"/>
    <p:sldId id="559" r:id="rId18"/>
    <p:sldId id="561" r:id="rId19"/>
    <p:sldId id="562" r:id="rId20"/>
    <p:sldId id="563" r:id="rId21"/>
    <p:sldId id="570" r:id="rId22"/>
    <p:sldId id="571" r:id="rId23"/>
    <p:sldId id="569" r:id="rId24"/>
    <p:sldId id="567" r:id="rId25"/>
    <p:sldId id="566" r:id="rId26"/>
    <p:sldId id="565" r:id="rId27"/>
    <p:sldId id="543" r:id="rId28"/>
    <p:sldId id="564" r:id="rId29"/>
    <p:sldId id="568" r:id="rId30"/>
    <p:sldId id="5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mazharul islam" initials="mi" lastIdx="1" clrIdx="3">
    <p:extLst>
      <p:ext uri="{19B8F6BF-5375-455C-9EA6-DF929625EA0E}">
        <p15:presenceInfo xmlns:p15="http://schemas.microsoft.com/office/powerpoint/2012/main" userId="a0e493992568d6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102" d="100"/>
          <a:sy n="102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36" y="1610577"/>
            <a:ext cx="11034445" cy="1972638"/>
          </a:xfrm>
        </p:spPr>
        <p:txBody>
          <a:bodyPr/>
          <a:lstStyle/>
          <a:p>
            <a:r>
              <a:rPr lang="en-US" sz="3200" dirty="0"/>
              <a:t>SYSTEM DEVELOPMENT PROJECT</a:t>
            </a:r>
            <a:br>
              <a:rPr lang="en-US" dirty="0"/>
            </a:br>
            <a:r>
              <a:rPr lang="en-US" dirty="0"/>
              <a:t>human 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Mazharul Islam | Md. </a:t>
            </a:r>
            <a:r>
              <a:rPr lang="en-US" dirty="0" err="1"/>
              <a:t>Shanjid</a:t>
            </a:r>
            <a:r>
              <a:rPr lang="en-US" dirty="0"/>
              <a:t> </a:t>
            </a:r>
            <a:r>
              <a:rPr lang="en-US" dirty="0" err="1"/>
              <a:t>Arefin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292B5-2B7F-465F-967B-95F7AAAFD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53938-9E33-4903-BB0C-6088B96F54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E4E0F6-9361-4756-879A-98BF5A88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E677D-3EA5-4CEA-B860-DFACEC84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743200"/>
            <a:ext cx="8878824" cy="275234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Detecting correct emotions with frontal facial expression.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dam Bold" panose="02000403000000000000" pitchFamily="2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Deployment of the trained model to a real-time android application as well as web application.</a:t>
            </a:r>
          </a:p>
          <a:p>
            <a:pPr>
              <a:lnSpc>
                <a:spcPct val="1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4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6F74A-A65E-4955-9B7C-50AE18123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34B7B-622C-41FA-AC5D-0DE581C75A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0AAA3-EA1C-4105-9B56-5DB1CE86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3DDE1-E712-44AA-9D6C-3E9E6B9C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410419"/>
            <a:ext cx="6422136" cy="331464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dam Bold" panose="02000403000000000000" pitchFamily="2" charset="0"/>
                <a:ea typeface="Calibri" panose="020F0502020204030204" pitchFamily="34" charset="0"/>
              </a:rPr>
              <a:t>CNN Model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 dirty="0">
              <a:effectLst/>
              <a:latin typeface="Adam Bold" panose="02000403000000000000" pitchFamily="2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dam Bold" panose="02000403000000000000" pitchFamily="2" charset="0"/>
                <a:ea typeface="Calibri" panose="020F0502020204030204" pitchFamily="34" charset="0"/>
              </a:rPr>
              <a:t>Long Short-Term Memory (LSTM)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Adam Bold" panose="02000403000000000000" pitchFamily="2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dam Bold" panose="02000403000000000000" pitchFamily="2" charset="0"/>
                <a:ea typeface="Calibri" panose="020F0502020204030204" pitchFamily="34" charset="0"/>
              </a:rPr>
              <a:t>Combination of CNN and LSTM </a:t>
            </a:r>
            <a:endParaRPr lang="en-SG" dirty="0">
              <a:latin typeface="Adam Bold" panose="02000403000000000000" pitchFamily="2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987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CC66-E490-46A3-B965-7F929E52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7EB7-A00C-457A-8E04-CC133F428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365" y="3758185"/>
            <a:ext cx="4919267" cy="511242"/>
          </a:xfrm>
        </p:spPr>
        <p:txBody>
          <a:bodyPr/>
          <a:lstStyle/>
          <a:p>
            <a:r>
              <a:rPr lang="en-US" sz="1600" dirty="0"/>
              <a:t>Human Emotion Detection system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6370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8E66E-DB58-4C1E-8F86-D91819157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2AAA-4D99-45B1-B2A6-C15F3BB874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418258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95C3C1-4A2D-431F-8980-BFA7E470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0" y="1489435"/>
            <a:ext cx="8729600" cy="380842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TENSOR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Training a model using CNN and LSTM with FER-2013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ANDROID ENVIRONMENT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Build a real-time android applications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WEB-APP USING FLASK LIBRARY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dam Bold" panose="02000403000000000000" pitchFamily="2" charset="0"/>
              </a:rPr>
              <a:t>    Build a real-time web applications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SG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42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B4B3-0117-4B0C-ABBE-51B11796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837A-54EF-4C0D-9DF1-8D7AA9F8D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Emotion Detection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50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95D8E-4439-4FE4-B4A3-B6BB2C1E0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03C8-E56E-40C1-AD66-D295EE018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465392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5EF62-65FF-415A-A7AE-408EBAE8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Applications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0A33B-3E69-4206-BB57-58B6EA9747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40" y="2362243"/>
            <a:ext cx="7289919" cy="34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85E3C-F9F5-4C55-86AC-54F4211DA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3A82A-B0C0-4CD1-8897-EA01F65C3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408831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574EA-8124-4A08-9BEE-4EAB9F2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A83E1-5A94-4A90-9C45-5410FA78F6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75" y="2271860"/>
            <a:ext cx="7340245" cy="33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7E86C-B1C5-4FD7-8628-B021FB795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45F4E-8E6D-4A3B-B21C-4B4BFCDFC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C1B083-D65E-4173-8D7B-F77AE95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970961"/>
            <a:ext cx="8878824" cy="612742"/>
          </a:xfrm>
        </p:spPr>
        <p:txBody>
          <a:bodyPr/>
          <a:lstStyle/>
          <a:p>
            <a:pPr algn="ctr"/>
            <a:r>
              <a:rPr lang="en-US" dirty="0"/>
              <a:t>Model Construction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9CA88-BB90-46AF-8565-62FBE7A70C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09" y="1876425"/>
            <a:ext cx="8096250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27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8590E-BD16-4CD3-86E1-86B6BC978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532F3-373B-43A1-9339-D6F975E199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19A36-00C1-404D-B2BC-C1E0EBB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E4EFB-C224-4121-A510-7216BA70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10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DFA6D-53DE-4CED-A263-0FD91E768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794F-F1E8-4E60-8132-43748D374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2BAB1-D1C0-47A8-93BB-C5E6AC46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5ACB2-CD97-41EF-9B4D-7ECC73B7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9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Plot behind this project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Investing &amp; Trading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Portfolio Build Up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Areas Of Focus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451517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B449D-EAB3-45DA-A109-0BC4FCE697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9FF84-37E7-432D-8A3B-3E1CD4708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474819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D9BABF-CB72-41FC-88D3-12FBF388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911" y="483312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Current prototype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B4A444-E113-48CD-B1D6-1D73116A7C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8" y="1923067"/>
            <a:ext cx="7475456" cy="4103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1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61B5B-5D03-4A5C-99DD-1C93EF7A4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B1FCB-E5D7-4E36-B52B-5AB41825BD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B7215F-6BD3-42ED-8646-263634E7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17" y="414585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Result analysis</a:t>
            </a:r>
            <a:endParaRPr lang="en-S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4181C9-46A2-4A76-B740-6D7479A84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12032"/>
              </p:ext>
            </p:extLst>
          </p:nvPr>
        </p:nvGraphicFramePr>
        <p:xfrm>
          <a:off x="1673383" y="2121032"/>
          <a:ext cx="7875970" cy="3904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138">
                  <a:extLst>
                    <a:ext uri="{9D8B030D-6E8A-4147-A177-3AD203B41FA5}">
                      <a16:colId xmlns:a16="http://schemas.microsoft.com/office/drawing/2014/main" val="1232277118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076456343"/>
                    </a:ext>
                  </a:extLst>
                </a:gridCol>
                <a:gridCol w="1574055">
                  <a:extLst>
                    <a:ext uri="{9D8B030D-6E8A-4147-A177-3AD203B41FA5}">
                      <a16:colId xmlns:a16="http://schemas.microsoft.com/office/drawing/2014/main" val="1179964776"/>
                    </a:ext>
                  </a:extLst>
                </a:gridCol>
                <a:gridCol w="1591951">
                  <a:extLst>
                    <a:ext uri="{9D8B030D-6E8A-4147-A177-3AD203B41FA5}">
                      <a16:colId xmlns:a16="http://schemas.microsoft.com/office/drawing/2014/main" val="3520456813"/>
                    </a:ext>
                  </a:extLst>
                </a:gridCol>
                <a:gridCol w="1591951">
                  <a:extLst>
                    <a:ext uri="{9D8B030D-6E8A-4147-A177-3AD203B41FA5}">
                      <a16:colId xmlns:a16="http://schemas.microsoft.com/office/drawing/2014/main" val="205903332"/>
                    </a:ext>
                  </a:extLst>
                </a:gridCol>
              </a:tblGrid>
              <a:tr h="5069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Emotions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Lighting Condition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Images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Image Matched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20188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Happy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94.4%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946528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83.3%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41345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Sad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93.3%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3285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81.8%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144440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Neutral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94.7%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841129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84.6%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390100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Disgust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85.7%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477528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76.9%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74751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Surprise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93.8%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250763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80.0%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931243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Fear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88.8%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349490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75.0%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48859"/>
                  </a:ext>
                </a:extLst>
              </a:tr>
              <a:tr h="24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Angry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Bright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92.3%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557609"/>
                  </a:ext>
                </a:extLst>
              </a:tr>
              <a:tr h="2427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Low Light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72.7%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92443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F645F01-DE2C-46EE-9BE0-F5475A3F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80" y="1623241"/>
            <a:ext cx="92217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8.1: Value accuracy analysis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38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528C9-DE53-431D-ACCD-FAB790F14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ED861-EF34-4621-AB55-ECB291CC5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1FC2A-DEF1-40D2-BF80-FB11C14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4DA6D-7B32-4AFD-AB8F-67B606C5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0000"/>
              </a:lnSpc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we use to train our model has data imbalanced error. So, we don’t get great accuracy. 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 the system detect emotions with camera, having enough light is must. In low light situation camera can’t work properly.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043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A9BB3-9252-45E1-A25B-1B7E6891C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912F2-5ED9-4161-B50F-00A816172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724823-1CD6-49D6-9F06-AA0F9CC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DDA645-36A4-4837-B47B-0F2A9F1E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0000"/>
              </a:lnSpc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sz="2000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make own dataset using the system</a:t>
            </a:r>
            <a:endParaRPr lang="en-SG" sz="2000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sz="2000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make the webapp more user friendly and dynamic.</a:t>
            </a:r>
          </a:p>
          <a:p>
            <a:pPr marL="342900" lvl="0" indent="-342900" algn="just">
              <a:lnSpc>
                <a:spcPct val="100000"/>
              </a:lnSpc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sz="2000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on suicide prevention using mobile alert application accessing remote camera.</a:t>
            </a:r>
            <a:endParaRPr lang="en-SG" sz="2000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sz="2000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filtering news according to user’s emotion.</a:t>
            </a:r>
            <a:endParaRPr lang="en-SG" sz="2000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1447800" algn="l"/>
              </a:tabLst>
            </a:pPr>
            <a:r>
              <a:rPr lang="en-US" sz="2000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work with a humanoid robot.</a:t>
            </a:r>
            <a:endParaRPr lang="en-SG" sz="2000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961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Wide range of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6D6A4-96DF-4ABC-84E6-E334DAB59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CC5E-B500-4958-BA45-6ABE6A7AA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28017-A82C-42DA-BD3B-8AE50D6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3CD73-4896-448F-A5A3-BD28DE90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range of applications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96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3A989-826A-4B8D-808B-F34F37AEC1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DA7D1-727E-44EE-9959-733CDBB85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31EBD5-18AE-4BFC-BEDA-610AD14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754FD6-90A2-40E1-AB13-F403B90E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35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 Nilsson​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mirjam@greatsiteaddress.com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www.greatsiteaddress.com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59" y="2736484"/>
            <a:ext cx="9129830" cy="1970202"/>
          </a:xfrm>
        </p:spPr>
        <p:txBody>
          <a:bodyPr/>
          <a:lstStyle/>
          <a:p>
            <a:r>
              <a:rPr lang="en-US" sz="3200" dirty="0"/>
              <a:t>But feelings can't be ignored, no matter how unjust or ungrateful they seem.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012" y="4687779"/>
            <a:ext cx="1983648" cy="448056"/>
          </a:xfrm>
        </p:spPr>
        <p:txBody>
          <a:bodyPr/>
          <a:lstStyle/>
          <a:p>
            <a:r>
              <a:rPr lang="en-US" dirty="0"/>
              <a:t>-Anne Frank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21E5E-F0EE-45F7-9097-5808B1D76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447F7-97D8-4428-8944-FE99BBA42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472065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370784-8D4C-4EA1-A44F-29D1622E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29" y="832104"/>
            <a:ext cx="9233487" cy="822035"/>
          </a:xfrm>
        </p:spPr>
        <p:txBody>
          <a:bodyPr/>
          <a:lstStyle/>
          <a:p>
            <a:r>
              <a:rPr lang="en-US" dirty="0"/>
              <a:t>Plot behind this project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2E9936-77CA-43FD-B88A-90288DAA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9" y="2212848"/>
            <a:ext cx="9698804" cy="397764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According to World Bank suicidal rate of Bangladesh as well  as in the whole world is increasing every year and most of them are teenagers.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Emotional imbalanced caused depression and somehow manage the teenagers towards suicide and immature death.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Technology is revolutionizing in the current world and humanoid robot is a great example.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Understanding emotions of mankind is for this kind of robot is unavoidable for better human-robot relationship.</a:t>
            </a:r>
            <a:endParaRPr lang="en-SG" dirty="0">
              <a:latin typeface="Adam Bold" panose="020004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2F4F-E6B6-4F02-991B-249E712A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3246736"/>
          </a:xfrm>
        </p:spPr>
        <p:txBody>
          <a:bodyPr/>
          <a:lstStyle/>
          <a:p>
            <a:r>
              <a:rPr lang="en-US" dirty="0"/>
              <a:t>So</a:t>
            </a:r>
            <a:br>
              <a:rPr lang="en-US" dirty="0"/>
            </a:br>
            <a:r>
              <a:rPr lang="en-US" dirty="0"/>
              <a:t>human emption detection</a:t>
            </a:r>
            <a:br>
              <a:rPr lang="en-US" dirty="0"/>
            </a:br>
            <a:r>
              <a:rPr lang="en-US" dirty="0"/>
              <a:t>is much important!!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C276-807A-4C5A-B99B-58AADCBD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05E9-6954-4D76-A7D9-DE8306D35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400146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414129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4217-E4B2-4CF5-A6DB-0B6440727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7"/>
            <a:ext cx="9144000" cy="1319407"/>
          </a:xfrm>
        </p:spPr>
        <p:txBody>
          <a:bodyPr/>
          <a:lstStyle/>
          <a:p>
            <a:r>
              <a:rPr lang="en-US" sz="2800" dirty="0"/>
              <a:t>so</a:t>
            </a:r>
            <a:endParaRPr lang="en-SG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DA7A5-6732-44BB-AD24-6117297D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3508627"/>
            <a:ext cx="7068312" cy="1209885"/>
          </a:xfrm>
        </p:spPr>
        <p:txBody>
          <a:bodyPr/>
          <a:lstStyle/>
          <a:p>
            <a:r>
              <a:rPr lang="en-US" sz="4000" dirty="0">
                <a:latin typeface="Adam Bold" panose="02000403000000000000" pitchFamily="2" charset="0"/>
              </a:rPr>
              <a:t>human emotion detection</a:t>
            </a:r>
            <a:br>
              <a:rPr lang="en-US" sz="4000" dirty="0">
                <a:latin typeface="Adam Bold" panose="02000403000000000000" pitchFamily="2" charset="0"/>
              </a:rPr>
            </a:br>
            <a:r>
              <a:rPr lang="en-US" sz="4000" dirty="0">
                <a:latin typeface="Adam Bold" panose="02000403000000000000" pitchFamily="2" charset="0"/>
              </a:rPr>
              <a:t>is much important!!</a:t>
            </a:r>
            <a:endParaRPr lang="en-SG" sz="4000" dirty="0">
              <a:latin typeface="Adam Bold" panose="020004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9F37-0843-45A2-9C7E-810D085C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95902"/>
            <a:ext cx="10881360" cy="1006868"/>
          </a:xfrm>
        </p:spPr>
        <p:txBody>
          <a:bodyPr/>
          <a:lstStyle/>
          <a:p>
            <a:r>
              <a:rPr lang="en-US" dirty="0"/>
              <a:t>objectives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3CBA-7BDA-4507-953F-52FD1588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921267"/>
            <a:ext cx="10332720" cy="383945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Our target is to reduce suicide rate of our country as well as the whole world by developing a monitoring mobile app of human emotions. 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The main priority of the system is to detect human emotions by using mobile app or webapp using a trained model with deep neural network: CNN, LSTM and TensorFlow library of python.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Want to developed a system that could detect human emotions. </a:t>
            </a:r>
          </a:p>
          <a:p>
            <a:pPr marL="0" lvl="0" indent="0" algn="just">
              <a:buNone/>
            </a:pP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27BB-7446-4E24-953A-472E94DBC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960A-AEE6-433E-998E-1CCBE178A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2DB3CD-8647-4115-B00C-C07A7CA00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CB901-65CD-41FB-A135-3CB3BCB61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400146" cy="274320"/>
          </a:xfrm>
        </p:spPr>
        <p:txBody>
          <a:bodyPr/>
          <a:lstStyle/>
          <a:p>
            <a:r>
              <a:rPr lang="en-US" dirty="0"/>
              <a:t>Human Emotion Detection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FFE33-B2C9-4614-BA5F-7E0C2D29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1" y="905256"/>
            <a:ext cx="8878825" cy="758952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D650B-8565-4D26-B931-DFEE4F19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901952"/>
            <a:ext cx="8450289" cy="3813048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Our target is to reduce suicide rate of our country as well as the whole world by developing a monitoring mobile app of human emotions. 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The main priority of the system is to detect human emotions by using mobile app or webapp using a trained model with deep neural network: CNN, LSTM and TensorFlow library of python.</a:t>
            </a:r>
            <a:endParaRPr lang="en-SG" dirty="0">
              <a:effectLst/>
              <a:latin typeface="Adam Bold" panose="02000403000000000000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"/>
            </a:pPr>
            <a:r>
              <a:rPr lang="en-US" dirty="0">
                <a:effectLst/>
                <a:latin typeface="Adam Bold" panose="02000403000000000000" pitchFamily="2" charset="0"/>
                <a:ea typeface="Calibri" panose="020F0502020204030204" pitchFamily="34" charset="0"/>
                <a:cs typeface="Vrinda" panose="020B0502040204020203" pitchFamily="34" charset="0"/>
              </a:rPr>
              <a:t>Want to developed a system that could detect human emotions. </a:t>
            </a:r>
          </a:p>
        </p:txBody>
      </p:sp>
    </p:spTree>
    <p:extLst>
      <p:ext uri="{BB962C8B-B14F-4D97-AF65-F5344CB8AC3E}">
        <p14:creationId xmlns:p14="http://schemas.microsoft.com/office/powerpoint/2010/main" val="25018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4E0-BF36-479B-BFA1-18715999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709020"/>
          </a:xfrm>
        </p:spPr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3BA0-8DFC-492B-8829-197419F4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003460"/>
            <a:ext cx="10332720" cy="3757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Detecting correct emotions with frontal facial expression.</a:t>
            </a:r>
          </a:p>
          <a:p>
            <a:pPr marL="0" indent="0">
              <a:buNone/>
            </a:pPr>
            <a:endParaRPr lang="en-US" dirty="0">
              <a:latin typeface="Adam Bold" panose="02000403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dam Bold" panose="02000403000000000000" pitchFamily="2" charset="0"/>
              </a:rPr>
              <a:t>Deployment of the trained model to a real-time android application as well as web application.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>
              <a:latin typeface="Adam Bold" panose="020004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979AE-137F-424E-9C23-AD7BDDC4B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4AE-49D5-4EB0-BF9B-04D98345F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500</TotalTime>
  <Words>743</Words>
  <Application>Microsoft Office PowerPoint</Application>
  <PresentationFormat>Widescreen</PresentationFormat>
  <Paragraphs>181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Adam Bold</vt:lpstr>
      <vt:lpstr>Arial</vt:lpstr>
      <vt:lpstr>Calibri</vt:lpstr>
      <vt:lpstr>Courier New</vt:lpstr>
      <vt:lpstr>Segoe UI Light</vt:lpstr>
      <vt:lpstr>Times New Roman</vt:lpstr>
      <vt:lpstr>Tw Cen MT</vt:lpstr>
      <vt:lpstr>Wingdings</vt:lpstr>
      <vt:lpstr>Office Theme</vt:lpstr>
      <vt:lpstr>SYSTEM DEVELOPMENT PROJECT human EMOTION DETECTION</vt:lpstr>
      <vt:lpstr>CONTENTS</vt:lpstr>
      <vt:lpstr>But feelings can't be ignored, no matter how unjust or ungrateful they seem. </vt:lpstr>
      <vt:lpstr>Plot behind this project</vt:lpstr>
      <vt:lpstr>So human emption detection is much important!! </vt:lpstr>
      <vt:lpstr>so</vt:lpstr>
      <vt:lpstr>objectives</vt:lpstr>
      <vt:lpstr>objectives</vt:lpstr>
      <vt:lpstr>Challenges</vt:lpstr>
      <vt:lpstr>Challenges</vt:lpstr>
      <vt:lpstr>System requirements</vt:lpstr>
      <vt:lpstr>Functionality</vt:lpstr>
      <vt:lpstr>PowerPoint Presentation</vt:lpstr>
      <vt:lpstr>System overview</vt:lpstr>
      <vt:lpstr>Android Applications</vt:lpstr>
      <vt:lpstr>Web application</vt:lpstr>
      <vt:lpstr>Model Construction</vt:lpstr>
      <vt:lpstr>PowerPoint Presentation</vt:lpstr>
      <vt:lpstr>PowerPoint Presentation</vt:lpstr>
      <vt:lpstr>Current prototype</vt:lpstr>
      <vt:lpstr>Result analysis</vt:lpstr>
      <vt:lpstr>limitations</vt:lpstr>
      <vt:lpstr>Future Work</vt:lpstr>
      <vt:lpstr>Conclusion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PROJECT human EMOTION DETECTION</dc:title>
  <dc:creator>mazharul islam</dc:creator>
  <cp:lastModifiedBy>mazharul islam</cp:lastModifiedBy>
  <cp:revision>15</cp:revision>
  <dcterms:created xsi:type="dcterms:W3CDTF">2022-12-26T21:32:16Z</dcterms:created>
  <dcterms:modified xsi:type="dcterms:W3CDTF">2022-12-27T05:52:35Z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