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5" r:id="rId5"/>
    <p:sldId id="263" r:id="rId6"/>
    <p:sldId id="262" r:id="rId7"/>
    <p:sldId id="288" r:id="rId8"/>
    <p:sldId id="264" r:id="rId9"/>
    <p:sldId id="259" r:id="rId10"/>
    <p:sldId id="261" r:id="rId11"/>
    <p:sldId id="265" r:id="rId12"/>
    <p:sldId id="268" r:id="rId13"/>
    <p:sldId id="280" r:id="rId14"/>
    <p:sldId id="282" r:id="rId15"/>
    <p:sldId id="283" r:id="rId16"/>
    <p:sldId id="279" r:id="rId17"/>
    <p:sldId id="269" r:id="rId18"/>
    <p:sldId id="270" r:id="rId19"/>
    <p:sldId id="271" r:id="rId20"/>
    <p:sldId id="284" r:id="rId21"/>
    <p:sldId id="285" r:id="rId22"/>
    <p:sldId id="272" r:id="rId23"/>
    <p:sldId id="273" r:id="rId24"/>
    <p:sldId id="286" r:id="rId25"/>
    <p:sldId id="287" r:id="rId26"/>
    <p:sldId id="276" r:id="rId27"/>
    <p:sldId id="277" r:id="rId28"/>
    <p:sldId id="274" r:id="rId29"/>
    <p:sldId id="266" r:id="rId30"/>
    <p:sldId id="267" r:id="rId31"/>
    <p:sldId id="260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24EA-D523-4B5B-AB7C-83901EBAB8E3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A8962-D8DF-4DBD-85BC-C59DBE3AFB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91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D05E02-AFB4-4BDE-BC14-C6CDFE03121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D69-15EB-4F9B-B927-9C1873F9383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BE-97FC-46E6-88C0-1C6A20A68EC0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56930-F493-4AEA-AE29-3CDED7665F5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200-A7E5-4BCA-9951-DDD07A51DF03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D42E-C2A5-471E-B296-14F812B32FCA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B37-BDF5-45A4-8320-A622B5E0CC3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966-5C1F-445B-963B-51951F91ED9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B2DE32-7A50-426B-B5A4-47BA21C4C4F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EF3F8-25B9-4CC1-BF2A-03D8DDA330B3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FA346D-73C7-4F14-837D-C3AE8520E81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23 August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An-Optimized-Ad-hoc-On-demand-Multipath-Distance-Yuan-Chen/9b94a95f21e25da8b0ff6456eb747e9e50e9fd37" TargetMode="External"/><Relationship Id="rId2" Type="http://schemas.openxmlformats.org/officeDocument/2006/relationships/hyperlink" Target="https://www.researchgate.net/publication/4183879_AODV_multipath_extension_using_source_route_lists_with_optimized_route_establishmen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2E86-A5FD-EA68-ED42-C2D76CC0E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847" y="1120588"/>
            <a:ext cx="9574305" cy="1690327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SG" sz="32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 And Reliable Data Forwarding Against Blackhole And Wormhole Attacks In Mobile Ad Hoc Networks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37ED8-B3C2-293D-19AD-0E9973B63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2922494"/>
            <a:ext cx="6831673" cy="308385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by</a:t>
            </a:r>
          </a:p>
          <a:p>
            <a:endParaRPr lang="en-US" sz="18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Mazharul Islam</a:t>
            </a:r>
            <a:r>
              <a:rPr lang="en-US" dirty="0"/>
              <a:t>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1807102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Kazi Md.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Rokibul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Alam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KUET</a:t>
            </a:r>
          </a:p>
          <a:p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6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"/>
    </mc:Choice>
    <mc:Fallback>
      <p:transition spd="slow" advTm="10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54C1-5371-2523-4E89-0688CBB7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3" y="1492751"/>
            <a:ext cx="10901082" cy="703729"/>
          </a:xfrm>
        </p:spPr>
        <p:txBody>
          <a:bodyPr>
            <a:normAutofit/>
          </a:bodyPr>
          <a:lstStyle/>
          <a:p>
            <a:pPr marL="571500" indent="-571500">
              <a:buSzPct val="104000"/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On-demand Multipath Distance Vector (AOMDV)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65CC-A6DA-51E8-CDEE-D5404C4D7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025" y="2230156"/>
            <a:ext cx="6956613" cy="39130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AOMDV is akin to AODV in many aspects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Employs multipaths instead of single routes using distance vector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 nodes to find destination instead of initiating route from start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node switching is the key feature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concern about link failure</a:t>
            </a:r>
          </a:p>
          <a:p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EA647-3585-F1DA-66A9-F724F09CB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28212" y="2297507"/>
            <a:ext cx="3863788" cy="2877669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0AD0120-508C-EC78-B938-27434B6F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5E4F-DED7-4D59-844C-FCE8420D058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7BD729-4CDD-C7B0-693E-380A8D7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9332" y="630340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2B67BE-15DF-D820-5286-B666CD33D656}"/>
              </a:ext>
            </a:extLst>
          </p:cNvPr>
          <p:cNvSpPr txBox="1">
            <a:spLocks/>
          </p:cNvSpPr>
          <p:nvPr/>
        </p:nvSpPr>
        <p:spPr>
          <a:xfrm>
            <a:off x="8090720" y="5315398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Basic AOMDV routing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7FC89-A3C1-9CA1-C8D4-E92C87942C70}"/>
              </a:ext>
            </a:extLst>
          </p:cNvPr>
          <p:cNvSpPr txBox="1">
            <a:spLocks/>
          </p:cNvSpPr>
          <p:nvPr/>
        </p:nvSpPr>
        <p:spPr>
          <a:xfrm>
            <a:off x="1371025" y="496815"/>
            <a:ext cx="9601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9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52"/>
    </mc:Choice>
    <mc:Fallback>
      <p:transition spd="slow" advTm="44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3E31-4FCF-6E23-6E64-189AD5D1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46060"/>
            <a:ext cx="9601200" cy="685800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9670-750D-51F9-B339-021A82A7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8141"/>
            <a:ext cx="9601200" cy="4652682"/>
          </a:xfrm>
        </p:spPr>
        <p:txBody>
          <a:bodyPr>
            <a:normAutofit/>
          </a:bodyPr>
          <a:lstStyle/>
          <a:p>
            <a:r>
              <a:rPr lang="en-US" sz="3200" b="1" dirty="0"/>
              <a:t>Enhanced Homomorphic Encryption (EHC)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homomorphic strategy, introduced by </a:t>
            </a:r>
            <a:r>
              <a:rPr lang="en-SG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Gorti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involves a large number m derived from primes p and q, where p serves as the secret key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random numbers for enhanced security, strengthening the cryptosystem's resilience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revolves around key generation, encryption, and decryption as its fundamental principles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382AA3-4D0D-7BA0-4A17-3BC20DBA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B3FC-7644-4976-98D9-16D986268A61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E2791-F3F9-ECBD-C860-4F919C4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70315" y="6233750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798B9-D6BA-61D4-711C-8289B0341471}"/>
              </a:ext>
            </a:extLst>
          </p:cNvPr>
          <p:cNvSpPr txBox="1">
            <a:spLocks/>
          </p:cNvSpPr>
          <p:nvPr/>
        </p:nvSpPr>
        <p:spPr>
          <a:xfrm>
            <a:off x="9812431" y="6310552"/>
            <a:ext cx="2320738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5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2"/>
    </mc:Choice>
    <mc:Fallback>
      <p:transition spd="slow" advTm="229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18" y="738075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EB0C63-73FB-BC4B-C4D9-DABB547393F1}"/>
              </a:ext>
            </a:extLst>
          </p:cNvPr>
          <p:cNvSpPr txBox="1">
            <a:spLocks/>
          </p:cNvSpPr>
          <p:nvPr/>
        </p:nvSpPr>
        <p:spPr>
          <a:xfrm>
            <a:off x="1662953" y="2577357"/>
            <a:ext cx="9601200" cy="19429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Route Discovery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Reliable Data Communication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F3755-C7AF-CAAA-311F-5493115CAC29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0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72"/>
    </mc:Choice>
    <mc:Fallback>
      <p:transition spd="slow" advTm="2267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14376-00DC-3377-A687-DC7BD2C19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5C1F-290A-9893-8D50-4DE3E21A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6" y="2572871"/>
            <a:ext cx="9861177" cy="94129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Route Discovery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137F-F4A4-4D0F-2886-6F0A73C8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B0F46-8B5C-96E5-8E04-270F313A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7E9B4-CD4C-C16C-F70C-FDEF0D7B1C2F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"/>
    </mc:Choice>
    <mc:Fallback xmlns="">
      <p:transition spd="slow" advTm="7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55C88-81BF-39F8-6926-6F890F60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C4DD-AB76-AD06-BD5F-57A6A3D6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718" y="738075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6339-B977-01A8-3CDC-30EB6FB7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BD616-2C41-A5CC-8F5B-1D79CE38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AC0AD-3602-F1BB-9863-8B85F194CAD2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7F17B48-4375-440C-D508-5B2BF50CC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2953" y="1649505"/>
                <a:ext cx="9390529" cy="453614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85000" lnSpcReduction="20000"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lnSpc>
                    <a:spcPct val="16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 choose a random authentication key and a on-way key chain generated by a hash function</a:t>
                </a:r>
              </a:p>
              <a:p>
                <a:pPr algn="ctr">
                  <a:lnSpc>
                    <a:spcPct val="16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3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SG" sz="3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H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</m:t>
                        </m:r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SG" sz="3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SG" sz="3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SG" sz="3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0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𝑵</m:t>
                        </m:r>
                        <m:r>
                          <a:rPr lang="en-SG" sz="3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SG" sz="3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  </a:t>
                </a:r>
                <a:r>
                  <a:rPr lang="en-SG" sz="3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SG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 - - - - - - - - - - - - - - - - - - - - - ( 1 )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6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Sender’s key release time </a:t>
                </a:r>
                <a:r>
                  <a:rPr lang="en-SG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 + 2Δ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SG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is known by all other nodes which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is maximum time synchronization error</a:t>
                </a:r>
              </a:p>
              <a:p>
                <a:pPr marL="457200" indent="-457200">
                  <a:lnSpc>
                    <a:spcPct val="16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Receiver checks if the key arrival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SG" sz="2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less then or equal to the expected key release time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</a:t>
                </a:r>
                <a:endParaRPr lang="en-SG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7F17B48-4375-440C-D508-5B2BF50C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953" y="1649505"/>
                <a:ext cx="9390529" cy="4536142"/>
              </a:xfrm>
              <a:prstGeom prst="rect">
                <a:avLst/>
              </a:prstGeom>
              <a:blipFill>
                <a:blip r:embed="rId2"/>
                <a:stretch>
                  <a:fillRect l="-909" r="-3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4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"/>
    </mc:Choice>
    <mc:Fallback xmlns="">
      <p:transition spd="slow" advTm="7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D3462-53F6-F6DA-70B7-377C2F75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2CB6-6F25-485D-C6F1-ADD752A8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06" y="2572871"/>
            <a:ext cx="9861177" cy="94129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Reliable Data Communication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729B-99D9-25AE-19ED-0F594B23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67AB0-852B-EA50-0929-8596698C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88B55-A0DD-FC4F-85DD-E66337AF5845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"/>
    </mc:Choice>
    <mc:Fallback xmlns="">
      <p:transition spd="slow" advTm="14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04FDF-5348-EE35-4DB0-C8638FE1B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51FF-0D25-CC8E-3DB0-C34AD699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CB108-3AA2-C3C1-4293-1273FF8F7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7" y="2731476"/>
                <a:ext cx="10126296" cy="35989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p, q ↋ P, where P is prime,  and m = p * q. </a:t>
                </a: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Generate a random number r.</a:t>
                </a:r>
                <a:endParaRPr lang="en-SG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set of original plaintext message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{x : x &lt;= P},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{x : x &lt; m } has </a:t>
                </a:r>
                <a:r>
                  <a:rPr lang="en-SG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set of ciphertext messages.</a:t>
                </a:r>
                <a:endParaRPr lang="en-SG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Secret values r, m and q</a:t>
                </a:r>
                <a:endParaRPr lang="en-SG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Shared secret key k = p</a:t>
                </a:r>
                <a:endParaRPr lang="en-SG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CB108-3AA2-C3C1-4293-1273FF8F7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7" y="2731476"/>
                <a:ext cx="10126296" cy="3598985"/>
              </a:xfrm>
              <a:blipFill>
                <a:blip r:embed="rId2"/>
                <a:stretch>
                  <a:fillRect l="-843" r="-241" b="-11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8E66-6412-3F76-FDAF-FAD68540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BDB2C-97A3-433B-9D94-9058172C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D71CDD-EBCE-B5B3-DDD8-FBE56B2268A9}"/>
              </a:ext>
            </a:extLst>
          </p:cNvPr>
          <p:cNvSpPr txBox="1">
            <a:spLocks/>
          </p:cNvSpPr>
          <p:nvPr/>
        </p:nvSpPr>
        <p:spPr>
          <a:xfrm>
            <a:off x="1295400" y="2010507"/>
            <a:ext cx="9601200" cy="709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Key Generation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B08B5-5619-F10D-9F89-B5FA7A318E05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8"/>
    </mc:Choice>
    <mc:Fallback xmlns="">
      <p:transition spd="slow" advTm="8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2986" y="2675354"/>
                <a:ext cx="10126296" cy="307307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SG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ciphertext C is calculated as: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y </a:t>
                </a:r>
                <a:r>
                  <a:rPr lang="en-SG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SG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(x) = (x + r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SG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(mod m) = </a:t>
                </a:r>
                <a:r>
                  <a:rPr lang="en-SG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+ r*p</a:t>
                </a:r>
                <a:endParaRPr lang="en-SG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2986" y="2675354"/>
                <a:ext cx="10126296" cy="3073072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EB0C63-73FB-BC4B-C4D9-DABB547393F1}"/>
              </a:ext>
            </a:extLst>
          </p:cNvPr>
          <p:cNvSpPr txBox="1">
            <a:spLocks/>
          </p:cNvSpPr>
          <p:nvPr/>
        </p:nvSpPr>
        <p:spPr>
          <a:xfrm>
            <a:off x="1295400" y="1883879"/>
            <a:ext cx="9601200" cy="791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E94AE-590A-C6A0-B45F-7FA63084ED3E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"/>
    </mc:Choice>
    <mc:Fallback xmlns="">
      <p:transition spd="slow" advTm="9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7" y="3235570"/>
                <a:ext cx="10126296" cy="293663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Let, The Plaintext x is recovered as M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(y) = y mod p = (x + r * p) mod p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SG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= ( x mod p + r * p mod p) = x</a:t>
                </a:r>
                <a:endParaRPr lang="en-SG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F4C6C-BAF8-C41B-A37D-C1CA512F1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7" y="3235570"/>
                <a:ext cx="10126296" cy="2936630"/>
              </a:xfr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18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EB0C63-73FB-BC4B-C4D9-DABB547393F1}"/>
              </a:ext>
            </a:extLst>
          </p:cNvPr>
          <p:cNvSpPr txBox="1">
            <a:spLocks/>
          </p:cNvSpPr>
          <p:nvPr/>
        </p:nvSpPr>
        <p:spPr>
          <a:xfrm>
            <a:off x="1295400" y="2274276"/>
            <a:ext cx="9601200" cy="879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14E2E-4BB6-754C-CA6A-DEE19D0BD378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"/>
    </mc:Choice>
    <mc:Fallback xmlns="">
      <p:transition spd="slow" advTm="152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4C6C-BAF8-C41B-A37D-C1CA512F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7" y="2004646"/>
            <a:ext cx="10126296" cy="4246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stablishing operational routes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paths into G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fragmentation and identification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Sender-side homomorphic encryption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Receiver-side decryption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19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91ACF-4FBD-C912-660F-888EA83FB95D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5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"/>
    </mc:Choice>
    <mc:Fallback xmlns="">
      <p:transition spd="slow" advTm="6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2ED9-2A06-D0C0-2777-F355E544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4399"/>
            <a:ext cx="9601200" cy="797856"/>
          </a:xfrm>
        </p:spPr>
        <p:txBody>
          <a:bodyPr>
            <a:normAutofit/>
          </a:bodyPr>
          <a:lstStyle/>
          <a:p>
            <a:pPr algn="ctr"/>
            <a:r>
              <a:rPr lang="en-US" sz="40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SG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3538-05C3-5EE8-5B41-D2FB9B76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1363541"/>
            <a:ext cx="9601200" cy="38001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B9A005-12BB-6757-303D-0E65B514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1798-B586-47DD-8B95-FB72B2093A2A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BA4F6-5A39-D5BE-DEDE-BFA880DE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89014" y="623943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02D11-9756-9757-E297-D29F5C5920DA}"/>
              </a:ext>
            </a:extLst>
          </p:cNvPr>
          <p:cNvSpPr txBox="1">
            <a:spLocks/>
          </p:cNvSpPr>
          <p:nvPr/>
        </p:nvSpPr>
        <p:spPr>
          <a:xfrm>
            <a:off x="1214717" y="5360295"/>
            <a:ext cx="10636624" cy="797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Elbasher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“Secure and reliable data forwarding using homomorphic encryption against blackhole attacks based on mobile ad hoc network”. JISA, 2020, 51, 102425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2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"/>
    </mc:Choice>
    <mc:Fallback>
      <p:transition spd="slow" advTm="2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81CAF-708A-8205-82A0-AEE8B1761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8289-B90E-FE0C-83C3-CF754B88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518727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 - Flowchart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B2E3-2C11-6F66-A878-97E8F9A3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2BADB-2454-CD8B-DDA4-000A7F2A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F512C-2BDC-4DAE-6755-40427D80AF0C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6F5EBC-7E65-75F0-9D08-BE476AEC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88" y="1393547"/>
            <a:ext cx="6003823" cy="39274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F060B22-04E6-CF5F-E9BE-0134DA9D6542}"/>
              </a:ext>
            </a:extLst>
          </p:cNvPr>
          <p:cNvSpPr txBox="1">
            <a:spLocks/>
          </p:cNvSpPr>
          <p:nvPr/>
        </p:nvSpPr>
        <p:spPr>
          <a:xfrm>
            <a:off x="4140610" y="5671267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Flowchart of the proposed scheme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1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"/>
    </mc:Choice>
    <mc:Fallback xmlns="">
      <p:transition spd="slow" advTm="103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16E8F-1744-88A3-CBA6-63D1F017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F7FC-4ED7-2B82-A43D-ABD1195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35983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 - Flowchart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823C-3073-9E54-9D50-3F8EE9A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C3B4C-AD43-2F4B-8818-DCB17A01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21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D2417-A6F8-BB44-F367-737D9CBEC34E}"/>
              </a:ext>
            </a:extLst>
          </p:cNvPr>
          <p:cNvSpPr txBox="1"/>
          <p:nvPr/>
        </p:nvSpPr>
        <p:spPr>
          <a:xfrm>
            <a:off x="8498541" y="5961129"/>
            <a:ext cx="342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492AE-8939-BBC6-B838-F933E95D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34" y="1503726"/>
            <a:ext cx="5608296" cy="38505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35E0833-DC3C-FD09-B00A-747739D4A651}"/>
              </a:ext>
            </a:extLst>
          </p:cNvPr>
          <p:cNvSpPr txBox="1">
            <a:spLocks/>
          </p:cNvSpPr>
          <p:nvPr/>
        </p:nvSpPr>
        <p:spPr>
          <a:xfrm>
            <a:off x="4140610" y="5671267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5. Flowchart of the proposed scheme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"/>
    </mc:Choice>
    <mc:Fallback xmlns="">
      <p:transition spd="slow" advTm="77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07F7-14CA-ECE4-D44E-1C34FD7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262" y="202307"/>
            <a:ext cx="9601200" cy="7092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Scheme(Example)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D70-7AAB-4469-1BFA-6FE9A73F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2341-30D5-1AEE-F5DD-B2DD35C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0336" y="6251079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22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880954-767A-548F-DAB9-4F2C282A42A8}"/>
              </a:ext>
            </a:extLst>
          </p:cNvPr>
          <p:cNvSpPr txBox="1">
            <a:spLocks/>
          </p:cNvSpPr>
          <p:nvPr/>
        </p:nvSpPr>
        <p:spPr>
          <a:xfrm>
            <a:off x="4684132" y="5776551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 Example of the  Scheme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49B63-A751-15B8-A2DC-84C1A09B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53" y="1045819"/>
            <a:ext cx="5625171" cy="459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3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"/>
    </mc:Choice>
    <mc:Fallback xmlns="">
      <p:transition spd="slow" advTm="81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6FCA7B-13E6-5223-FF41-373517CAD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08392"/>
              </p:ext>
            </p:extLst>
          </p:nvPr>
        </p:nvGraphicFramePr>
        <p:xfrm>
          <a:off x="855783" y="2696308"/>
          <a:ext cx="11218983" cy="1973947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869402">
                  <a:extLst>
                    <a:ext uri="{9D8B030D-6E8A-4147-A177-3AD203B41FA5}">
                      <a16:colId xmlns:a16="http://schemas.microsoft.com/office/drawing/2014/main" val="1066012240"/>
                    </a:ext>
                  </a:extLst>
                </a:gridCol>
                <a:gridCol w="1600630">
                  <a:extLst>
                    <a:ext uri="{9D8B030D-6E8A-4147-A177-3AD203B41FA5}">
                      <a16:colId xmlns:a16="http://schemas.microsoft.com/office/drawing/2014/main" val="2521278318"/>
                    </a:ext>
                  </a:extLst>
                </a:gridCol>
                <a:gridCol w="1652954">
                  <a:extLst>
                    <a:ext uri="{9D8B030D-6E8A-4147-A177-3AD203B41FA5}">
                      <a16:colId xmlns:a16="http://schemas.microsoft.com/office/drawing/2014/main" val="199782398"/>
                    </a:ext>
                  </a:extLst>
                </a:gridCol>
                <a:gridCol w="1746739">
                  <a:extLst>
                    <a:ext uri="{9D8B030D-6E8A-4147-A177-3AD203B41FA5}">
                      <a16:colId xmlns:a16="http://schemas.microsoft.com/office/drawing/2014/main" val="3574412226"/>
                    </a:ext>
                  </a:extLst>
                </a:gridCol>
                <a:gridCol w="1986159">
                  <a:extLst>
                    <a:ext uri="{9D8B030D-6E8A-4147-A177-3AD203B41FA5}">
                      <a16:colId xmlns:a16="http://schemas.microsoft.com/office/drawing/2014/main" val="1969571125"/>
                    </a:ext>
                  </a:extLst>
                </a:gridCol>
                <a:gridCol w="2363099">
                  <a:extLst>
                    <a:ext uri="{9D8B030D-6E8A-4147-A177-3AD203B41FA5}">
                      <a16:colId xmlns:a16="http://schemas.microsoft.com/office/drawing/2014/main" val="3835563889"/>
                    </a:ext>
                  </a:extLst>
                </a:gridCol>
              </a:tblGrid>
              <a:tr h="964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Scheme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</a:t>
                      </a:r>
                      <a:endParaRPr lang="en-SG" sz="2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Decryption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  <a:endParaRPr lang="en-SG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579545"/>
                  </a:ext>
                </a:extLst>
              </a:tr>
              <a:tr h="4550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θ(n) + θ(G)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× θ(G)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× θ(1)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× θ(G)</a:t>
                      </a:r>
                      <a:endParaRPr lang="en-SG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θ(n)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046138"/>
                  </a:ext>
                </a:extLst>
              </a:tr>
              <a:tr h="5262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AOMDV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θ(1)</a:t>
                      </a:r>
                      <a:endParaRPr lang="en-SG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0(n)</a:t>
                      </a:r>
                      <a:endParaRPr lang="en-SG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09447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BEBA-C39A-7231-8E09-4F27B3E7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3DEE2-B613-89A2-BA8E-DD2E0851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6244" y="6184365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4B4AEB4-95C0-CB70-DF67-2093B415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41" y="1879040"/>
            <a:ext cx="112189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time complexity between proposed scheme and the AOMDV scheme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6A3C4-DF30-4DBB-3AFA-79CAE53B4185}"/>
              </a:ext>
            </a:extLst>
          </p:cNvPr>
          <p:cNvSpPr txBox="1"/>
          <p:nvPr/>
        </p:nvSpPr>
        <p:spPr>
          <a:xfrm>
            <a:off x="2958353" y="1045383"/>
            <a:ext cx="7548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F927A-4770-336E-B2A5-9098FD140185}"/>
              </a:ext>
            </a:extLst>
          </p:cNvPr>
          <p:cNvSpPr txBox="1"/>
          <p:nvPr/>
        </p:nvSpPr>
        <p:spPr>
          <a:xfrm>
            <a:off x="8588187" y="6084054"/>
            <a:ext cx="311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1"/>
    </mc:Choice>
    <mc:Fallback xmlns="">
      <p:transition spd="slow" advTm="37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ABFDF-9E90-9CA0-0F5F-7865DA406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6010-CF2E-CAD9-7F6D-4EB49376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81BAA-8A92-43B4-92FF-EE86AAB6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6244" y="6184365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214D75-C5B1-46C3-F011-E79877FA7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41" y="1879040"/>
            <a:ext cx="112189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Encryption process time (</a:t>
            </a:r>
            <a:r>
              <a:rPr lang="en-SG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of different cryptosystems when key size is 512 bits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7D91-65AD-18CD-DB81-F403F50B223B}"/>
              </a:ext>
            </a:extLst>
          </p:cNvPr>
          <p:cNvSpPr txBox="1"/>
          <p:nvPr/>
        </p:nvSpPr>
        <p:spPr>
          <a:xfrm>
            <a:off x="2958353" y="1045383"/>
            <a:ext cx="7548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F9485-0075-D83D-0ACF-7E271CB5BC98}"/>
              </a:ext>
            </a:extLst>
          </p:cNvPr>
          <p:cNvSpPr txBox="1"/>
          <p:nvPr/>
        </p:nvSpPr>
        <p:spPr>
          <a:xfrm>
            <a:off x="8588187" y="6084054"/>
            <a:ext cx="311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49D2C49-E805-0F16-C740-4385D813C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519087"/>
              </p:ext>
            </p:extLst>
          </p:nvPr>
        </p:nvGraphicFramePr>
        <p:xfrm>
          <a:off x="2205318" y="2835807"/>
          <a:ext cx="8866093" cy="268671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47546">
                  <a:extLst>
                    <a:ext uri="{9D8B030D-6E8A-4147-A177-3AD203B41FA5}">
                      <a16:colId xmlns:a16="http://schemas.microsoft.com/office/drawing/2014/main" val="1657776699"/>
                    </a:ext>
                  </a:extLst>
                </a:gridCol>
                <a:gridCol w="2247546">
                  <a:extLst>
                    <a:ext uri="{9D8B030D-6E8A-4147-A177-3AD203B41FA5}">
                      <a16:colId xmlns:a16="http://schemas.microsoft.com/office/drawing/2014/main" val="2273126838"/>
                    </a:ext>
                  </a:extLst>
                </a:gridCol>
                <a:gridCol w="2247546">
                  <a:extLst>
                    <a:ext uri="{9D8B030D-6E8A-4147-A177-3AD203B41FA5}">
                      <a16:colId xmlns:a16="http://schemas.microsoft.com/office/drawing/2014/main" val="2654020041"/>
                    </a:ext>
                  </a:extLst>
                </a:gridCol>
                <a:gridCol w="2123455">
                  <a:extLst>
                    <a:ext uri="{9D8B030D-6E8A-4147-A177-3AD203B41FA5}">
                      <a16:colId xmlns:a16="http://schemas.microsoft.com/office/drawing/2014/main" val="1259435183"/>
                    </a:ext>
                  </a:extLst>
                </a:gridCol>
              </a:tblGrid>
              <a:tr h="1074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size in bits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Elgamal</a:t>
                      </a: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cryptosystem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 Multiplicative Homomorphic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Homomorphic Encryption system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560850"/>
                  </a:ext>
                </a:extLst>
              </a:tr>
              <a:tr h="4807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094286"/>
                  </a:ext>
                </a:extLst>
              </a:tr>
              <a:tr h="510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584341"/>
                  </a:ext>
                </a:extLst>
              </a:tr>
              <a:tr h="510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50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7"/>
    </mc:Choice>
    <mc:Fallback xmlns="">
      <p:transition spd="slow" advTm="131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8E07D-7134-069F-C74F-7FC200159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2338-9ACF-3CCA-38AD-75A69FD2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B8597-208D-B2F6-A665-FAB3384B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6244" y="6184365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D6A3E8A-297A-D14A-E29C-D980F29A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41" y="1879040"/>
            <a:ext cx="112189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Encryption process time(</a:t>
            </a:r>
            <a:r>
              <a:rPr lang="en-SG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of different cryptosystems when key size is </a:t>
            </a: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1024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bits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234DB-A6EA-53CB-4F3A-4740A244BE12}"/>
              </a:ext>
            </a:extLst>
          </p:cNvPr>
          <p:cNvSpPr txBox="1"/>
          <p:nvPr/>
        </p:nvSpPr>
        <p:spPr>
          <a:xfrm>
            <a:off x="2958353" y="1045383"/>
            <a:ext cx="7548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BB74B-1676-150D-640C-65E41BC5272C}"/>
              </a:ext>
            </a:extLst>
          </p:cNvPr>
          <p:cNvSpPr txBox="1"/>
          <p:nvPr/>
        </p:nvSpPr>
        <p:spPr>
          <a:xfrm>
            <a:off x="8588187" y="6084054"/>
            <a:ext cx="311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74C0C00-B5E6-2EDA-5233-A8543217A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005065"/>
              </p:ext>
            </p:extLst>
          </p:nvPr>
        </p:nvGraphicFramePr>
        <p:xfrm>
          <a:off x="2133600" y="2931459"/>
          <a:ext cx="8919884" cy="266251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29971">
                  <a:extLst>
                    <a:ext uri="{9D8B030D-6E8A-4147-A177-3AD203B41FA5}">
                      <a16:colId xmlns:a16="http://schemas.microsoft.com/office/drawing/2014/main" val="24491445"/>
                    </a:ext>
                  </a:extLst>
                </a:gridCol>
                <a:gridCol w="2229971">
                  <a:extLst>
                    <a:ext uri="{9D8B030D-6E8A-4147-A177-3AD203B41FA5}">
                      <a16:colId xmlns:a16="http://schemas.microsoft.com/office/drawing/2014/main" val="2344234299"/>
                    </a:ext>
                  </a:extLst>
                </a:gridCol>
                <a:gridCol w="2229971">
                  <a:extLst>
                    <a:ext uri="{9D8B030D-6E8A-4147-A177-3AD203B41FA5}">
                      <a16:colId xmlns:a16="http://schemas.microsoft.com/office/drawing/2014/main" val="3094504200"/>
                    </a:ext>
                  </a:extLst>
                </a:gridCol>
                <a:gridCol w="2229971">
                  <a:extLst>
                    <a:ext uri="{9D8B030D-6E8A-4147-A177-3AD203B41FA5}">
                      <a16:colId xmlns:a16="http://schemas.microsoft.com/office/drawing/2014/main" val="840696703"/>
                    </a:ext>
                  </a:extLst>
                </a:gridCol>
              </a:tblGrid>
              <a:tr h="11987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size in bits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Elgamal</a:t>
                      </a: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cryptosystem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 Multiplicative Homomorphic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Homomorphic Encryption system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760441"/>
                  </a:ext>
                </a:extLst>
              </a:tr>
              <a:tr h="487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533773"/>
                  </a:ext>
                </a:extLst>
              </a:tr>
              <a:tr h="487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366475"/>
                  </a:ext>
                </a:extLst>
              </a:tr>
              <a:tr h="487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SG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SG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663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74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"/>
    </mc:Choice>
    <mc:Fallback xmlns="">
      <p:transition spd="slow" advTm="85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67F2EB-3AF5-D06E-A510-D1BFA89BB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9" y="2072118"/>
            <a:ext cx="4634753" cy="30553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C492-44D3-B093-3C9C-4F22876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76BF-BC27-3A5A-301D-BA1DDF3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92762" y="6151265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758AA-1D7A-5572-8616-C6804ED0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4" y="2072118"/>
            <a:ext cx="4687870" cy="3055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0FB82-2B40-551B-62FE-32B4A6A4102F}"/>
              </a:ext>
            </a:extLst>
          </p:cNvPr>
          <p:cNvSpPr txBox="1"/>
          <p:nvPr/>
        </p:nvSpPr>
        <p:spPr>
          <a:xfrm>
            <a:off x="8247529" y="5994404"/>
            <a:ext cx="3451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1E0FC0-F199-DC57-C3DD-35294EE681D8}"/>
              </a:ext>
            </a:extLst>
          </p:cNvPr>
          <p:cNvSpPr txBox="1">
            <a:spLocks/>
          </p:cNvSpPr>
          <p:nvPr/>
        </p:nvSpPr>
        <p:spPr>
          <a:xfrm>
            <a:off x="1992936" y="5255506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7. Packet delivery ratio(%)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A3DD24D-1E7F-7479-C6CF-9B41F60887D3}"/>
              </a:ext>
            </a:extLst>
          </p:cNvPr>
          <p:cNvSpPr txBox="1">
            <a:spLocks/>
          </p:cNvSpPr>
          <p:nvPr/>
        </p:nvSpPr>
        <p:spPr>
          <a:xfrm>
            <a:off x="7041849" y="5255506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8. Packet loss(%)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F868F5-218A-4B12-2059-C0A666FD5879}"/>
              </a:ext>
            </a:extLst>
          </p:cNvPr>
          <p:cNvSpPr txBox="1">
            <a:spLocks/>
          </p:cNvSpPr>
          <p:nvPr/>
        </p:nvSpPr>
        <p:spPr>
          <a:xfrm>
            <a:off x="3455554" y="758249"/>
            <a:ext cx="5737411" cy="978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"/>
    </mc:Choice>
    <mc:Fallback xmlns="">
      <p:transition spd="slow" advTm="91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C492-44D3-B093-3C9C-4F22876B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76BF-BC27-3A5A-301D-BA1DDF3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92762" y="6151265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1E0FC0-F199-DC57-C3DD-35294EE681D8}"/>
              </a:ext>
            </a:extLst>
          </p:cNvPr>
          <p:cNvSpPr txBox="1">
            <a:spLocks/>
          </p:cNvSpPr>
          <p:nvPr/>
        </p:nvSpPr>
        <p:spPr>
          <a:xfrm>
            <a:off x="1992936" y="5165860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9. End-to-end delay(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A3DD24D-1E7F-7479-C6CF-9B41F60887D3}"/>
              </a:ext>
            </a:extLst>
          </p:cNvPr>
          <p:cNvSpPr txBox="1">
            <a:spLocks/>
          </p:cNvSpPr>
          <p:nvPr/>
        </p:nvSpPr>
        <p:spPr>
          <a:xfrm>
            <a:off x="7041849" y="5183790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10. Throughput(kbps)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602FA-151A-FCB9-97E0-F89368F5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2" y="1883862"/>
            <a:ext cx="4475933" cy="3055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B24D70-8400-5149-4091-A9255CB9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01" y="1803640"/>
            <a:ext cx="4950180" cy="314449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854A526-4326-6428-FB30-4A22D7F738A8}"/>
              </a:ext>
            </a:extLst>
          </p:cNvPr>
          <p:cNvSpPr txBox="1">
            <a:spLocks/>
          </p:cNvSpPr>
          <p:nvPr/>
        </p:nvSpPr>
        <p:spPr>
          <a:xfrm>
            <a:off x="3455554" y="758249"/>
            <a:ext cx="5737411" cy="978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"/>
    </mc:Choice>
    <mc:Fallback xmlns="">
      <p:transition spd="slow" advTm="80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BEBA-C39A-7231-8E09-4F27B3E7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3DEE2-B613-89A2-BA8E-DD2E0851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6244" y="6291942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6A3C4-DF30-4DBB-3AFA-79CAE53B4185}"/>
              </a:ext>
            </a:extLst>
          </p:cNvPr>
          <p:cNvSpPr txBox="1"/>
          <p:nvPr/>
        </p:nvSpPr>
        <p:spPr>
          <a:xfrm>
            <a:off x="2828395" y="404614"/>
            <a:ext cx="7548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68D92-1E22-2BA4-28CF-4E1AAE4A6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826" y="1586753"/>
            <a:ext cx="10058400" cy="36844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BFF65-2643-B3F3-3637-52D2E3409531}"/>
              </a:ext>
            </a:extLst>
          </p:cNvPr>
          <p:cNvSpPr txBox="1"/>
          <p:nvPr/>
        </p:nvSpPr>
        <p:spPr>
          <a:xfrm>
            <a:off x="2828395" y="5462206"/>
            <a:ext cx="7548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11– Work plan shows in Gantt chart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6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2"/>
    </mc:Choice>
    <mc:Fallback xmlns="">
      <p:transition spd="slow" advTm="262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F50C-F6AA-57EA-F3E2-6FE5FA10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0954"/>
            <a:ext cx="9601200" cy="8088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5ED5-D70B-7C3D-2BBE-2D80B855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68062"/>
            <a:ext cx="9601200" cy="3499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AOMDV Scheme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Authentication for Route Discovery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Message Components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message can’t be revealed, a node get only a part of the message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Success rate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2C7704-BDE3-CABB-7BA0-E52B8B97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8D9F7-6BD5-4CCE-A562-57B964C028F0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1A03E-F5A6-A791-5503-7C582C8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04154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2"/>
    </mc:Choice>
    <mc:Fallback xmlns="">
      <p:transition spd="slow" advTm="19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38BD-1753-684C-E189-2BCD020A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82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EDAD-76FA-0245-4E90-868E880D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9529"/>
            <a:ext cx="6687670" cy="44778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Ad-hoc Network(MANET)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with no fixed infrastructure with mobile devices as nodes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their highly mobility, self-configuring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self-organizing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MANETs are constructed with dynamic nodes so they allow frequent moves in the network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flexibility is critical for communication during disaster and military operations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886209-59C0-DFED-5A0A-8D10DC65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D2A2-9FF5-44C0-8A4F-0C650FEDC595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7FA69-4E1F-10A7-DBC7-E513BBB9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8174" y="6104664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858040F-F513-2DD5-B908-7855BBD5CB1A}"/>
              </a:ext>
            </a:extLst>
          </p:cNvPr>
          <p:cNvSpPr txBox="1">
            <a:spLocks/>
          </p:cNvSpPr>
          <p:nvPr/>
        </p:nvSpPr>
        <p:spPr>
          <a:xfrm>
            <a:off x="7595174" y="1515034"/>
            <a:ext cx="3944472" cy="4477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A1E74-7C37-17FC-67B2-FF63941A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10" y="1480865"/>
            <a:ext cx="4140043" cy="38962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C325AB-3F52-0C00-45DA-F2698EE2495A}"/>
              </a:ext>
            </a:extLst>
          </p:cNvPr>
          <p:cNvSpPr txBox="1">
            <a:spLocks/>
          </p:cNvSpPr>
          <p:nvPr/>
        </p:nvSpPr>
        <p:spPr>
          <a:xfrm>
            <a:off x="7981691" y="5630136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Mobile Ad hoc Network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"/>
    </mc:Choice>
    <mc:Fallback>
      <p:transition spd="slow" advTm="23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1DE3-FCEC-E6A2-4D42-7A3AF14A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0584"/>
            <a:ext cx="9601200" cy="8440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F08A-A672-5140-8BC8-BFB0E4E9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72154"/>
            <a:ext cx="9601200" cy="2995246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Delay Reduction</a:t>
            </a: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Application Implementation for real life simulation.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F725-1319-5C81-4A6E-62B32B8E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4576E-3317-0A7D-A0CB-8CB6AE73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9662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8"/>
    </mc:Choice>
    <mc:Fallback xmlns="">
      <p:transition spd="slow" advTm="262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E47F-D9FA-F4BC-4F11-BB23A038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5629"/>
            <a:ext cx="9601200" cy="649941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5B8F-EE26-4911-B725-6F5BA7D0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3318"/>
            <a:ext cx="9601200" cy="46795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https://www.researchgate.net/publication/4183879_AODV_multipath_extension_using_source_route_lists_with_optimized_route_establishment</a:t>
            </a:r>
            <a:endParaRPr lang="en-SG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Optimized Ad-hoc On-demand Multipath Distance Vector(AOMDV) Routing Protocol | Semantic Scholar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Papadimitratos</a:t>
            </a:r>
            <a:r>
              <a:rPr lang="en-US" sz="1800" dirty="0"/>
              <a:t> P, Haas ZJ. Secure message transmission in mobile ad hoc networks. Ad Hoc </a:t>
            </a:r>
            <a:r>
              <a:rPr lang="en-US" sz="1800" dirty="0" err="1"/>
              <a:t>Netw</a:t>
            </a:r>
            <a:r>
              <a:rPr lang="en-US" sz="1800" dirty="0"/>
              <a:t> 2003;1:193–209. doi:10.1016/S1570-8705(03)00018-0.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1800" dirty="0"/>
              <a:t>Lou W, Liu W, Fang Y. SPREAD: enhancing data confidentiality in mobile ad hoc networks. Proc IEEE INFOCOM 2004;4:2404–13. doi:10.1109/INFCOM.2004. 1354662.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1800" dirty="0" err="1"/>
              <a:t>Wazid</a:t>
            </a:r>
            <a:r>
              <a:rPr lang="en-SG" sz="1800" dirty="0"/>
              <a:t> M, Kumar A. An efficient hybrid anomaly detection scheme using K-means clustering for wireless sensor networks. </a:t>
            </a:r>
            <a:r>
              <a:rPr lang="en-SG" sz="1800" dirty="0" err="1"/>
              <a:t>Wirel</a:t>
            </a:r>
            <a:r>
              <a:rPr lang="en-SG" sz="1800" dirty="0"/>
              <a:t> </a:t>
            </a:r>
            <a:r>
              <a:rPr lang="en-SG" sz="1800" dirty="0" err="1"/>
              <a:t>Pers</a:t>
            </a:r>
            <a:r>
              <a:rPr lang="en-SG" sz="1800" dirty="0"/>
              <a:t> </a:t>
            </a:r>
            <a:r>
              <a:rPr lang="en-SG" sz="1800" dirty="0" err="1"/>
              <a:t>Commun</a:t>
            </a:r>
            <a:r>
              <a:rPr lang="en-SG" sz="1800" dirty="0"/>
              <a:t> 2016;90:1971–2000. doi:10.1007/s11277-016-3433-3.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 P. T. V.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Satav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P, “Secure route selection mechanism in the presence of blackhole attack with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aomdv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routing algorithm,” </a:t>
            </a:r>
            <a:r>
              <a:rPr lang="en-SG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fourth international conference on computing communication control and automation., 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2018.</a:t>
            </a:r>
            <a:endParaRPr lang="en-SG" sz="1800" dirty="0"/>
          </a:p>
          <a:p>
            <a:pPr marL="457200" indent="-457200">
              <a:buFont typeface="+mj-lt"/>
              <a:buAutoNum type="arabicPeriod"/>
            </a:pPr>
            <a:endParaRPr lang="en-SG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2B94F9-CA13-7534-2248-8FD6F7AE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995-04AD-4914-8D00-7D7EBF2C763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540B9-84EF-6343-B21D-FA4E2888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62770" y="6233494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0"/>
    </mc:Choice>
    <mc:Fallback xmlns="">
      <p:transition spd="slow" advTm="514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81B-B477-1ABC-9FCC-8CF10E95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23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SG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7560-9745-4941-720F-63DE9483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B37-BDF5-45A4-8320-A622B5E0CC3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E46D6-1215-4BD9-2EA5-630BBCBA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"/>
    </mc:Choice>
    <mc:Fallback xmlns="">
      <p:transition spd="slow" advTm="7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5364-FE5D-DD2C-7BE1-93203F6E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E112-0EEB-8ACD-65E9-C1B3AC35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5342"/>
            <a:ext cx="9601200" cy="37069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MANET security challenges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decentralized, expose to unauthorized access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Multipath Routing and Malicious Nodes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data loss while forwarding control packets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Blackhole and Wormhole Attacks in AOMDV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Blackhole nodes can mislead traffic onto fabricated paths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530352" lvl="1" indent="0">
              <a:buNone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disrupting communication by dropping packets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Wormhole can bypass the important data packet to another route.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F86D-8280-744F-3C39-51BE4800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7FBB-25E7-4C7E-8513-268B51BC1F29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E8B6-E61C-9CAE-F5BB-781FADED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6172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/>
              <a:t>4</a:t>
            </a:fld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64572-181B-D0C5-E9F5-3DC47AF85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379" y="2221415"/>
            <a:ext cx="3646668" cy="18284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DE654D1-E9BF-7F1B-6839-7F56FA8ECFEE}"/>
              </a:ext>
            </a:extLst>
          </p:cNvPr>
          <p:cNvSpPr txBox="1">
            <a:spLocks/>
          </p:cNvSpPr>
          <p:nvPr/>
        </p:nvSpPr>
        <p:spPr>
          <a:xfrm>
            <a:off x="8793019" y="4116607"/>
            <a:ext cx="2245371" cy="618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Wormhole attack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2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385C-D69C-002B-0802-5E2D7910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900093"/>
            <a:ext cx="9601200" cy="6113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SG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Comparison between the related works and the proposed scheme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60977-28CA-1B2E-8810-93336F0CF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406301"/>
              </p:ext>
            </p:extLst>
          </p:nvPr>
        </p:nvGraphicFramePr>
        <p:xfrm>
          <a:off x="738554" y="1593998"/>
          <a:ext cx="11453445" cy="486507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34496">
                  <a:extLst>
                    <a:ext uri="{9D8B030D-6E8A-4147-A177-3AD203B41FA5}">
                      <a16:colId xmlns:a16="http://schemas.microsoft.com/office/drawing/2014/main" val="2816282636"/>
                    </a:ext>
                  </a:extLst>
                </a:gridCol>
                <a:gridCol w="2665714">
                  <a:extLst>
                    <a:ext uri="{9D8B030D-6E8A-4147-A177-3AD203B41FA5}">
                      <a16:colId xmlns:a16="http://schemas.microsoft.com/office/drawing/2014/main" val="3636229849"/>
                    </a:ext>
                  </a:extLst>
                </a:gridCol>
                <a:gridCol w="3768321">
                  <a:extLst>
                    <a:ext uri="{9D8B030D-6E8A-4147-A177-3AD203B41FA5}">
                      <a16:colId xmlns:a16="http://schemas.microsoft.com/office/drawing/2014/main" val="2585407474"/>
                    </a:ext>
                  </a:extLst>
                </a:gridCol>
                <a:gridCol w="1052737">
                  <a:extLst>
                    <a:ext uri="{9D8B030D-6E8A-4147-A177-3AD203B41FA5}">
                      <a16:colId xmlns:a16="http://schemas.microsoft.com/office/drawing/2014/main" val="991056821"/>
                    </a:ext>
                  </a:extLst>
                </a:gridCol>
                <a:gridCol w="813478">
                  <a:extLst>
                    <a:ext uri="{9D8B030D-6E8A-4147-A177-3AD203B41FA5}">
                      <a16:colId xmlns:a16="http://schemas.microsoft.com/office/drawing/2014/main" val="1689366139"/>
                    </a:ext>
                  </a:extLst>
                </a:gridCol>
                <a:gridCol w="1291997">
                  <a:extLst>
                    <a:ext uri="{9D8B030D-6E8A-4147-A177-3AD203B41FA5}">
                      <a16:colId xmlns:a16="http://schemas.microsoft.com/office/drawing/2014/main" val="3636586615"/>
                    </a:ext>
                  </a:extLst>
                </a:gridCol>
                <a:gridCol w="1026702">
                  <a:extLst>
                    <a:ext uri="{9D8B030D-6E8A-4147-A177-3AD203B41FA5}">
                      <a16:colId xmlns:a16="http://schemas.microsoft.com/office/drawing/2014/main" val="1653939021"/>
                    </a:ext>
                  </a:extLst>
                </a:gridCol>
              </a:tblGrid>
              <a:tr h="944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focus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and Features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Overhead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loss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Constrained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delay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3808953347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secure  trans-mission In  MANET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multipath routing for resilience and adaptability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3157041958"/>
                  </a:ext>
                </a:extLst>
              </a:tr>
              <a:tr h="674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confidentiality enhancement in MANETs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Secret sharing, safeguard against compromised nodes.</a:t>
                      </a: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3476768149"/>
                  </a:ext>
                </a:extLst>
              </a:tr>
              <a:tr h="633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and prevention of  attacker nodes in WSNs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WSNs in clusters with powerful nodes.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1634973265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selection security enhancement in MANETs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route reliability to routing table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2010008997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Self-organized Network-layer security in MANETs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malicious nodes, shields routing and forwarding.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799854452"/>
                  </a:ext>
                </a:extLst>
              </a:tr>
              <a:tr h="8352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reliability security in data transmission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Homomorphic cryptosystem with AOMDV protocol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747" marR="28747" marT="0" marB="0"/>
                </a:tc>
                <a:extLst>
                  <a:ext uri="{0D108BD9-81ED-4DB2-BD59-A6C34878D82A}">
                    <a16:rowId xmlns:a16="http://schemas.microsoft.com/office/drawing/2014/main" val="740147497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1E1E4B-E51F-EBC8-A398-4C82E9B4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87CC-CE8A-4357-8ED1-5E45E36090E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660A8-5648-A1EC-4150-DF7F587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984" y="643596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910F01-7073-AD8B-3B84-59CF4669C779}"/>
              </a:ext>
            </a:extLst>
          </p:cNvPr>
          <p:cNvSpPr txBox="1">
            <a:spLocks/>
          </p:cNvSpPr>
          <p:nvPr/>
        </p:nvSpPr>
        <p:spPr>
          <a:xfrm>
            <a:off x="1664676" y="304801"/>
            <a:ext cx="9601200" cy="748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"/>
    </mc:Choice>
    <mc:Fallback>
      <p:transition spd="slow" advTm="1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ED93-F441-067E-3439-64D528DC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64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1B80-33A5-AA77-3C03-0E3C2EC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0470"/>
            <a:ext cx="9601200" cy="3680012"/>
          </a:xfrm>
        </p:spPr>
        <p:txBody>
          <a:bodyPr>
            <a:normAutofit/>
          </a:bodyPr>
          <a:lstStyle/>
          <a:p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reliab</a:t>
            </a: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ity</a:t>
            </a: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security for routing protocol for data transmission</a:t>
            </a:r>
          </a:p>
          <a:p>
            <a:pPr marL="0" indent="0">
              <a:buNone/>
            </a:pPr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is missing.</a:t>
            </a:r>
          </a:p>
          <a:p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security in message transmission.</a:t>
            </a:r>
          </a:p>
          <a:p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 protocol with more overhead and less throughput.</a:t>
            </a:r>
          </a:p>
          <a:p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Vulnerable to  Blackhole, Wormhole attacks etc.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EBE824-8BF5-A990-4A67-53768FE5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1B0B-09D4-47A6-9E6B-2A42F90DD1F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214A1-1F79-4790-80D7-90AA843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60059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0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7"/>
    </mc:Choice>
    <mc:Fallback>
      <p:transition spd="slow" advTm="3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40F07-1457-8E5A-E1C0-D7D687EAA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7E0A-7C60-BD9E-8AC7-736F1F87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64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SG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F25F-0993-3C0D-4295-AA0F5837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7388"/>
            <a:ext cx="9601200" cy="3680012"/>
          </a:xfrm>
        </p:spPr>
        <p:txBody>
          <a:bodyPr>
            <a:normAutofit/>
          </a:bodyPr>
          <a:lstStyle/>
          <a:p>
            <a:r>
              <a:rPr lang="en-S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reliable and secure AOMDV routing protocol for data transmission</a:t>
            </a:r>
          </a:p>
          <a:p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Discover available secure route by efficient authentication scheme </a:t>
            </a:r>
            <a:endParaRPr lang="en-SG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AOMDV routing protocol more efficient</a:t>
            </a:r>
          </a:p>
          <a:p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 data packets from Blackhole and Wormhole attacks.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D2C15D-845C-7B24-0BB4-2E347F94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1B0B-09D4-47A6-9E6B-2A42F90DD1F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280B7-C857-825F-E386-D0F1793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60059" y="6251079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2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"/>
    </mc:Choice>
    <mc:Fallback>
      <p:transition spd="slow" advTm="3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CDD8-0126-B613-8682-B63FC81D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5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42C9-560D-7675-8654-DFEC4CD3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the AOMDV protocol to establish multiple paths and transmits securely with these paths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by Enhanced Homomorphic Cryptosystem (EHC)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AOMDV Protocol of intrusion avoidance from intrusion detection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Counters the malicious nodes – The Blackholes and The Wormholes</a:t>
            </a:r>
          </a:p>
          <a:p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transmission of entire message without modifications from Blackhole attacks and Wormhole attacks.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47FFC1-9DB6-EB5E-F8FE-F1B138F5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521A-D9F7-457B-9C87-ABDE0601776B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FEA55-D11C-6203-9EA5-0044C473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71782" y="6256941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"/>
    </mc:Choice>
    <mc:Fallback>
      <p:transition spd="slow" advTm="3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E675-3BA4-1641-F1B5-92E7FB8A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24" y="1186606"/>
            <a:ext cx="9784975" cy="75303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On-demand Distance Vector( AODV)</a:t>
            </a:r>
            <a:endParaRPr lang="en-S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E315-E760-91F8-2EBD-45D555186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7825" y="1863450"/>
            <a:ext cx="6701115" cy="450924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AODV is a routing protocol derived from the DSDV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reactively, establishing routes when needed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guarantees a single, loop-free path for data transmission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Initiates a Route Request (RREQ) to uncover un-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familiar route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route send back a Route Reply (RREP) message to the source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D6943-006E-186B-33E8-68949CCB0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7383" y="2173332"/>
            <a:ext cx="3567954" cy="356408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B895A95-1C08-4B9B-21DC-EF2A516E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CA07-363D-4D2C-82E8-15DAA89A65AA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0ABFBE-57EE-BB91-299A-7719E3C1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2877" y="6268409"/>
            <a:ext cx="1523510" cy="404614"/>
          </a:xfrm>
        </p:spPr>
        <p:txBody>
          <a:bodyPr/>
          <a:lstStyle/>
          <a:p>
            <a:fld id="{69E57DC2-970A-4B3E-BB1C-7A09969E49DF}" type="slidenum"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88AD81-0609-1A6D-0232-AA1469587B40}"/>
              </a:ext>
            </a:extLst>
          </p:cNvPr>
          <p:cNvSpPr txBox="1">
            <a:spLocks/>
          </p:cNvSpPr>
          <p:nvPr/>
        </p:nvSpPr>
        <p:spPr>
          <a:xfrm>
            <a:off x="9812431" y="6310552"/>
            <a:ext cx="2320738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cont’d….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B6B23A-5794-2C66-F8B3-7511C3F83E39}"/>
              </a:ext>
            </a:extLst>
          </p:cNvPr>
          <p:cNvSpPr txBox="1">
            <a:spLocks/>
          </p:cNvSpPr>
          <p:nvPr/>
        </p:nvSpPr>
        <p:spPr>
          <a:xfrm>
            <a:off x="8090720" y="5737414"/>
            <a:ext cx="4101280" cy="47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Basic AODV routing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15C00F-3956-878D-B8E5-A5D0891F232D}"/>
              </a:ext>
            </a:extLst>
          </p:cNvPr>
          <p:cNvSpPr txBox="1">
            <a:spLocks/>
          </p:cNvSpPr>
          <p:nvPr/>
        </p:nvSpPr>
        <p:spPr>
          <a:xfrm>
            <a:off x="1390650" y="460462"/>
            <a:ext cx="9601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3"/>
    </mc:Choice>
    <mc:Fallback>
      <p:transition spd="slow" advTm="1383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1547</Words>
  <Application>Microsoft Office PowerPoint</Application>
  <PresentationFormat>Widescreen</PresentationFormat>
  <Paragraphs>333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Cambria Math</vt:lpstr>
      <vt:lpstr>Franklin Gothic Book</vt:lpstr>
      <vt:lpstr>Times New Roman</vt:lpstr>
      <vt:lpstr>Wingdings</vt:lpstr>
      <vt:lpstr>Crop</vt:lpstr>
      <vt:lpstr>           Secure And Reliable Data Forwarding Against Blackhole And Wormhole Attacks In Mobile Ad Hoc Networks</vt:lpstr>
      <vt:lpstr>Outlines</vt:lpstr>
      <vt:lpstr>Introduction</vt:lpstr>
      <vt:lpstr>Problem Statement</vt:lpstr>
      <vt:lpstr>Table 1: Comparison between the related works and the proposed scheme</vt:lpstr>
      <vt:lpstr>Research Gap</vt:lpstr>
      <vt:lpstr>Objectives</vt:lpstr>
      <vt:lpstr>Contributions</vt:lpstr>
      <vt:lpstr>Ad hoc On-demand Distance Vector( AODV)</vt:lpstr>
      <vt:lpstr>Ad hoc On-demand Multipath Distance Vector (AOMDV)</vt:lpstr>
      <vt:lpstr>Tools</vt:lpstr>
      <vt:lpstr>Methodology</vt:lpstr>
      <vt:lpstr>Secure Route Discovery</vt:lpstr>
      <vt:lpstr>Methodology</vt:lpstr>
      <vt:lpstr>Secure and Reliable Data Communication</vt:lpstr>
      <vt:lpstr>Methodology</vt:lpstr>
      <vt:lpstr>Methodology</vt:lpstr>
      <vt:lpstr>Methodology</vt:lpstr>
      <vt:lpstr>Proposed Scheme</vt:lpstr>
      <vt:lpstr>Proposed Scheme - Flowchart</vt:lpstr>
      <vt:lpstr>Proposed Scheme - Flowchart</vt:lpstr>
      <vt:lpstr>Proposed Scheme(Example)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Improved Reliable Data Forwarding Using Homomorphic Encryption Against Blackhole Attacks In Mobile Ad Hoc Networks</dc:title>
  <dc:creator>mazharul islam</dc:creator>
  <cp:lastModifiedBy>mazharul islam</cp:lastModifiedBy>
  <cp:revision>26</cp:revision>
  <dcterms:created xsi:type="dcterms:W3CDTF">2023-08-22T14:43:19Z</dcterms:created>
  <dcterms:modified xsi:type="dcterms:W3CDTF">2024-02-23T21:33:37Z</dcterms:modified>
</cp:coreProperties>
</file>