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1" r:id="rId7"/>
    <p:sldId id="260" r:id="rId8"/>
    <p:sldId id="262" r:id="rId9"/>
    <p:sldId id="275" r:id="rId10"/>
    <p:sldId id="274" r:id="rId11"/>
    <p:sldId id="279" r:id="rId12"/>
    <p:sldId id="27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A9A"/>
    <a:srgbClr val="2A65AC"/>
    <a:srgbClr val="2F3679"/>
    <a:srgbClr val="343C84"/>
    <a:srgbClr val="384090"/>
    <a:srgbClr val="3D469D"/>
    <a:srgbClr val="323A82"/>
    <a:srgbClr val="252B61"/>
    <a:srgbClr val="2C3372"/>
    <a:srgbClr val="212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86" y="9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0DC90-607E-4297-971E-1A37122C1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CFB9-DBF8-42DC-BC82-BF68EA072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tx2">
                <a:lumMod val="75000"/>
              </a:schemeClr>
            </a:gs>
            <a:gs pos="9000">
              <a:schemeClr val="tx2">
                <a:lumMod val="60000"/>
                <a:lumOff val="40000"/>
              </a:schemeClr>
            </a:gs>
            <a:gs pos="100000">
              <a:schemeClr val="tx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18E1-A911-4759-B3C2-B10F81939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9003-EA54-4800-97B5-054F428551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hyperlink" Target="&#21335;&#26041;&#23398;&#38498;&#25991;&#26723;(2).doc" TargetMode="Externa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674688"/>
            <a:ext cx="3341687" cy="37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4350" y="2082165"/>
            <a:ext cx="55759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南方学院管理系统</a:t>
            </a:r>
            <a:endParaRPr 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25" y="1686171"/>
            <a:ext cx="2952329" cy="136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40" y="2889367"/>
            <a:ext cx="2952329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18516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285049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68144" y="0"/>
            <a:ext cx="720080" cy="699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077206" y="545257"/>
            <a:ext cx="360040" cy="3497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907704" y="4155926"/>
            <a:ext cx="1008112" cy="987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699792" y="4371950"/>
            <a:ext cx="360040" cy="3497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3734" y="2202999"/>
            <a:ext cx="229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930306" y="970728"/>
            <a:ext cx="720080" cy="699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6139368" y="1515985"/>
            <a:ext cx="360040" cy="3497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943708" y="3096045"/>
            <a:ext cx="1008112" cy="9875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735796" y="3312069"/>
            <a:ext cx="360040" cy="3497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41" y="1851669"/>
            <a:ext cx="2952329" cy="40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40" y="2889367"/>
            <a:ext cx="2952329" cy="25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3671" y="346875"/>
            <a:ext cx="2702467" cy="523220"/>
            <a:chOff x="573389" y="1995686"/>
            <a:chExt cx="2702467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573389" y="2026463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339752" y="2067694"/>
              <a:ext cx="0" cy="3600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5788" y="1995686"/>
              <a:ext cx="980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67557" y="1083523"/>
            <a:ext cx="1800200" cy="1038054"/>
            <a:chOff x="3447304" y="363384"/>
            <a:chExt cx="1800200" cy="1038054"/>
          </a:xfrm>
        </p:grpSpPr>
        <p:sp>
          <p:nvSpPr>
            <p:cNvPr id="10" name="TextBox 9"/>
            <p:cNvSpPr txBox="1"/>
            <p:nvPr/>
          </p:nvSpPr>
          <p:spPr>
            <a:xfrm>
              <a:off x="3447304" y="103210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3563888" y="363384"/>
              <a:ext cx="648072" cy="64807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14167" y="1095130"/>
            <a:ext cx="1224136" cy="1116285"/>
            <a:chOff x="3111315" y="3330231"/>
            <a:chExt cx="1224136" cy="1116285"/>
          </a:xfrm>
        </p:grpSpPr>
        <p:sp>
          <p:nvSpPr>
            <p:cNvPr id="13" name="TextBox 12"/>
            <p:cNvSpPr txBox="1"/>
            <p:nvPr/>
          </p:nvSpPr>
          <p:spPr>
            <a:xfrm>
              <a:off x="3111315" y="407718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开发背景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154688" y="3330231"/>
              <a:ext cx="648000" cy="648000"/>
              <a:chOff x="3154688" y="3330231"/>
              <a:chExt cx="648000" cy="648000"/>
            </a:xfrm>
          </p:grpSpPr>
          <p:sp>
            <p:nvSpPr>
              <p:cNvPr id="15" name="流程图: 联系 14"/>
              <p:cNvSpPr/>
              <p:nvPr/>
            </p:nvSpPr>
            <p:spPr>
              <a:xfrm>
                <a:off x="3154688" y="3330231"/>
                <a:ext cx="648000" cy="648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4544" y="3511228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17" name="组合 16"/>
          <p:cNvGrpSpPr/>
          <p:nvPr/>
        </p:nvGrpSpPr>
        <p:grpSpPr>
          <a:xfrm>
            <a:off x="6292756" y="1108630"/>
            <a:ext cx="1224136" cy="1135130"/>
            <a:chOff x="4405611" y="3281606"/>
            <a:chExt cx="1224136" cy="1135130"/>
          </a:xfrm>
        </p:grpSpPr>
        <p:sp>
          <p:nvSpPr>
            <p:cNvPr id="18" name="TextBox 17"/>
            <p:cNvSpPr txBox="1"/>
            <p:nvPr/>
          </p:nvSpPr>
          <p:spPr>
            <a:xfrm>
              <a:off x="4405611" y="404740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开发工具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2898" y="3281606"/>
              <a:ext cx="648000" cy="648000"/>
              <a:chOff x="4712898" y="3281606"/>
              <a:chExt cx="648000" cy="648000"/>
            </a:xfrm>
          </p:grpSpPr>
          <p:sp>
            <p:nvSpPr>
              <p:cNvPr id="20" name="流程图: 联系 19"/>
              <p:cNvSpPr/>
              <p:nvPr/>
            </p:nvSpPr>
            <p:spPr>
              <a:xfrm>
                <a:off x="4712898" y="3281606"/>
                <a:ext cx="648000" cy="648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4498" y="3456357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22" name="组合 21"/>
          <p:cNvGrpSpPr/>
          <p:nvPr/>
        </p:nvGrpSpPr>
        <p:grpSpPr>
          <a:xfrm>
            <a:off x="6568037" y="3098488"/>
            <a:ext cx="1260068" cy="1021888"/>
            <a:chOff x="7375172" y="3330231"/>
            <a:chExt cx="1260068" cy="1021888"/>
          </a:xfrm>
        </p:grpSpPr>
        <p:sp>
          <p:nvSpPr>
            <p:cNvPr id="23" name="TextBox 22"/>
            <p:cNvSpPr txBox="1"/>
            <p:nvPr/>
          </p:nvSpPr>
          <p:spPr>
            <a:xfrm>
              <a:off x="7411104" y="398278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开发语言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375172" y="3330231"/>
              <a:ext cx="648000" cy="648000"/>
              <a:chOff x="7375172" y="3330231"/>
              <a:chExt cx="648000" cy="648000"/>
            </a:xfrm>
          </p:grpSpPr>
          <p:sp>
            <p:nvSpPr>
              <p:cNvPr id="25" name="流程图: 联系 24"/>
              <p:cNvSpPr/>
              <p:nvPr/>
            </p:nvSpPr>
            <p:spPr>
              <a:xfrm>
                <a:off x="7375172" y="3330231"/>
                <a:ext cx="648000" cy="648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185166">
                <a:off x="7528598" y="3515256"/>
                <a:ext cx="381000" cy="304800"/>
              </a:xfrm>
              <a:prstGeom prst="rect">
                <a:avLst/>
              </a:prstGeom>
            </p:spPr>
          </p:pic>
        </p:grpSp>
      </p:grpSp>
      <p:grpSp>
        <p:nvGrpSpPr>
          <p:cNvPr id="40" name="组合 39"/>
          <p:cNvGrpSpPr/>
          <p:nvPr/>
        </p:nvGrpSpPr>
        <p:grpSpPr>
          <a:xfrm>
            <a:off x="2071045" y="3093106"/>
            <a:ext cx="1224136" cy="1009910"/>
            <a:chOff x="3471951" y="3551361"/>
            <a:chExt cx="1224136" cy="1009910"/>
          </a:xfrm>
        </p:grpSpPr>
        <p:sp>
          <p:nvSpPr>
            <p:cNvPr id="41" name="TextBox 17"/>
            <p:cNvSpPr txBox="1"/>
            <p:nvPr/>
          </p:nvSpPr>
          <p:spPr>
            <a:xfrm>
              <a:off x="3471951" y="419193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项目心得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流程图: 联系 19"/>
            <p:cNvSpPr/>
            <p:nvPr/>
          </p:nvSpPr>
          <p:spPr>
            <a:xfrm>
              <a:off x="3575510" y="3551361"/>
              <a:ext cx="648000" cy="648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64803" y="1226945"/>
            <a:ext cx="272556" cy="270762"/>
            <a:chOff x="2364803" y="1226945"/>
            <a:chExt cx="272556" cy="270762"/>
          </a:xfrm>
        </p:grpSpPr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2450681" y="1226945"/>
              <a:ext cx="100801" cy="117710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2364803" y="1363241"/>
              <a:ext cx="103194" cy="134466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6" name="Freeform 32"/>
            <p:cNvSpPr/>
            <p:nvPr/>
          </p:nvSpPr>
          <p:spPr bwMode="auto">
            <a:xfrm>
              <a:off x="2466308" y="1357328"/>
              <a:ext cx="69547" cy="59559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2534165" y="1363241"/>
              <a:ext cx="103194" cy="134466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17" y="3258408"/>
            <a:ext cx="304800" cy="30480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4357540" y="3093106"/>
            <a:ext cx="1224136" cy="1006767"/>
            <a:chOff x="3559896" y="3527884"/>
            <a:chExt cx="1224136" cy="1006767"/>
          </a:xfrm>
        </p:grpSpPr>
        <p:sp>
          <p:nvSpPr>
            <p:cNvPr id="50" name="TextBox 17"/>
            <p:cNvSpPr txBox="1"/>
            <p:nvPr/>
          </p:nvSpPr>
          <p:spPr>
            <a:xfrm>
              <a:off x="3559896" y="4165319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功能展示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流程图: 联系 19"/>
            <p:cNvSpPr/>
            <p:nvPr/>
          </p:nvSpPr>
          <p:spPr>
            <a:xfrm>
              <a:off x="3600021" y="3527884"/>
              <a:ext cx="648000" cy="648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547490" y="3264236"/>
            <a:ext cx="327862" cy="345196"/>
            <a:chOff x="3294063" y="754063"/>
            <a:chExt cx="5600701" cy="5353051"/>
          </a:xfrm>
          <a:solidFill>
            <a:srgbClr val="777777"/>
          </a:solidFill>
        </p:grpSpPr>
        <p:sp>
          <p:nvSpPr>
            <p:cNvPr id="59" name="Freeform 458"/>
            <p:cNvSpPr/>
            <p:nvPr/>
          </p:nvSpPr>
          <p:spPr bwMode="auto">
            <a:xfrm>
              <a:off x="8235951" y="3122613"/>
              <a:ext cx="658813" cy="307975"/>
            </a:xfrm>
            <a:custGeom>
              <a:avLst/>
              <a:gdLst>
                <a:gd name="T0" fmla="*/ 135 w 175"/>
                <a:gd name="T1" fmla="*/ 0 h 82"/>
                <a:gd name="T2" fmla="*/ 175 w 175"/>
                <a:gd name="T3" fmla="*/ 41 h 82"/>
                <a:gd name="T4" fmla="*/ 135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5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5" y="0"/>
                  </a:moveTo>
                  <a:cubicBezTo>
                    <a:pt x="157" y="0"/>
                    <a:pt x="175" y="19"/>
                    <a:pt x="175" y="41"/>
                  </a:cubicBezTo>
                  <a:cubicBezTo>
                    <a:pt x="175" y="64"/>
                    <a:pt x="157" y="82"/>
                    <a:pt x="13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30"/>
                    <a:pt x="5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Freeform 459"/>
            <p:cNvSpPr/>
            <p:nvPr/>
          </p:nvSpPr>
          <p:spPr bwMode="auto">
            <a:xfrm>
              <a:off x="7646988" y="1539876"/>
              <a:ext cx="571500" cy="587375"/>
            </a:xfrm>
            <a:custGeom>
              <a:avLst/>
              <a:gdLst>
                <a:gd name="T0" fmla="*/ 136 w 152"/>
                <a:gd name="T1" fmla="*/ 16 h 156"/>
                <a:gd name="T2" fmla="*/ 136 w 152"/>
                <a:gd name="T3" fmla="*/ 74 h 156"/>
                <a:gd name="T4" fmla="*/ 70 w 152"/>
                <a:gd name="T5" fmla="*/ 140 h 156"/>
                <a:gd name="T6" fmla="*/ 12 w 152"/>
                <a:gd name="T7" fmla="*/ 140 h 156"/>
                <a:gd name="T8" fmla="*/ 0 w 152"/>
                <a:gd name="T9" fmla="*/ 111 h 156"/>
                <a:gd name="T10" fmla="*/ 12 w 152"/>
                <a:gd name="T11" fmla="*/ 82 h 156"/>
                <a:gd name="T12" fmla="*/ 78 w 152"/>
                <a:gd name="T13" fmla="*/ 16 h 156"/>
                <a:gd name="T14" fmla="*/ 136 w 152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36" y="16"/>
                  </a:moveTo>
                  <a:cubicBezTo>
                    <a:pt x="152" y="32"/>
                    <a:pt x="152" y="58"/>
                    <a:pt x="136" y="74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54" y="156"/>
                    <a:pt x="28" y="156"/>
                    <a:pt x="12" y="140"/>
                  </a:cubicBezTo>
                  <a:cubicBezTo>
                    <a:pt x="4" y="132"/>
                    <a:pt x="0" y="121"/>
                    <a:pt x="0" y="111"/>
                  </a:cubicBezTo>
                  <a:cubicBezTo>
                    <a:pt x="0" y="100"/>
                    <a:pt x="4" y="90"/>
                    <a:pt x="12" y="8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94" y="0"/>
                    <a:pt x="120" y="0"/>
                    <a:pt x="1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1" name="Freeform 460"/>
            <p:cNvSpPr>
              <a:spLocks noEditPoints="1"/>
            </p:cNvSpPr>
            <p:nvPr/>
          </p:nvSpPr>
          <p:spPr bwMode="auto">
            <a:xfrm>
              <a:off x="4170363" y="1525588"/>
              <a:ext cx="3863975" cy="3567113"/>
            </a:xfrm>
            <a:custGeom>
              <a:avLst/>
              <a:gdLst>
                <a:gd name="T0" fmla="*/ 1028 w 1028"/>
                <a:gd name="T1" fmla="*/ 514 h 949"/>
                <a:gd name="T2" fmla="*/ 787 w 1028"/>
                <a:gd name="T3" fmla="*/ 949 h 949"/>
                <a:gd name="T4" fmla="*/ 241 w 1028"/>
                <a:gd name="T5" fmla="*/ 949 h 949"/>
                <a:gd name="T6" fmla="*/ 0 w 1028"/>
                <a:gd name="T7" fmla="*/ 514 h 949"/>
                <a:gd name="T8" fmla="*/ 514 w 1028"/>
                <a:gd name="T9" fmla="*/ 0 h 949"/>
                <a:gd name="T10" fmla="*/ 1028 w 1028"/>
                <a:gd name="T11" fmla="*/ 514 h 949"/>
                <a:gd name="T12" fmla="*/ 714 w 1028"/>
                <a:gd name="T13" fmla="*/ 345 h 949"/>
                <a:gd name="T14" fmla="*/ 714 w 1028"/>
                <a:gd name="T15" fmla="*/ 251 h 949"/>
                <a:gd name="T16" fmla="*/ 632 w 1028"/>
                <a:gd name="T17" fmla="*/ 187 h 949"/>
                <a:gd name="T18" fmla="*/ 563 w 1028"/>
                <a:gd name="T19" fmla="*/ 187 h 949"/>
                <a:gd name="T20" fmla="*/ 563 w 1028"/>
                <a:gd name="T21" fmla="*/ 153 h 949"/>
                <a:gd name="T22" fmla="*/ 466 w 1028"/>
                <a:gd name="T23" fmla="*/ 153 h 949"/>
                <a:gd name="T24" fmla="*/ 466 w 1028"/>
                <a:gd name="T25" fmla="*/ 187 h 949"/>
                <a:gd name="T26" fmla="*/ 397 w 1028"/>
                <a:gd name="T27" fmla="*/ 187 h 949"/>
                <a:gd name="T28" fmla="*/ 316 w 1028"/>
                <a:gd name="T29" fmla="*/ 251 h 949"/>
                <a:gd name="T30" fmla="*/ 316 w 1028"/>
                <a:gd name="T31" fmla="*/ 438 h 949"/>
                <a:gd name="T32" fmla="*/ 397 w 1028"/>
                <a:gd name="T33" fmla="*/ 503 h 949"/>
                <a:gd name="T34" fmla="*/ 466 w 1028"/>
                <a:gd name="T35" fmla="*/ 503 h 949"/>
                <a:gd name="T36" fmla="*/ 466 w 1028"/>
                <a:gd name="T37" fmla="*/ 701 h 949"/>
                <a:gd name="T38" fmla="*/ 440 w 1028"/>
                <a:gd name="T39" fmla="*/ 701 h 949"/>
                <a:gd name="T40" fmla="*/ 389 w 1028"/>
                <a:gd name="T41" fmla="*/ 661 h 949"/>
                <a:gd name="T42" fmla="*/ 389 w 1028"/>
                <a:gd name="T43" fmla="*/ 602 h 949"/>
                <a:gd name="T44" fmla="*/ 315 w 1028"/>
                <a:gd name="T45" fmla="*/ 602 h 949"/>
                <a:gd name="T46" fmla="*/ 315 w 1028"/>
                <a:gd name="T47" fmla="*/ 696 h 949"/>
                <a:gd name="T48" fmla="*/ 396 w 1028"/>
                <a:gd name="T49" fmla="*/ 760 h 949"/>
                <a:gd name="T50" fmla="*/ 466 w 1028"/>
                <a:gd name="T51" fmla="*/ 760 h 949"/>
                <a:gd name="T52" fmla="*/ 466 w 1028"/>
                <a:gd name="T53" fmla="*/ 796 h 949"/>
                <a:gd name="T54" fmla="*/ 563 w 1028"/>
                <a:gd name="T55" fmla="*/ 796 h 949"/>
                <a:gd name="T56" fmla="*/ 563 w 1028"/>
                <a:gd name="T57" fmla="*/ 760 h 949"/>
                <a:gd name="T58" fmla="*/ 632 w 1028"/>
                <a:gd name="T59" fmla="*/ 760 h 949"/>
                <a:gd name="T60" fmla="*/ 713 w 1028"/>
                <a:gd name="T61" fmla="*/ 696 h 949"/>
                <a:gd name="T62" fmla="*/ 713 w 1028"/>
                <a:gd name="T63" fmla="*/ 509 h 949"/>
                <a:gd name="T64" fmla="*/ 632 w 1028"/>
                <a:gd name="T65" fmla="*/ 444 h 949"/>
                <a:gd name="T66" fmla="*/ 563 w 1028"/>
                <a:gd name="T67" fmla="*/ 444 h 949"/>
                <a:gd name="T68" fmla="*/ 563 w 1028"/>
                <a:gd name="T69" fmla="*/ 246 h 949"/>
                <a:gd name="T70" fmla="*/ 588 w 1028"/>
                <a:gd name="T71" fmla="*/ 246 h 949"/>
                <a:gd name="T72" fmla="*/ 639 w 1028"/>
                <a:gd name="T73" fmla="*/ 286 h 949"/>
                <a:gd name="T74" fmla="*/ 639 w 1028"/>
                <a:gd name="T75" fmla="*/ 345 h 949"/>
                <a:gd name="T76" fmla="*/ 714 w 1028"/>
                <a:gd name="T77" fmla="*/ 3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8" h="949">
                  <a:moveTo>
                    <a:pt x="1028" y="514"/>
                  </a:moveTo>
                  <a:cubicBezTo>
                    <a:pt x="1028" y="697"/>
                    <a:pt x="932" y="858"/>
                    <a:pt x="787" y="949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97" y="858"/>
                    <a:pt x="0" y="697"/>
                    <a:pt x="0" y="514"/>
                  </a:cubicBezTo>
                  <a:cubicBezTo>
                    <a:pt x="0" y="230"/>
                    <a:pt x="231" y="0"/>
                    <a:pt x="514" y="0"/>
                  </a:cubicBezTo>
                  <a:cubicBezTo>
                    <a:pt x="798" y="0"/>
                    <a:pt x="1028" y="230"/>
                    <a:pt x="1028" y="514"/>
                  </a:cubicBezTo>
                  <a:close/>
                  <a:moveTo>
                    <a:pt x="714" y="345"/>
                  </a:moveTo>
                  <a:cubicBezTo>
                    <a:pt x="714" y="251"/>
                    <a:pt x="714" y="251"/>
                    <a:pt x="714" y="251"/>
                  </a:cubicBezTo>
                  <a:cubicBezTo>
                    <a:pt x="714" y="216"/>
                    <a:pt x="677" y="187"/>
                    <a:pt x="632" y="187"/>
                  </a:cubicBezTo>
                  <a:cubicBezTo>
                    <a:pt x="563" y="187"/>
                    <a:pt x="563" y="187"/>
                    <a:pt x="563" y="187"/>
                  </a:cubicBezTo>
                  <a:cubicBezTo>
                    <a:pt x="563" y="153"/>
                    <a:pt x="563" y="153"/>
                    <a:pt x="563" y="153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397" y="187"/>
                    <a:pt x="397" y="187"/>
                    <a:pt x="397" y="187"/>
                  </a:cubicBezTo>
                  <a:cubicBezTo>
                    <a:pt x="352" y="187"/>
                    <a:pt x="316" y="216"/>
                    <a:pt x="316" y="251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316" y="474"/>
                    <a:pt x="352" y="503"/>
                    <a:pt x="397" y="503"/>
                  </a:cubicBezTo>
                  <a:cubicBezTo>
                    <a:pt x="466" y="503"/>
                    <a:pt x="466" y="503"/>
                    <a:pt x="466" y="503"/>
                  </a:cubicBezTo>
                  <a:cubicBezTo>
                    <a:pt x="466" y="701"/>
                    <a:pt x="466" y="701"/>
                    <a:pt x="466" y="701"/>
                  </a:cubicBezTo>
                  <a:cubicBezTo>
                    <a:pt x="440" y="701"/>
                    <a:pt x="440" y="701"/>
                    <a:pt x="440" y="701"/>
                  </a:cubicBezTo>
                  <a:cubicBezTo>
                    <a:pt x="412" y="701"/>
                    <a:pt x="389" y="683"/>
                    <a:pt x="389" y="66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15" y="602"/>
                    <a:pt x="315" y="602"/>
                    <a:pt x="315" y="602"/>
                  </a:cubicBezTo>
                  <a:cubicBezTo>
                    <a:pt x="315" y="696"/>
                    <a:pt x="315" y="696"/>
                    <a:pt x="315" y="696"/>
                  </a:cubicBezTo>
                  <a:cubicBezTo>
                    <a:pt x="315" y="731"/>
                    <a:pt x="351" y="760"/>
                    <a:pt x="396" y="760"/>
                  </a:cubicBezTo>
                  <a:cubicBezTo>
                    <a:pt x="466" y="760"/>
                    <a:pt x="466" y="760"/>
                    <a:pt x="466" y="760"/>
                  </a:cubicBezTo>
                  <a:cubicBezTo>
                    <a:pt x="466" y="796"/>
                    <a:pt x="466" y="796"/>
                    <a:pt x="466" y="796"/>
                  </a:cubicBezTo>
                  <a:cubicBezTo>
                    <a:pt x="563" y="796"/>
                    <a:pt x="563" y="796"/>
                    <a:pt x="563" y="796"/>
                  </a:cubicBezTo>
                  <a:cubicBezTo>
                    <a:pt x="563" y="760"/>
                    <a:pt x="563" y="760"/>
                    <a:pt x="563" y="760"/>
                  </a:cubicBezTo>
                  <a:cubicBezTo>
                    <a:pt x="632" y="760"/>
                    <a:pt x="632" y="760"/>
                    <a:pt x="632" y="760"/>
                  </a:cubicBezTo>
                  <a:cubicBezTo>
                    <a:pt x="677" y="760"/>
                    <a:pt x="713" y="731"/>
                    <a:pt x="713" y="696"/>
                  </a:cubicBezTo>
                  <a:cubicBezTo>
                    <a:pt x="713" y="509"/>
                    <a:pt x="713" y="509"/>
                    <a:pt x="713" y="509"/>
                  </a:cubicBezTo>
                  <a:cubicBezTo>
                    <a:pt x="713" y="473"/>
                    <a:pt x="677" y="444"/>
                    <a:pt x="632" y="444"/>
                  </a:cubicBezTo>
                  <a:cubicBezTo>
                    <a:pt x="563" y="444"/>
                    <a:pt x="563" y="444"/>
                    <a:pt x="563" y="444"/>
                  </a:cubicBezTo>
                  <a:cubicBezTo>
                    <a:pt x="563" y="246"/>
                    <a:pt x="563" y="246"/>
                    <a:pt x="563" y="246"/>
                  </a:cubicBezTo>
                  <a:cubicBezTo>
                    <a:pt x="588" y="246"/>
                    <a:pt x="588" y="246"/>
                    <a:pt x="588" y="246"/>
                  </a:cubicBezTo>
                  <a:cubicBezTo>
                    <a:pt x="617" y="246"/>
                    <a:pt x="639" y="264"/>
                    <a:pt x="639" y="286"/>
                  </a:cubicBezTo>
                  <a:cubicBezTo>
                    <a:pt x="639" y="345"/>
                    <a:pt x="639" y="345"/>
                    <a:pt x="639" y="345"/>
                  </a:cubicBezTo>
                  <a:lnTo>
                    <a:pt x="714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Freeform 461"/>
            <p:cNvSpPr/>
            <p:nvPr/>
          </p:nvSpPr>
          <p:spPr bwMode="auto">
            <a:xfrm>
              <a:off x="5187951" y="5254626"/>
              <a:ext cx="1827213" cy="209550"/>
            </a:xfrm>
            <a:custGeom>
              <a:avLst/>
              <a:gdLst>
                <a:gd name="T0" fmla="*/ 436 w 486"/>
                <a:gd name="T1" fmla="*/ 0 h 56"/>
                <a:gd name="T2" fmla="*/ 486 w 486"/>
                <a:gd name="T3" fmla="*/ 28 h 56"/>
                <a:gd name="T4" fmla="*/ 436 w 486"/>
                <a:gd name="T5" fmla="*/ 56 h 56"/>
                <a:gd name="T6" fmla="*/ 51 w 486"/>
                <a:gd name="T7" fmla="*/ 56 h 56"/>
                <a:gd name="T8" fmla="*/ 0 w 486"/>
                <a:gd name="T9" fmla="*/ 28 h 56"/>
                <a:gd name="T10" fmla="*/ 15 w 486"/>
                <a:gd name="T11" fmla="*/ 8 h 56"/>
                <a:gd name="T12" fmla="*/ 51 w 486"/>
                <a:gd name="T13" fmla="*/ 0 h 56"/>
                <a:gd name="T14" fmla="*/ 436 w 48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6">
                  <a:moveTo>
                    <a:pt x="436" y="0"/>
                  </a:moveTo>
                  <a:cubicBezTo>
                    <a:pt x="464" y="0"/>
                    <a:pt x="486" y="13"/>
                    <a:pt x="486" y="28"/>
                  </a:cubicBezTo>
                  <a:cubicBezTo>
                    <a:pt x="486" y="44"/>
                    <a:pt x="464" y="56"/>
                    <a:pt x="436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23" y="56"/>
                    <a:pt x="0" y="44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1" y="0"/>
                  </a:cubicBezTo>
                  <a:lnTo>
                    <a:pt x="4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Freeform 462"/>
            <p:cNvSpPr/>
            <p:nvPr/>
          </p:nvSpPr>
          <p:spPr bwMode="auto">
            <a:xfrm>
              <a:off x="5368926" y="5576888"/>
              <a:ext cx="1470025" cy="211138"/>
            </a:xfrm>
            <a:custGeom>
              <a:avLst/>
              <a:gdLst>
                <a:gd name="T0" fmla="*/ 341 w 391"/>
                <a:gd name="T1" fmla="*/ 0 h 56"/>
                <a:gd name="T2" fmla="*/ 391 w 391"/>
                <a:gd name="T3" fmla="*/ 28 h 56"/>
                <a:gd name="T4" fmla="*/ 341 w 391"/>
                <a:gd name="T5" fmla="*/ 56 h 56"/>
                <a:gd name="T6" fmla="*/ 50 w 391"/>
                <a:gd name="T7" fmla="*/ 56 h 56"/>
                <a:gd name="T8" fmla="*/ 0 w 391"/>
                <a:gd name="T9" fmla="*/ 28 h 56"/>
                <a:gd name="T10" fmla="*/ 14 w 391"/>
                <a:gd name="T11" fmla="*/ 8 h 56"/>
                <a:gd name="T12" fmla="*/ 50 w 391"/>
                <a:gd name="T13" fmla="*/ 0 h 56"/>
                <a:gd name="T14" fmla="*/ 341 w 39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6">
                  <a:moveTo>
                    <a:pt x="341" y="0"/>
                  </a:moveTo>
                  <a:cubicBezTo>
                    <a:pt x="369" y="0"/>
                    <a:pt x="391" y="12"/>
                    <a:pt x="391" y="28"/>
                  </a:cubicBezTo>
                  <a:cubicBezTo>
                    <a:pt x="391" y="43"/>
                    <a:pt x="369" y="56"/>
                    <a:pt x="34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2" y="56"/>
                    <a:pt x="0" y="43"/>
                    <a:pt x="0" y="28"/>
                  </a:cubicBezTo>
                  <a:cubicBezTo>
                    <a:pt x="0" y="20"/>
                    <a:pt x="5" y="13"/>
                    <a:pt x="14" y="8"/>
                  </a:cubicBezTo>
                  <a:cubicBezTo>
                    <a:pt x="24" y="3"/>
                    <a:pt x="36" y="0"/>
                    <a:pt x="50" y="0"/>
                  </a:cubicBez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4" name="Freeform 463"/>
            <p:cNvSpPr/>
            <p:nvPr/>
          </p:nvSpPr>
          <p:spPr bwMode="auto">
            <a:xfrm>
              <a:off x="5556251" y="5895976"/>
              <a:ext cx="1090613" cy="211138"/>
            </a:xfrm>
            <a:custGeom>
              <a:avLst/>
              <a:gdLst>
                <a:gd name="T0" fmla="*/ 240 w 290"/>
                <a:gd name="T1" fmla="*/ 0 h 56"/>
                <a:gd name="T2" fmla="*/ 290 w 290"/>
                <a:gd name="T3" fmla="*/ 28 h 56"/>
                <a:gd name="T4" fmla="*/ 240 w 290"/>
                <a:gd name="T5" fmla="*/ 56 h 56"/>
                <a:gd name="T6" fmla="*/ 50 w 290"/>
                <a:gd name="T7" fmla="*/ 56 h 56"/>
                <a:gd name="T8" fmla="*/ 0 w 290"/>
                <a:gd name="T9" fmla="*/ 28 h 56"/>
                <a:gd name="T10" fmla="*/ 15 w 290"/>
                <a:gd name="T11" fmla="*/ 8 h 56"/>
                <a:gd name="T12" fmla="*/ 50 w 290"/>
                <a:gd name="T13" fmla="*/ 0 h 56"/>
                <a:gd name="T14" fmla="*/ 240 w 29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56">
                  <a:moveTo>
                    <a:pt x="240" y="0"/>
                  </a:moveTo>
                  <a:cubicBezTo>
                    <a:pt x="268" y="0"/>
                    <a:pt x="290" y="12"/>
                    <a:pt x="290" y="28"/>
                  </a:cubicBezTo>
                  <a:cubicBezTo>
                    <a:pt x="290" y="43"/>
                    <a:pt x="268" y="56"/>
                    <a:pt x="24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3" y="56"/>
                    <a:pt x="0" y="43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0" y="0"/>
                  </a:cubicBez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5" name="Freeform 464"/>
            <p:cNvSpPr/>
            <p:nvPr/>
          </p:nvSpPr>
          <p:spPr bwMode="auto">
            <a:xfrm>
              <a:off x="6286501" y="3416301"/>
              <a:ext cx="285750" cy="744538"/>
            </a:xfrm>
            <a:custGeom>
              <a:avLst/>
              <a:gdLst>
                <a:gd name="T0" fmla="*/ 76 w 76"/>
                <a:gd name="T1" fmla="*/ 41 h 198"/>
                <a:gd name="T2" fmla="*/ 76 w 76"/>
                <a:gd name="T3" fmla="*/ 158 h 198"/>
                <a:gd name="T4" fmla="*/ 25 w 76"/>
                <a:gd name="T5" fmla="*/ 198 h 198"/>
                <a:gd name="T6" fmla="*/ 0 w 76"/>
                <a:gd name="T7" fmla="*/ 198 h 198"/>
                <a:gd name="T8" fmla="*/ 0 w 76"/>
                <a:gd name="T9" fmla="*/ 0 h 198"/>
                <a:gd name="T10" fmla="*/ 25 w 76"/>
                <a:gd name="T11" fmla="*/ 0 h 198"/>
                <a:gd name="T12" fmla="*/ 76 w 76"/>
                <a:gd name="T1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41"/>
                  </a:moveTo>
                  <a:cubicBezTo>
                    <a:pt x="76" y="158"/>
                    <a:pt x="76" y="158"/>
                    <a:pt x="76" y="158"/>
                  </a:cubicBezTo>
                  <a:cubicBezTo>
                    <a:pt x="76" y="180"/>
                    <a:pt x="53" y="198"/>
                    <a:pt x="2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3" y="0"/>
                    <a:pt x="76" y="18"/>
                    <a:pt x="7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Freeform 465"/>
            <p:cNvSpPr/>
            <p:nvPr/>
          </p:nvSpPr>
          <p:spPr bwMode="auto">
            <a:xfrm>
              <a:off x="5948363" y="754063"/>
              <a:ext cx="307975" cy="658813"/>
            </a:xfrm>
            <a:custGeom>
              <a:avLst/>
              <a:gdLst>
                <a:gd name="T0" fmla="*/ 82 w 82"/>
                <a:gd name="T1" fmla="*/ 41 h 175"/>
                <a:gd name="T2" fmla="*/ 82 w 82"/>
                <a:gd name="T3" fmla="*/ 134 h 175"/>
                <a:gd name="T4" fmla="*/ 41 w 82"/>
                <a:gd name="T5" fmla="*/ 175 h 175"/>
                <a:gd name="T6" fmla="*/ 12 w 82"/>
                <a:gd name="T7" fmla="*/ 163 h 175"/>
                <a:gd name="T8" fmla="*/ 0 w 82"/>
                <a:gd name="T9" fmla="*/ 134 h 175"/>
                <a:gd name="T10" fmla="*/ 0 w 82"/>
                <a:gd name="T11" fmla="*/ 41 h 175"/>
                <a:gd name="T12" fmla="*/ 41 w 82"/>
                <a:gd name="T13" fmla="*/ 0 h 175"/>
                <a:gd name="T14" fmla="*/ 82 w 82"/>
                <a:gd name="T15" fmla="*/ 4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75">
                  <a:moveTo>
                    <a:pt x="82" y="41"/>
                  </a:moveTo>
                  <a:cubicBezTo>
                    <a:pt x="82" y="134"/>
                    <a:pt x="82" y="134"/>
                    <a:pt x="82" y="134"/>
                  </a:cubicBezTo>
                  <a:cubicBezTo>
                    <a:pt x="82" y="157"/>
                    <a:pt x="64" y="175"/>
                    <a:pt x="41" y="175"/>
                  </a:cubicBezTo>
                  <a:cubicBezTo>
                    <a:pt x="30" y="175"/>
                    <a:pt x="20" y="171"/>
                    <a:pt x="12" y="163"/>
                  </a:cubicBezTo>
                  <a:cubicBezTo>
                    <a:pt x="5" y="156"/>
                    <a:pt x="0" y="146"/>
                    <a:pt x="0" y="1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Freeform 466"/>
            <p:cNvSpPr/>
            <p:nvPr/>
          </p:nvSpPr>
          <p:spPr bwMode="auto">
            <a:xfrm>
              <a:off x="5635626" y="2449513"/>
              <a:ext cx="285750" cy="744538"/>
            </a:xfrm>
            <a:custGeom>
              <a:avLst/>
              <a:gdLst>
                <a:gd name="T0" fmla="*/ 76 w 76"/>
                <a:gd name="T1" fmla="*/ 0 h 198"/>
                <a:gd name="T2" fmla="*/ 76 w 76"/>
                <a:gd name="T3" fmla="*/ 198 h 198"/>
                <a:gd name="T4" fmla="*/ 51 w 76"/>
                <a:gd name="T5" fmla="*/ 198 h 198"/>
                <a:gd name="T6" fmla="*/ 0 w 76"/>
                <a:gd name="T7" fmla="*/ 157 h 198"/>
                <a:gd name="T8" fmla="*/ 0 w 76"/>
                <a:gd name="T9" fmla="*/ 40 h 198"/>
                <a:gd name="T10" fmla="*/ 51 w 76"/>
                <a:gd name="T11" fmla="*/ 0 h 198"/>
                <a:gd name="T12" fmla="*/ 76 w 7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0"/>
                  </a:moveTo>
                  <a:cubicBezTo>
                    <a:pt x="76" y="198"/>
                    <a:pt x="76" y="198"/>
                    <a:pt x="76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23" y="198"/>
                    <a:pt x="0" y="180"/>
                    <a:pt x="0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3" y="0"/>
                    <a:pt x="51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8" name="Freeform 467"/>
            <p:cNvSpPr/>
            <p:nvPr/>
          </p:nvSpPr>
          <p:spPr bwMode="auto">
            <a:xfrm>
              <a:off x="3951288" y="1539876"/>
              <a:ext cx="571500" cy="587375"/>
            </a:xfrm>
            <a:custGeom>
              <a:avLst/>
              <a:gdLst>
                <a:gd name="T0" fmla="*/ 140 w 152"/>
                <a:gd name="T1" fmla="*/ 82 h 156"/>
                <a:gd name="T2" fmla="*/ 152 w 152"/>
                <a:gd name="T3" fmla="*/ 111 h 156"/>
                <a:gd name="T4" fmla="*/ 140 w 152"/>
                <a:gd name="T5" fmla="*/ 140 h 156"/>
                <a:gd name="T6" fmla="*/ 82 w 152"/>
                <a:gd name="T7" fmla="*/ 140 h 156"/>
                <a:gd name="T8" fmla="*/ 16 w 152"/>
                <a:gd name="T9" fmla="*/ 74 h 156"/>
                <a:gd name="T10" fmla="*/ 16 w 152"/>
                <a:gd name="T11" fmla="*/ 16 h 156"/>
                <a:gd name="T12" fmla="*/ 74 w 152"/>
                <a:gd name="T13" fmla="*/ 16 h 156"/>
                <a:gd name="T14" fmla="*/ 140 w 152"/>
                <a:gd name="T15" fmla="*/ 8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40" y="82"/>
                  </a:moveTo>
                  <a:cubicBezTo>
                    <a:pt x="148" y="90"/>
                    <a:pt x="152" y="100"/>
                    <a:pt x="152" y="111"/>
                  </a:cubicBezTo>
                  <a:cubicBezTo>
                    <a:pt x="152" y="121"/>
                    <a:pt x="148" y="132"/>
                    <a:pt x="140" y="140"/>
                  </a:cubicBezTo>
                  <a:cubicBezTo>
                    <a:pt x="124" y="156"/>
                    <a:pt x="98" y="156"/>
                    <a:pt x="82" y="14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0" y="58"/>
                    <a:pt x="0" y="32"/>
                    <a:pt x="16" y="16"/>
                  </a:cubicBezTo>
                  <a:cubicBezTo>
                    <a:pt x="32" y="0"/>
                    <a:pt x="58" y="0"/>
                    <a:pt x="74" y="16"/>
                  </a:cubicBezTo>
                  <a:lnTo>
                    <a:pt x="1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9" name="Freeform 468"/>
            <p:cNvSpPr/>
            <p:nvPr/>
          </p:nvSpPr>
          <p:spPr bwMode="auto">
            <a:xfrm>
              <a:off x="3294063" y="3122613"/>
              <a:ext cx="657225" cy="307975"/>
            </a:xfrm>
            <a:custGeom>
              <a:avLst/>
              <a:gdLst>
                <a:gd name="T0" fmla="*/ 134 w 175"/>
                <a:gd name="T1" fmla="*/ 0 h 82"/>
                <a:gd name="T2" fmla="*/ 175 w 175"/>
                <a:gd name="T3" fmla="*/ 41 h 82"/>
                <a:gd name="T4" fmla="*/ 134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4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4" y="0"/>
                  </a:moveTo>
                  <a:cubicBezTo>
                    <a:pt x="156" y="0"/>
                    <a:pt x="175" y="19"/>
                    <a:pt x="175" y="41"/>
                  </a:cubicBezTo>
                  <a:cubicBezTo>
                    <a:pt x="175" y="64"/>
                    <a:pt x="156" y="82"/>
                    <a:pt x="13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8453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箭头: 右 2"/>
          <p:cNvSpPr/>
          <p:nvPr/>
        </p:nvSpPr>
        <p:spPr>
          <a:xfrm>
            <a:off x="3002069" y="1301191"/>
            <a:ext cx="1102854" cy="30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/>
          <p:cNvSpPr/>
          <p:nvPr/>
        </p:nvSpPr>
        <p:spPr>
          <a:xfrm>
            <a:off x="5175396" y="1322650"/>
            <a:ext cx="1102854" cy="30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 70"/>
          <p:cNvSpPr/>
          <p:nvPr/>
        </p:nvSpPr>
        <p:spPr>
          <a:xfrm rot="5400000">
            <a:off x="6518278" y="2476399"/>
            <a:ext cx="648000" cy="30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/>
          <p:cNvSpPr/>
          <p:nvPr/>
        </p:nvSpPr>
        <p:spPr>
          <a:xfrm rot="10800000">
            <a:off x="3010903" y="3315573"/>
            <a:ext cx="1102854" cy="30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右 72"/>
          <p:cNvSpPr/>
          <p:nvPr/>
        </p:nvSpPr>
        <p:spPr>
          <a:xfrm rot="10800000">
            <a:off x="5238283" y="3284379"/>
            <a:ext cx="1102854" cy="30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7544" y="315086"/>
            <a:ext cx="2038241" cy="528472"/>
            <a:chOff x="1769309" y="2262425"/>
            <a:chExt cx="1722616" cy="602283"/>
          </a:xfrm>
        </p:grpSpPr>
        <p:grpSp>
          <p:nvGrpSpPr>
            <p:cNvPr id="3" name="组合 2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1858355" y="2262425"/>
              <a:ext cx="1572258" cy="569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  <a:endParaRPr lang="en-US" altLang="zh-CN" sz="20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667" y="2583667"/>
            <a:ext cx="20340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组长：梁光健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主要负责前端页面设计和数据库的编写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6087" y="3523600"/>
            <a:ext cx="20340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组员：韦邦杠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主要负责后台代码和数据库的设计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2013" y="3523618"/>
            <a:ext cx="2034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组员：李泽望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主要负责前端页面的设计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95" y="843202"/>
            <a:ext cx="1260025" cy="1260025"/>
          </a:xfrm>
          <a:prstGeom prst="rect">
            <a:avLst/>
          </a:prstGeom>
        </p:spPr>
      </p:pic>
      <p:sp>
        <p:nvSpPr>
          <p:cNvPr id="20" name="TextBox 17"/>
          <p:cNvSpPr txBox="1"/>
          <p:nvPr/>
        </p:nvSpPr>
        <p:spPr>
          <a:xfrm>
            <a:off x="3851920" y="1205198"/>
            <a:ext cx="2788502" cy="98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教员：张婷、张果、陈永光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班主任老师：张婷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专业指导老师：张果、陈永光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6984343" y="2786383"/>
            <a:ext cx="2034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组员：张优兰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主要负责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梁光健"/>
          <p:cNvPicPr>
            <a:picLocks noChangeAspect="1"/>
          </p:cNvPicPr>
          <p:nvPr/>
        </p:nvPicPr>
        <p:blipFill>
          <a:blip r:embed="rId2"/>
          <a:srcRect l="4380" r="3098" b="15427"/>
          <a:stretch>
            <a:fillRect/>
          </a:stretch>
        </p:blipFill>
        <p:spPr>
          <a:xfrm>
            <a:off x="889000" y="1546860"/>
            <a:ext cx="756920" cy="809625"/>
          </a:xfrm>
          <a:prstGeom prst="ellipse">
            <a:avLst/>
          </a:prstGeom>
        </p:spPr>
      </p:pic>
      <p:pic>
        <p:nvPicPr>
          <p:cNvPr id="23" name="图片 22" descr="韦邦杠"/>
          <p:cNvPicPr>
            <a:picLocks noChangeAspect="1"/>
          </p:cNvPicPr>
          <p:nvPr/>
        </p:nvPicPr>
        <p:blipFill>
          <a:blip r:embed="rId3"/>
          <a:srcRect l="1763" t="3592" r="1496" b="-336"/>
          <a:stretch>
            <a:fillRect/>
          </a:stretch>
        </p:blipFill>
        <p:spPr>
          <a:xfrm>
            <a:off x="3234055" y="2583815"/>
            <a:ext cx="777875" cy="804545"/>
          </a:xfrm>
          <a:prstGeom prst="ellipse">
            <a:avLst/>
          </a:prstGeom>
        </p:spPr>
      </p:pic>
      <p:pic>
        <p:nvPicPr>
          <p:cNvPr id="24" name="图片 23" descr="李泽望"/>
          <p:cNvPicPr>
            <a:picLocks noChangeAspect="1"/>
          </p:cNvPicPr>
          <p:nvPr/>
        </p:nvPicPr>
        <p:blipFill>
          <a:blip r:embed="rId4"/>
          <a:srcRect t="1810" b="1396"/>
          <a:stretch>
            <a:fillRect/>
          </a:stretch>
        </p:blipFill>
        <p:spPr>
          <a:xfrm>
            <a:off x="5422265" y="2583815"/>
            <a:ext cx="754380" cy="754380"/>
          </a:xfrm>
          <a:prstGeom prst="ellipse">
            <a:avLst/>
          </a:prstGeom>
        </p:spPr>
      </p:pic>
      <p:pic>
        <p:nvPicPr>
          <p:cNvPr id="25" name="图片 24" descr="张优兰"/>
          <p:cNvPicPr>
            <a:picLocks noChangeAspect="1"/>
          </p:cNvPicPr>
          <p:nvPr/>
        </p:nvPicPr>
        <p:blipFill>
          <a:blip r:embed="rId5"/>
          <a:srcRect t="5703" b="-1018"/>
          <a:stretch>
            <a:fillRect/>
          </a:stretch>
        </p:blipFill>
        <p:spPr>
          <a:xfrm>
            <a:off x="7600950" y="1783715"/>
            <a:ext cx="800100" cy="8001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5" y="186853"/>
            <a:ext cx="8047103" cy="49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组合 34"/>
          <p:cNvGrpSpPr/>
          <p:nvPr/>
        </p:nvGrpSpPr>
        <p:grpSpPr>
          <a:xfrm>
            <a:off x="467544" y="315086"/>
            <a:ext cx="2038241" cy="528472"/>
            <a:chOff x="1769309" y="2262425"/>
            <a:chExt cx="1722616" cy="602283"/>
          </a:xfrm>
        </p:grpSpPr>
        <p:grpSp>
          <p:nvGrpSpPr>
            <p:cNvPr id="36" name="组合 35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/>
            <p:cNvSpPr/>
            <p:nvPr/>
          </p:nvSpPr>
          <p:spPr>
            <a:xfrm>
              <a:off x="1858355" y="2262425"/>
              <a:ext cx="1572258" cy="569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开发背景</a:t>
              </a:r>
              <a:endParaRPr lang="en-US" altLang="zh-CN" sz="20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曲线连接符 57"/>
          <p:cNvCxnSpPr/>
          <p:nvPr/>
        </p:nvCxnSpPr>
        <p:spPr>
          <a:xfrm flipV="1">
            <a:off x="1026484" y="536021"/>
            <a:ext cx="7071497" cy="282196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695138" y="3257699"/>
            <a:ext cx="2403265" cy="948631"/>
            <a:chOff x="713150" y="3257699"/>
            <a:chExt cx="2403265" cy="948631"/>
          </a:xfrm>
        </p:grpSpPr>
        <p:grpSp>
          <p:nvGrpSpPr>
            <p:cNvPr id="46" name="组合 45"/>
            <p:cNvGrpSpPr/>
            <p:nvPr/>
          </p:nvGrpSpPr>
          <p:grpSpPr>
            <a:xfrm>
              <a:off x="713150" y="3432100"/>
              <a:ext cx="2403265" cy="774230"/>
              <a:chOff x="2456766" y="2233120"/>
              <a:chExt cx="2403265" cy="774230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2456766" y="2280247"/>
                <a:ext cx="2403265" cy="727103"/>
                <a:chOff x="1043608" y="2117011"/>
                <a:chExt cx="2403265" cy="727103"/>
              </a:xfrm>
            </p:grpSpPr>
            <p:sp>
              <p:nvSpPr>
                <p:cNvPr id="52" name="TextBox 15"/>
                <p:cNvSpPr txBox="1"/>
                <p:nvPr/>
              </p:nvSpPr>
              <p:spPr>
                <a:xfrm>
                  <a:off x="1865434" y="2117011"/>
                  <a:ext cx="10433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背景一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TextBox 16"/>
                <p:cNvSpPr txBox="1"/>
                <p:nvPr/>
              </p:nvSpPr>
              <p:spPr>
                <a:xfrm>
                  <a:off x="1043608" y="2507419"/>
                  <a:ext cx="2403265" cy="336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教学机构工作繁杂、资料众多</a:t>
                  </a:r>
                  <a:endPara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2781615" y="2233120"/>
                <a:ext cx="432048" cy="461665"/>
                <a:chOff x="563174" y="1679487"/>
                <a:chExt cx="432048" cy="461665"/>
              </a:xfrm>
            </p:grpSpPr>
            <p:sp>
              <p:nvSpPr>
                <p:cNvPr id="50" name="矩形 49"/>
                <p:cNvSpPr/>
                <p:nvPr/>
              </p:nvSpPr>
              <p:spPr>
                <a:xfrm rot="2983548">
                  <a:off x="579793" y="1679487"/>
                  <a:ext cx="415429" cy="41542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TextBox 26"/>
                <p:cNvSpPr txBox="1"/>
                <p:nvPr/>
              </p:nvSpPr>
              <p:spPr>
                <a:xfrm>
                  <a:off x="563174" y="167948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265A9A"/>
                      </a:solidFill>
                    </a:rPr>
                    <a:t>1</a:t>
                  </a:r>
                  <a:endParaRPr lang="zh-CN" altLang="en-US" sz="2400" dirty="0">
                    <a:solidFill>
                      <a:srgbClr val="265A9A"/>
                    </a:solidFill>
                  </a:endParaRPr>
                </a:p>
              </p:txBody>
            </p:sp>
          </p:grpSp>
        </p:grpSp>
        <p:sp>
          <p:nvSpPr>
            <p:cNvPr id="47" name="流程图: 联系 79"/>
            <p:cNvSpPr/>
            <p:nvPr/>
          </p:nvSpPr>
          <p:spPr>
            <a:xfrm>
              <a:off x="1225501" y="3257699"/>
              <a:ext cx="106139" cy="10613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032831" y="2799217"/>
            <a:ext cx="2403265" cy="1225347"/>
            <a:chOff x="2706524" y="2370163"/>
            <a:chExt cx="2403265" cy="1225347"/>
          </a:xfrm>
        </p:grpSpPr>
        <p:grpSp>
          <p:nvGrpSpPr>
            <p:cNvPr id="55" name="组合 54"/>
            <p:cNvGrpSpPr/>
            <p:nvPr/>
          </p:nvGrpSpPr>
          <p:grpSpPr>
            <a:xfrm>
              <a:off x="2706524" y="2544281"/>
              <a:ext cx="2403265" cy="1051229"/>
              <a:chOff x="2456766" y="2233120"/>
              <a:chExt cx="2403265" cy="105122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2456766" y="2280247"/>
                <a:ext cx="2403265" cy="1004102"/>
                <a:chOff x="1043608" y="2117011"/>
                <a:chExt cx="2403265" cy="1004102"/>
              </a:xfrm>
            </p:grpSpPr>
            <p:sp>
              <p:nvSpPr>
                <p:cNvPr id="61" name="TextBox 34"/>
                <p:cNvSpPr txBox="1"/>
                <p:nvPr/>
              </p:nvSpPr>
              <p:spPr>
                <a:xfrm>
                  <a:off x="1865434" y="2117011"/>
                  <a:ext cx="10433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背景二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TextBox 35"/>
                <p:cNvSpPr txBox="1"/>
                <p:nvPr/>
              </p:nvSpPr>
              <p:spPr>
                <a:xfrm>
                  <a:off x="1043608" y="2507419"/>
                  <a:ext cx="2403265" cy="613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传统的管理保密性差、查询不便、效率低、难维持与更新</a:t>
                  </a:r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2781615" y="2233120"/>
                <a:ext cx="432048" cy="461665"/>
                <a:chOff x="563174" y="1679487"/>
                <a:chExt cx="432048" cy="461665"/>
              </a:xfrm>
            </p:grpSpPr>
            <p:sp>
              <p:nvSpPr>
                <p:cNvPr id="59" name="矩形 58"/>
                <p:cNvSpPr/>
                <p:nvPr/>
              </p:nvSpPr>
              <p:spPr>
                <a:xfrm rot="2983548">
                  <a:off x="579793" y="1679487"/>
                  <a:ext cx="415429" cy="41542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TextBox 33"/>
                <p:cNvSpPr txBox="1"/>
                <p:nvPr/>
              </p:nvSpPr>
              <p:spPr>
                <a:xfrm>
                  <a:off x="563174" y="167948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265A9A"/>
                      </a:solidFill>
                    </a:rPr>
                    <a:t>2</a:t>
                  </a:r>
                  <a:endParaRPr lang="zh-CN" altLang="en-US" sz="2400" dirty="0">
                    <a:solidFill>
                      <a:srgbClr val="265A9A"/>
                    </a:solidFill>
                  </a:endParaRPr>
                </a:p>
              </p:txBody>
            </p:sp>
          </p:grpSp>
        </p:grpSp>
        <p:sp>
          <p:nvSpPr>
            <p:cNvPr id="56" name="流程图: 联系 80"/>
            <p:cNvSpPr/>
            <p:nvPr/>
          </p:nvSpPr>
          <p:spPr>
            <a:xfrm flipH="1">
              <a:off x="3243501" y="2370163"/>
              <a:ext cx="89078" cy="8907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400983" y="1549060"/>
            <a:ext cx="2403265" cy="1204336"/>
            <a:chOff x="3953315" y="1099670"/>
            <a:chExt cx="2403265" cy="1204336"/>
          </a:xfrm>
        </p:grpSpPr>
        <p:grpSp>
          <p:nvGrpSpPr>
            <p:cNvPr id="64" name="组合 63"/>
            <p:cNvGrpSpPr/>
            <p:nvPr/>
          </p:nvGrpSpPr>
          <p:grpSpPr>
            <a:xfrm>
              <a:off x="3953315" y="1251392"/>
              <a:ext cx="2403265" cy="1052614"/>
              <a:chOff x="2758352" y="2233120"/>
              <a:chExt cx="2403265" cy="1052614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2758352" y="2280247"/>
                <a:ext cx="2403265" cy="1005487"/>
                <a:chOff x="1345194" y="2117011"/>
                <a:chExt cx="2403265" cy="1005487"/>
              </a:xfrm>
            </p:grpSpPr>
            <p:sp>
              <p:nvSpPr>
                <p:cNvPr id="70" name="TextBox 41"/>
                <p:cNvSpPr txBox="1"/>
                <p:nvPr/>
              </p:nvSpPr>
              <p:spPr>
                <a:xfrm>
                  <a:off x="1865434" y="2117011"/>
                  <a:ext cx="10433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背景三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TextBox 42"/>
                <p:cNvSpPr txBox="1"/>
                <p:nvPr/>
              </p:nvSpPr>
              <p:spPr>
                <a:xfrm>
                  <a:off x="1345194" y="2508804"/>
                  <a:ext cx="2403265" cy="613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急需系统化、科学化、规范化的管理体系</a:t>
                  </a:r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2781615" y="2233120"/>
                <a:ext cx="432048" cy="461665"/>
                <a:chOff x="563174" y="1679487"/>
                <a:chExt cx="432048" cy="461665"/>
              </a:xfrm>
            </p:grpSpPr>
            <p:sp>
              <p:nvSpPr>
                <p:cNvPr id="68" name="矩形 67"/>
                <p:cNvSpPr/>
                <p:nvPr/>
              </p:nvSpPr>
              <p:spPr>
                <a:xfrm rot="2983548">
                  <a:off x="579793" y="1679487"/>
                  <a:ext cx="415429" cy="41542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TextBox 40"/>
                <p:cNvSpPr txBox="1"/>
                <p:nvPr/>
              </p:nvSpPr>
              <p:spPr>
                <a:xfrm>
                  <a:off x="563174" y="167948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265A9A"/>
                      </a:solidFill>
                    </a:rPr>
                    <a:t>3</a:t>
                  </a:r>
                  <a:endParaRPr lang="zh-CN" altLang="en-US" sz="2400" dirty="0">
                    <a:solidFill>
                      <a:srgbClr val="265A9A"/>
                    </a:solidFill>
                  </a:endParaRPr>
                </a:p>
              </p:txBody>
            </p:sp>
          </p:grpSp>
        </p:grpSp>
        <p:sp>
          <p:nvSpPr>
            <p:cNvPr id="65" name="流程图: 联系 81"/>
            <p:cNvSpPr/>
            <p:nvPr/>
          </p:nvSpPr>
          <p:spPr>
            <a:xfrm flipH="1">
              <a:off x="4192601" y="1099670"/>
              <a:ext cx="66685" cy="6668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913151" y="652884"/>
            <a:ext cx="2403265" cy="904638"/>
            <a:chOff x="5724127" y="452935"/>
            <a:chExt cx="2403265" cy="904638"/>
          </a:xfrm>
        </p:grpSpPr>
        <p:grpSp>
          <p:nvGrpSpPr>
            <p:cNvPr id="73" name="组合 72"/>
            <p:cNvGrpSpPr/>
            <p:nvPr/>
          </p:nvGrpSpPr>
          <p:grpSpPr>
            <a:xfrm>
              <a:off x="5724127" y="583343"/>
              <a:ext cx="2403265" cy="774230"/>
              <a:chOff x="2456766" y="2233120"/>
              <a:chExt cx="2403265" cy="774230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2456766" y="2280247"/>
                <a:ext cx="2403265" cy="727103"/>
                <a:chOff x="1043608" y="2117011"/>
                <a:chExt cx="2403265" cy="727103"/>
              </a:xfrm>
            </p:grpSpPr>
            <p:sp>
              <p:nvSpPr>
                <p:cNvPr id="79" name="TextBox 49"/>
                <p:cNvSpPr txBox="1"/>
                <p:nvPr/>
              </p:nvSpPr>
              <p:spPr>
                <a:xfrm>
                  <a:off x="1865434" y="2117011"/>
                  <a:ext cx="10433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背景四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TextBox 50"/>
                <p:cNvSpPr txBox="1"/>
                <p:nvPr/>
              </p:nvSpPr>
              <p:spPr>
                <a:xfrm>
                  <a:off x="1043608" y="2507419"/>
                  <a:ext cx="2403265" cy="336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提高工作效率、节约开销</a:t>
                  </a:r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2781615" y="2233120"/>
                <a:ext cx="432048" cy="461665"/>
                <a:chOff x="563174" y="1679487"/>
                <a:chExt cx="432048" cy="461665"/>
              </a:xfrm>
            </p:grpSpPr>
            <p:sp>
              <p:nvSpPr>
                <p:cNvPr id="77" name="矩形 76"/>
                <p:cNvSpPr/>
                <p:nvPr/>
              </p:nvSpPr>
              <p:spPr>
                <a:xfrm rot="2983548">
                  <a:off x="579793" y="1679487"/>
                  <a:ext cx="415429" cy="41542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TextBox 48"/>
                <p:cNvSpPr txBox="1"/>
                <p:nvPr/>
              </p:nvSpPr>
              <p:spPr>
                <a:xfrm>
                  <a:off x="563174" y="167948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265A9A"/>
                      </a:solidFill>
                    </a:rPr>
                    <a:t>4</a:t>
                  </a:r>
                  <a:endParaRPr lang="zh-CN" altLang="en-US" sz="2400" dirty="0">
                    <a:solidFill>
                      <a:srgbClr val="265A9A"/>
                    </a:solidFill>
                  </a:endParaRPr>
                </a:p>
              </p:txBody>
            </p:sp>
          </p:grpSp>
        </p:grpSp>
        <p:sp>
          <p:nvSpPr>
            <p:cNvPr id="74" name="流程图: 联系 82"/>
            <p:cNvSpPr/>
            <p:nvPr/>
          </p:nvSpPr>
          <p:spPr>
            <a:xfrm>
              <a:off x="6274168" y="452935"/>
              <a:ext cx="50497" cy="50497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81543" y="2079595"/>
            <a:ext cx="2600293" cy="661969"/>
            <a:chOff x="5301000" y="3199443"/>
            <a:chExt cx="2600293" cy="661969"/>
          </a:xfrm>
        </p:grpSpPr>
        <p:sp>
          <p:nvSpPr>
            <p:cNvPr id="3" name="TextBox 2"/>
            <p:cNvSpPr txBox="1"/>
            <p:nvPr/>
          </p:nvSpPr>
          <p:spPr>
            <a:xfrm>
              <a:off x="6106232" y="3338192"/>
              <a:ext cx="1795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开发工具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01000" y="3199443"/>
              <a:ext cx="648000" cy="648000"/>
              <a:chOff x="5301000" y="3199443"/>
              <a:chExt cx="648000" cy="648000"/>
            </a:xfrm>
          </p:grpSpPr>
          <p:sp>
            <p:nvSpPr>
              <p:cNvPr id="5" name="流程图: 联系 4"/>
              <p:cNvSpPr/>
              <p:nvPr/>
            </p:nvSpPr>
            <p:spPr>
              <a:xfrm>
                <a:off x="5301000" y="3199443"/>
                <a:ext cx="648000" cy="648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7772" y="3390856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12" name="组合 11"/>
          <p:cNvGrpSpPr/>
          <p:nvPr/>
        </p:nvGrpSpPr>
        <p:grpSpPr>
          <a:xfrm>
            <a:off x="4793484" y="923784"/>
            <a:ext cx="1534160" cy="494446"/>
            <a:chOff x="1769309" y="2301204"/>
            <a:chExt cx="1748435" cy="563504"/>
          </a:xfrm>
        </p:grpSpPr>
        <p:grpSp>
          <p:nvGrpSpPr>
            <p:cNvPr id="13" name="组合 12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1858323" y="2301204"/>
              <a:ext cx="1659421" cy="524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en-US" altLang="zh-CN" sz="16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server  </a:t>
              </a:r>
              <a:endParaRPr lang="en-US" altLang="zh-CN" sz="16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93585" y="1639669"/>
            <a:ext cx="1521106" cy="446605"/>
            <a:chOff x="1769309" y="2355726"/>
            <a:chExt cx="1733558" cy="508982"/>
          </a:xfrm>
        </p:grpSpPr>
        <p:grpSp>
          <p:nvGrpSpPr>
            <p:cNvPr id="22" name="组合 21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1858353" y="2355726"/>
              <a:ext cx="1644514" cy="476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endParaRPr lang="en-US" altLang="zh-CN" sz="16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5490" y="2308740"/>
            <a:ext cx="1511505" cy="446605"/>
            <a:chOff x="1769309" y="2355724"/>
            <a:chExt cx="1722616" cy="508982"/>
          </a:xfrm>
        </p:grpSpPr>
        <p:grpSp>
          <p:nvGrpSpPr>
            <p:cNvPr id="31" name="组合 30"/>
            <p:cNvGrpSpPr/>
            <p:nvPr/>
          </p:nvGrpSpPr>
          <p:grpSpPr>
            <a:xfrm>
              <a:off x="1769309" y="2355724"/>
              <a:ext cx="1722616" cy="508982"/>
              <a:chOff x="1769309" y="2355723"/>
              <a:chExt cx="1944216" cy="57445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69309" y="2355723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矩形 31"/>
            <p:cNvSpPr/>
            <p:nvPr/>
          </p:nvSpPr>
          <p:spPr>
            <a:xfrm>
              <a:off x="1858354" y="2355726"/>
              <a:ext cx="1572258" cy="47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en-US" altLang="zh-CN" sz="16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95520" y="3597910"/>
            <a:ext cx="1508760" cy="460375"/>
            <a:chOff x="1685392" y="2339805"/>
            <a:chExt cx="1823330" cy="524901"/>
          </a:xfrm>
        </p:grpSpPr>
        <p:grpSp>
          <p:nvGrpSpPr>
            <p:cNvPr id="10" name="组合 9"/>
            <p:cNvGrpSpPr/>
            <p:nvPr/>
          </p:nvGrpSpPr>
          <p:grpSpPr>
            <a:xfrm>
              <a:off x="1687532" y="2355724"/>
              <a:ext cx="1821190" cy="508973"/>
              <a:chOff x="1677012" y="2355723"/>
              <a:chExt cx="2055471" cy="57444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77012" y="2355723"/>
                <a:ext cx="2055471" cy="5744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1685392" y="2339805"/>
              <a:ext cx="1745056" cy="5249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sz="16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第三方控件</a:t>
              </a:r>
              <a:endParaRPr lang="zh-CN" sz="16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93585" y="2957929"/>
            <a:ext cx="1521106" cy="460375"/>
            <a:chOff x="1769309" y="2355726"/>
            <a:chExt cx="1733558" cy="524675"/>
          </a:xfrm>
        </p:grpSpPr>
        <p:grpSp>
          <p:nvGrpSpPr>
            <p:cNvPr id="46" name="组合 45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/>
            <p:cNvSpPr/>
            <p:nvPr/>
          </p:nvSpPr>
          <p:spPr>
            <a:xfrm>
              <a:off x="1858353" y="2355726"/>
              <a:ext cx="1644514" cy="5246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腾讯云服务器</a:t>
              </a:r>
              <a:endParaRPr lang="zh-CN" altLang="en-US" sz="16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71800" y="1411975"/>
            <a:ext cx="432048" cy="461665"/>
            <a:chOff x="467544" y="1535822"/>
            <a:chExt cx="432048" cy="461665"/>
          </a:xfrm>
        </p:grpSpPr>
        <p:sp>
          <p:nvSpPr>
            <p:cNvPr id="12" name="矩形 11"/>
            <p:cNvSpPr/>
            <p:nvPr/>
          </p:nvSpPr>
          <p:spPr>
            <a:xfrm rot="2983548">
              <a:off x="484163" y="1535822"/>
              <a:ext cx="415429" cy="4154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544" y="153582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265A9A"/>
                  </a:solidFill>
                </a:rPr>
                <a:t>1</a:t>
              </a:r>
              <a:endParaRPr lang="zh-CN" altLang="en-US" sz="2400" dirty="0">
                <a:solidFill>
                  <a:srgbClr val="265A9A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48309" y="1411974"/>
            <a:ext cx="432048" cy="461665"/>
            <a:chOff x="467544" y="1535822"/>
            <a:chExt cx="432048" cy="461665"/>
          </a:xfrm>
        </p:grpSpPr>
        <p:sp>
          <p:nvSpPr>
            <p:cNvPr id="22" name="矩形 21"/>
            <p:cNvSpPr/>
            <p:nvPr/>
          </p:nvSpPr>
          <p:spPr>
            <a:xfrm rot="2983548">
              <a:off x="484163" y="1535822"/>
              <a:ext cx="415429" cy="4154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544" y="153582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265A9A"/>
                  </a:solidFill>
                </a:rPr>
                <a:t>2</a:t>
              </a:r>
              <a:endParaRPr lang="zh-CN" altLang="en-US" sz="2400" dirty="0">
                <a:solidFill>
                  <a:srgbClr val="265A9A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40918" y="1382952"/>
            <a:ext cx="118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675" y="1683254"/>
            <a:ext cx="2808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696437" y="2933145"/>
            <a:ext cx="432048" cy="461665"/>
            <a:chOff x="467544" y="1535822"/>
            <a:chExt cx="432048" cy="461665"/>
          </a:xfrm>
        </p:grpSpPr>
        <p:sp>
          <p:nvSpPr>
            <p:cNvPr id="28" name="矩形 27"/>
            <p:cNvSpPr/>
            <p:nvPr/>
          </p:nvSpPr>
          <p:spPr>
            <a:xfrm rot="2983548">
              <a:off x="484163" y="1535822"/>
              <a:ext cx="415429" cy="4154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7544" y="153582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265A9A"/>
                  </a:solidFill>
                </a:rPr>
                <a:t>3</a:t>
              </a:r>
              <a:endParaRPr lang="zh-CN" altLang="en-US" sz="2400" dirty="0">
                <a:solidFill>
                  <a:srgbClr val="265A9A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60930" y="2932131"/>
            <a:ext cx="118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20974" y="3350306"/>
            <a:ext cx="2808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80109" y="2894341"/>
            <a:ext cx="432048" cy="461665"/>
            <a:chOff x="467544" y="1535822"/>
            <a:chExt cx="432048" cy="461665"/>
          </a:xfrm>
        </p:grpSpPr>
        <p:sp>
          <p:nvSpPr>
            <p:cNvPr id="34" name="矩形 33"/>
            <p:cNvSpPr/>
            <p:nvPr/>
          </p:nvSpPr>
          <p:spPr>
            <a:xfrm rot="2983548">
              <a:off x="484163" y="1535822"/>
              <a:ext cx="415429" cy="4154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7544" y="153582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265A9A"/>
                  </a:solidFill>
                </a:rPr>
                <a:t>4</a:t>
              </a:r>
              <a:endParaRPr lang="zh-CN" altLang="en-US" sz="2400" dirty="0">
                <a:solidFill>
                  <a:srgbClr val="265A9A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7544" y="315086"/>
            <a:ext cx="2038241" cy="528472"/>
            <a:chOff x="1769309" y="2262425"/>
            <a:chExt cx="1722616" cy="602283"/>
          </a:xfrm>
        </p:grpSpPr>
        <p:grpSp>
          <p:nvGrpSpPr>
            <p:cNvPr id="44" name="组合 43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858355" y="2262425"/>
              <a:ext cx="1572258" cy="569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开发语言</a:t>
              </a:r>
              <a:endParaRPr lang="en-US" altLang="zh-CN" sz="24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9582"/>
            <a:ext cx="2590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26"/>
          <p:cNvSpPr txBox="1"/>
          <p:nvPr/>
        </p:nvSpPr>
        <p:spPr>
          <a:xfrm>
            <a:off x="5687399" y="1733780"/>
            <a:ext cx="280831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Script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26"/>
          <p:cNvSpPr txBox="1"/>
          <p:nvPr/>
        </p:nvSpPr>
        <p:spPr>
          <a:xfrm>
            <a:off x="98916" y="3339253"/>
            <a:ext cx="2808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Java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25"/>
          <p:cNvSpPr txBox="1"/>
          <p:nvPr/>
        </p:nvSpPr>
        <p:spPr>
          <a:xfrm>
            <a:off x="6200382" y="1382952"/>
            <a:ext cx="118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25"/>
          <p:cNvSpPr txBox="1"/>
          <p:nvPr/>
        </p:nvSpPr>
        <p:spPr>
          <a:xfrm>
            <a:off x="6215351" y="3006137"/>
            <a:ext cx="118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399415" y="4289425"/>
            <a:ext cx="2106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sz="1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file"/>
              </a:rPr>
              <a:t>项目说明文档</a:t>
            </a:r>
            <a:endParaRPr lang="zh-CN" sz="16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hlinkClick r:id="rId2" tooltip="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  <p:bldP spid="27" grpId="0"/>
      <p:bldP spid="68" grpId="0"/>
      <p:bldP spid="69" grpId="0"/>
      <p:bldP spid="70" grpId="0"/>
      <p:bldP spid="7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11830" y="579755"/>
            <a:ext cx="2720340" cy="562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3335" y="1581785"/>
            <a:ext cx="1611630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57450" y="3190240"/>
            <a:ext cx="575945" cy="14401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61435" y="3198495"/>
            <a:ext cx="575945" cy="14401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74765" y="3220085"/>
            <a:ext cx="575945" cy="14401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29000" y="676910"/>
            <a:ext cx="229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登录页面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49090" y="1581785"/>
            <a:ext cx="85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54605" y="3340735"/>
            <a:ext cx="38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学生端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950335" y="3449320"/>
            <a:ext cx="398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教师端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463665" y="3340735"/>
            <a:ext cx="398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管理员端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10760" y="3198495"/>
            <a:ext cx="575945" cy="14401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99660" y="3310890"/>
            <a:ext cx="398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班主任端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1" idx="2"/>
            <a:endCxn id="17" idx="0"/>
          </p:cNvCxnSpPr>
          <p:nvPr/>
        </p:nvCxnSpPr>
        <p:spPr>
          <a:xfrm flipH="1">
            <a:off x="4149725" y="1950085"/>
            <a:ext cx="426720" cy="1248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1" idx="2"/>
            <a:endCxn id="26" idx="0"/>
          </p:cNvCxnSpPr>
          <p:nvPr/>
        </p:nvCxnSpPr>
        <p:spPr>
          <a:xfrm>
            <a:off x="4576445" y="1950085"/>
            <a:ext cx="522605" cy="1248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" idx="2"/>
            <a:endCxn id="21" idx="0"/>
          </p:cNvCxnSpPr>
          <p:nvPr/>
        </p:nvCxnSpPr>
        <p:spPr>
          <a:xfrm>
            <a:off x="4572000" y="1142365"/>
            <a:ext cx="4445" cy="43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6" idx="0"/>
          </p:cNvCxnSpPr>
          <p:nvPr/>
        </p:nvCxnSpPr>
        <p:spPr>
          <a:xfrm rot="5400000">
            <a:off x="2664460" y="2030730"/>
            <a:ext cx="1240155" cy="1077595"/>
          </a:xfrm>
          <a:prstGeom prst="bentConnector3">
            <a:avLst>
              <a:gd name="adj1" fmla="val 5002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18" idx="0"/>
          </p:cNvCxnSpPr>
          <p:nvPr/>
        </p:nvCxnSpPr>
        <p:spPr>
          <a:xfrm rot="5400000" flipV="1">
            <a:off x="5415915" y="1972945"/>
            <a:ext cx="1271270" cy="1222375"/>
          </a:xfrm>
          <a:prstGeom prst="bentConnector3">
            <a:avLst>
              <a:gd name="adj1" fmla="val 5002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67544" y="315086"/>
            <a:ext cx="2038241" cy="553085"/>
            <a:chOff x="1769309" y="2262425"/>
            <a:chExt cx="1722616" cy="630334"/>
          </a:xfrm>
        </p:grpSpPr>
        <p:grpSp>
          <p:nvGrpSpPr>
            <p:cNvPr id="38" name="组合 37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858355" y="2262425"/>
              <a:ext cx="1572258" cy="6303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sz="200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登录流程图</a:t>
              </a:r>
              <a:endParaRPr lang="zh-CN" sz="20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7544" y="315086"/>
            <a:ext cx="2038241" cy="528472"/>
            <a:chOff x="1769309" y="2262425"/>
            <a:chExt cx="1722616" cy="602283"/>
          </a:xfrm>
        </p:grpSpPr>
        <p:grpSp>
          <p:nvGrpSpPr>
            <p:cNvPr id="4" name="组合 3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1858355" y="2262425"/>
              <a:ext cx="1572258" cy="569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部分页面展示</a:t>
              </a:r>
              <a:endParaRPr lang="en-US" altLang="zh-CN" sz="20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998855"/>
            <a:ext cx="6915785" cy="3729355"/>
          </a:xfrm>
          <a:prstGeom prst="rect">
            <a:avLst/>
          </a:prstGeom>
        </p:spPr>
      </p:pic>
      <p:pic>
        <p:nvPicPr>
          <p:cNvPr id="13" name="图片 12" descr="LZPDYW07$DQ0LUDNSX(X6F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999490"/>
            <a:ext cx="6916420" cy="37287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1113790" y="999490"/>
            <a:ext cx="6915785" cy="380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67544" y="315086"/>
            <a:ext cx="2038241" cy="528472"/>
            <a:chOff x="1769309" y="2262425"/>
            <a:chExt cx="1722616" cy="602283"/>
          </a:xfrm>
        </p:grpSpPr>
        <p:grpSp>
          <p:nvGrpSpPr>
            <p:cNvPr id="32" name="组合 31"/>
            <p:cNvGrpSpPr/>
            <p:nvPr/>
          </p:nvGrpSpPr>
          <p:grpSpPr>
            <a:xfrm>
              <a:off x="1769309" y="2355726"/>
              <a:ext cx="1722616" cy="508982"/>
              <a:chOff x="1769309" y="2355726"/>
              <a:chExt cx="1944216" cy="57445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769309" y="2355726"/>
                <a:ext cx="1944216" cy="5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1835696" y="2427734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644325" y="2427734"/>
                <a:ext cx="0" cy="432048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1835696" y="2859782"/>
                <a:ext cx="1808629" cy="0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835696" y="2427734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835696" y="2715766"/>
                <a:ext cx="0" cy="144016"/>
              </a:xfrm>
              <a:prstGeom prst="line">
                <a:avLst/>
              </a:prstGeom>
              <a:ln w="3175">
                <a:solidFill>
                  <a:srgbClr val="265A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/>
            <p:cNvSpPr/>
            <p:nvPr/>
          </p:nvSpPr>
          <p:spPr>
            <a:xfrm>
              <a:off x="1858355" y="2262425"/>
              <a:ext cx="1572258" cy="569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65A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项目心得</a:t>
              </a:r>
              <a:endParaRPr lang="en-US" altLang="zh-CN" sz="2000" dirty="0">
                <a:solidFill>
                  <a:srgbClr val="265A9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26"/>
          <p:cNvSpPr txBox="1"/>
          <p:nvPr/>
        </p:nvSpPr>
        <p:spPr>
          <a:xfrm>
            <a:off x="467360" y="1048385"/>
            <a:ext cx="8566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/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我们组</a:t>
            </a:r>
            <a:r>
              <a:rPr 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学期与</a:t>
            </a:r>
            <a:r>
              <a:rPr 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学期相比有了很大的进步,不管是在项目上还是生活中，都能够很快的处理好，从某个方面中反映出的我们在校不仅仅只是学习</a:t>
            </a:r>
            <a:r>
              <a:rPr 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更加能体现出我们在逐渐的变成一个程序员</a:t>
            </a:r>
            <a:r>
              <a:rPr 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/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在坐的各位都是精英,弟子规中有这么一句话己有能，勿自私这句话告诉我们一个人的才能和本事，不要自私要时刻想着服务大众、回报社会。最后预祝各位老师工作顺利，祝各位同学学业有成，我的演讲完毕，谢谢大家聆听!</a:t>
            </a:r>
            <a:endParaRPr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全屏显示(16:9)</PresentationFormat>
  <Paragraphs>125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邦杠</cp:lastModifiedBy>
  <cp:revision>19</cp:revision>
  <dcterms:created xsi:type="dcterms:W3CDTF">2017-03-06T06:53:00Z</dcterms:created>
  <dcterms:modified xsi:type="dcterms:W3CDTF">2018-07-26T05:52:16Z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