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31585C-73ED-4382-B7E6-EED4D1458E8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BEE6DF1-DEB8-4BDC-8C85-92701C4FD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E4A0144-6904-4AD3-8188-2831A34DF1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FD8466D-1E23-4D59-BD68-205AA05960B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FA9CB2B-A75F-4510-BF67-D87054A048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C6B56E5-004B-444B-A732-20794538EA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D003F52-1DEE-4F66-9847-05EA6BECF8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9D7587E-26D6-4FC2-8FE0-72460795C4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E9B33C6-E8D4-4347-9141-DFB366455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1A139C8-901A-4C8D-9B95-4E772A9779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71A7C6A-346C-48E4-AFCC-292DE15635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1C06A15-768C-4F3F-B2B9-893D3B1EF040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190497F-CD00-4413-BEA6-1F192D0E02A9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D51202B-780F-4F89-B0AA-48A18EF72227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FE2295A-4C67-46A1-9B26-AF680E3161A0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DB15E58-7D3C-461C-A531-BD5126F50DB4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ABE0047-BEC6-4698-9898-0B6656B33B6B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3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82856CA-A642-44BD-886C-1241B414CDA0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5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C8A9169-FCE9-471D-9538-EBA4AD1D8952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A1FDB17-D8BD-4E93-A973-108DC575A200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6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1C727F5-FC2F-4CF7-BB1F-9BEAE08ACA0E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B9829D9-8CDC-4FA4-8D2A-26B94A10C7B4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6160" y="476280"/>
            <a:ext cx="7313760" cy="83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Дипломная работа</a:t>
            </a: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12480" y="1934280"/>
            <a:ext cx="8503920" cy="107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На тему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«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Игровое 2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в жанре аркадного симулятора жизни фермера в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top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проекции на платформе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Unity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»</a:t>
            </a: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Подзаголовок 2"/>
          <p:cNvSpPr/>
          <p:nvPr/>
        </p:nvSpPr>
        <p:spPr>
          <a:xfrm>
            <a:off x="361080" y="1268640"/>
            <a:ext cx="8503920" cy="66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Кафедра «Информационные технологии»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39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Рисунок 5"/>
          <p:cNvPicPr/>
          <p:nvPr/>
        </p:nvPicPr>
        <p:blipFill>
          <a:blip r:embed="rId2"/>
          <a:stretch/>
        </p:blipFill>
        <p:spPr>
          <a:xfrm>
            <a:off x="84819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68" name="Подзаголовок 2"/>
          <p:cNvSpPr/>
          <p:nvPr/>
        </p:nvSpPr>
        <p:spPr>
          <a:xfrm>
            <a:off x="361080" y="3717000"/>
            <a:ext cx="850392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Исполнитель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студент группы ИТИ-41 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Arial"/>
              </a:rPr>
              <a:t>Дубовцов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Arial"/>
              </a:rPr>
              <a:t>И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.Д.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Подзаголовок 2"/>
          <p:cNvSpPr/>
          <p:nvPr/>
        </p:nvSpPr>
        <p:spPr>
          <a:xfrm>
            <a:off x="337680" y="4797000"/>
            <a:ext cx="850392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Руководитель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доцент 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Кравченко О.А.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6520" y="9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Информационная модель исследуемой системы</a:t>
            </a:r>
          </a:p>
        </p:txBody>
      </p:sp>
      <p:pic>
        <p:nvPicPr>
          <p:cNvPr id="140" name="Рисунок 7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54;p 8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35BDCE4-ECFB-495C-99E5-CAB9018502B6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Рисунок 141"/>
          <p:cNvPicPr/>
          <p:nvPr/>
        </p:nvPicPr>
        <p:blipFill>
          <a:blip r:embed="rId3"/>
          <a:stretch/>
        </p:blipFill>
        <p:spPr>
          <a:xfrm>
            <a:off x="2276640" y="2520000"/>
            <a:ext cx="4743360" cy="408348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10"/>
          <p:cNvSpPr txBox="1"/>
          <p:nvPr/>
        </p:nvSpPr>
        <p:spPr>
          <a:xfrm>
            <a:off x="900000" y="18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Понятия и связи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56520" y="9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Информационная модель исследуемой системы</a:t>
            </a:r>
          </a:p>
        </p:txBody>
      </p:sp>
      <p:pic>
        <p:nvPicPr>
          <p:cNvPr id="145" name="Рисунок 8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54;p 9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C83D719-0A93-44A7-8EA8-19E4E48EC88D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12"/>
          <p:cNvSpPr txBox="1"/>
          <p:nvPr/>
        </p:nvSpPr>
        <p:spPr>
          <a:xfrm>
            <a:off x="-540000" y="1800000"/>
            <a:ext cx="1008000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Операции, ограничения и правила 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48" name="Рисунок 147"/>
          <p:cNvPicPr/>
          <p:nvPr/>
        </p:nvPicPr>
        <p:blipFill>
          <a:blip r:embed="rId3"/>
          <a:stretch/>
        </p:blipFill>
        <p:spPr>
          <a:xfrm>
            <a:off x="360000" y="2433600"/>
            <a:ext cx="8280000" cy="413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Функциональная схема ПО</a:t>
            </a:r>
          </a:p>
        </p:txBody>
      </p:sp>
      <p:pic>
        <p:nvPicPr>
          <p:cNvPr id="150" name="Рисунок 9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54;p 10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44A8F9F-02BE-4319-9DF0-31D78F1144B6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2" name="Рисунок 151"/>
          <p:cNvPicPr/>
          <p:nvPr/>
        </p:nvPicPr>
        <p:blipFill>
          <a:blip r:embed="rId3"/>
          <a:stretch/>
        </p:blipFill>
        <p:spPr>
          <a:xfrm>
            <a:off x="1620000" y="2340000"/>
            <a:ext cx="6186240" cy="396000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4"/>
          <p:cNvSpPr txBox="1"/>
          <p:nvPr/>
        </p:nvSpPr>
        <p:spPr>
          <a:xfrm>
            <a:off x="900000" y="14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Модули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Функциональная схема ПО</a:t>
            </a:r>
          </a:p>
        </p:txBody>
      </p:sp>
      <p:pic>
        <p:nvPicPr>
          <p:cNvPr id="155" name="Рисунок 10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54;p 11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B0FCE1E-0544-4F81-A15B-D787CB6CAC50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16"/>
          <p:cNvSpPr txBox="1"/>
          <p:nvPr/>
        </p:nvSpPr>
        <p:spPr>
          <a:xfrm>
            <a:off x="900000" y="14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Модуль игровой логики</a:t>
            </a:r>
          </a:p>
        </p:txBody>
      </p:sp>
      <p:pic>
        <p:nvPicPr>
          <p:cNvPr id="158" name="Рисунок 157"/>
          <p:cNvPicPr/>
          <p:nvPr/>
        </p:nvPicPr>
        <p:blipFill>
          <a:blip r:embed="rId3"/>
          <a:stretch/>
        </p:blipFill>
        <p:spPr>
          <a:xfrm>
            <a:off x="3600000" y="2348280"/>
            <a:ext cx="2340000" cy="419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Функциональная схема ПО</a:t>
            </a:r>
          </a:p>
        </p:txBody>
      </p:sp>
      <p:pic>
        <p:nvPicPr>
          <p:cNvPr id="160" name="Рисунок 12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54;p 13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7AF179E-4E89-4E28-887C-C5371F1167A3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14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0"/>
          <p:cNvSpPr txBox="1"/>
          <p:nvPr/>
        </p:nvSpPr>
        <p:spPr>
          <a:xfrm>
            <a:off x="900000" y="14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Модуль логики управления</a:t>
            </a:r>
          </a:p>
        </p:txBody>
      </p:sp>
      <p:pic>
        <p:nvPicPr>
          <p:cNvPr id="163" name="Рисунок 162"/>
          <p:cNvPicPr/>
          <p:nvPr/>
        </p:nvPicPr>
        <p:blipFill>
          <a:blip r:embed="rId3"/>
          <a:stretch/>
        </p:blipFill>
        <p:spPr>
          <a:xfrm>
            <a:off x="3626640" y="2160000"/>
            <a:ext cx="2313360" cy="448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Функциональная схема ПО</a:t>
            </a:r>
          </a:p>
        </p:txBody>
      </p:sp>
      <p:pic>
        <p:nvPicPr>
          <p:cNvPr id="165" name="Рисунок 11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66" name="Google Shape;54;p 12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60D721-3C88-4C9C-BB35-C4FBAF7FFB29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18"/>
          <p:cNvSpPr txBox="1"/>
          <p:nvPr/>
        </p:nvSpPr>
        <p:spPr>
          <a:xfrm>
            <a:off x="0" y="1440000"/>
            <a:ext cx="912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Модуль логики управления ИИ</a:t>
            </a:r>
          </a:p>
        </p:txBody>
      </p:sp>
      <p:pic>
        <p:nvPicPr>
          <p:cNvPr id="168" name="Рисунок 167"/>
          <p:cNvPicPr/>
          <p:nvPr/>
        </p:nvPicPr>
        <p:blipFill>
          <a:blip r:embed="rId3"/>
          <a:stretch/>
        </p:blipFill>
        <p:spPr>
          <a:xfrm>
            <a:off x="3626640" y="2160000"/>
            <a:ext cx="2313360" cy="447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Схема данных</a:t>
            </a:r>
          </a:p>
        </p:txBody>
      </p:sp>
      <p:pic>
        <p:nvPicPr>
          <p:cNvPr id="170" name="Рисунок 13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54;p 14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D125F4E-3F97-4FC5-B661-2C8E84FE6655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2" name="Рисунок 171"/>
          <p:cNvPicPr/>
          <p:nvPr/>
        </p:nvPicPr>
        <p:blipFill>
          <a:blip r:embed="rId3"/>
          <a:stretch/>
        </p:blipFill>
        <p:spPr>
          <a:xfrm>
            <a:off x="57960" y="1980000"/>
            <a:ext cx="9086040" cy="303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Алгоритм работы ИИ 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Рисунок 15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54;p 16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BB9D0D0-E11C-41ED-BBA1-FF06C7BB055E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17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6" name="Рисунок 175"/>
          <p:cNvPicPr/>
          <p:nvPr/>
        </p:nvPicPr>
        <p:blipFill>
          <a:blip r:embed="rId3"/>
          <a:stretch/>
        </p:blipFill>
        <p:spPr>
          <a:xfrm>
            <a:off x="113400" y="1594440"/>
            <a:ext cx="8706600" cy="470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814536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Результаты работы программы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Рисунок 16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54;p 17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8885E1A-E6D4-4333-AE99-76ACBDBD9B30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Рисунок 179"/>
          <p:cNvPicPr/>
          <p:nvPr/>
        </p:nvPicPr>
        <p:blipFill>
          <a:blip r:embed="rId3"/>
          <a:stretch/>
        </p:blipFill>
        <p:spPr>
          <a:xfrm>
            <a:off x="2340000" y="1800000"/>
            <a:ext cx="4320000" cy="43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814536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Заключение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Рисунок 20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54;p 18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047E8C-0BC3-4DFB-A536-EA8836EAFE16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7"/>
          <p:cNvSpPr txBox="1"/>
          <p:nvPr/>
        </p:nvSpPr>
        <p:spPr>
          <a:xfrm>
            <a:off x="0" y="1260000"/>
            <a:ext cx="914400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tabLst>
                <a:tab pos="630720" algn="l"/>
              </a:tabLst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- Разработана концепция игры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8"/>
          <p:cNvSpPr txBox="1"/>
          <p:nvPr/>
        </p:nvSpPr>
        <p:spPr>
          <a:xfrm>
            <a:off x="0" y="5580000"/>
            <a:ext cx="914400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tabLst>
                <a:tab pos="630720" algn="l"/>
              </a:tabLst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- Разработано игровое приложение «Битва танков» под операционную систему </a:t>
            </a:r>
            <a:r>
              <a:rPr lang="ru-RU" sz="3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Android</a:t>
            </a: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9"/>
          <p:cNvSpPr txBox="1"/>
          <p:nvPr/>
        </p:nvSpPr>
        <p:spPr>
          <a:xfrm>
            <a:off x="-36000" y="2456640"/>
            <a:ext cx="918000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tabLst>
                <a:tab pos="630720" algn="l"/>
              </a:tabLst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- Проведено проектирование архитектуры приложения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0"/>
          <p:cNvSpPr txBox="1"/>
          <p:nvPr/>
        </p:nvSpPr>
        <p:spPr>
          <a:xfrm>
            <a:off x="0" y="4256640"/>
            <a:ext cx="918936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tabLst>
                <a:tab pos="630720" algn="l"/>
              </a:tabLst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- Выбраны среда разработки </a:t>
            </a:r>
            <a:r>
              <a:rPr lang="ru-RU" sz="3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Unity</a:t>
            </a: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и язык программирования </a:t>
            </a:r>
            <a:r>
              <a:rPr lang="ru-RU" sz="3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C#</a:t>
            </a:r>
            <a:r>
              <a:rPr lang="ru-RU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для программной реализа­ции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6160" y="476280"/>
            <a:ext cx="7313760" cy="83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Цель исследования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Рисунок 18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pic>
        <p:nvPicPr>
          <p:cNvPr id="72" name="Рисунок 71"/>
          <p:cNvPicPr/>
          <p:nvPr/>
        </p:nvPicPr>
        <p:blipFill>
          <a:blip r:embed="rId3"/>
          <a:stretch/>
        </p:blipFill>
        <p:spPr>
          <a:xfrm>
            <a:off x="1080000" y="1800000"/>
            <a:ext cx="2339640" cy="2339640"/>
          </a:xfrm>
          <a:prstGeom prst="rect">
            <a:avLst/>
          </a:prstGeom>
          <a:ln w="0"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4"/>
          <a:stretch/>
        </p:blipFill>
        <p:spPr>
          <a:xfrm>
            <a:off x="3780000" y="1440000"/>
            <a:ext cx="4697280" cy="469728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54;p 1"/>
          <p:cNvSpPr txBox="1"/>
          <p:nvPr/>
        </p:nvSpPr>
        <p:spPr>
          <a:xfrm>
            <a:off x="845172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302C6D9-8096-4EB9-B2E5-F8511476DA39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814536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Список опубликованных работ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Рисунок 21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90" name="Google Shape;54;p 19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23027AC-F1D5-47EC-A1EC-0366DAB7E67F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20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1"/>
          <p:cNvSpPr txBox="1"/>
          <p:nvPr/>
        </p:nvSpPr>
        <p:spPr>
          <a:xfrm>
            <a:off x="278640" y="1440000"/>
            <a:ext cx="8865360" cy="45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1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1. Гусаров, М.Д., Кравченко, О.А. Интеграция различных механик и стра­тегий в тактической игре «Последний альянс» / М. Д. Гусаров, О. А. Кравченко // Новые математические методы и компьютерные технологии в проектировании, производстве и научных исследованиях : научное издание, ма­териалы XXVII Республиканской научной конференции студентов и аспирантов (Гомель, 18 –20 марта 2024 года). – Гомель: ГГУ им. Франциско Скорины, 2024. – С. 43 – 44;</a:t>
            </a:r>
            <a:br>
              <a:rPr sz="2100"/>
            </a:br>
            <a:r>
              <a:rPr lang="ru-RU" sz="21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1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2. Гусаров, М.Д., научный руководитель. Кравченко, О.А. Тактическая игра «Последний альянс» / И. Д. Дубовцов, О. А. Кравченко // E.R.A – Совре­менная наука: электроника, робототехника, автоматизация [Электронный ре­сурс] : материалы I Междунар. науч.-техн. конф, студентов, аспирантов и моло­дых ученых, Гомель, 29 фев. 2024 г. / Гомел. гос. техн. ун-т им. П. О. Сухого [и др.] ; под общ. ред. А. А. Бойко. – Гомель : ГГТУ им. П. О. Сухого, 2024. – С. 225 – 227.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56160" y="476280"/>
            <a:ext cx="7313760" cy="83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Постановка задачи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Рисунок 17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77" name="Прямоугольник 76"/>
          <p:cNvSpPr/>
          <p:nvPr/>
        </p:nvSpPr>
        <p:spPr>
          <a:xfrm>
            <a:off x="2340000" y="1620000"/>
            <a:ext cx="6803640" cy="127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Microsoft YaHei"/>
              </a:rPr>
              <a:t>1. Провести анализ игрового жанра стратегия и существующих стратегиче­ских игр.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Рисунок 77"/>
          <p:cNvPicPr/>
          <p:nvPr/>
        </p:nvPicPr>
        <p:blipFill>
          <a:blip r:embed="rId3"/>
          <a:stretch/>
        </p:blipFill>
        <p:spPr>
          <a:xfrm>
            <a:off x="1056240" y="1620000"/>
            <a:ext cx="1103400" cy="1153800"/>
          </a:xfrm>
          <a:prstGeom prst="rect">
            <a:avLst/>
          </a:prstGeom>
          <a:ln w="0">
            <a:noFill/>
          </a:ln>
        </p:spPr>
      </p:pic>
      <p:sp>
        <p:nvSpPr>
          <p:cNvPr id="79" name="Прямоугольник 78"/>
          <p:cNvSpPr/>
          <p:nvPr/>
        </p:nvSpPr>
        <p:spPr>
          <a:xfrm>
            <a:off x="2340000" y="3229200"/>
            <a:ext cx="6803640" cy="91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Microsoft YaHei"/>
              </a:rPr>
              <a:t>2. Разработать структуру игрового приложения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2340000" y="4849200"/>
            <a:ext cx="6803640" cy="91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Microsoft YaHei"/>
              </a:rPr>
              <a:t>3. Разработать графическую составляющую игрового приложения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4"/>
          <a:stretch/>
        </p:blipFill>
        <p:spPr>
          <a:xfrm>
            <a:off x="900000" y="3060000"/>
            <a:ext cx="1259640" cy="1259640"/>
          </a:xfrm>
          <a:prstGeom prst="rect">
            <a:avLst/>
          </a:prstGeom>
          <a:ln w="0"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5"/>
          <a:stretch/>
        </p:blipFill>
        <p:spPr>
          <a:xfrm>
            <a:off x="1080000" y="4656960"/>
            <a:ext cx="1079640" cy="128268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54;p 2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47A1AB2-632C-43C8-94C3-55DA93D1A6DA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6160" y="656640"/>
            <a:ext cx="7143480" cy="96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Существующие игры </a:t>
            </a:r>
            <a:br>
              <a:rPr sz="4400"/>
            </a:b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жанра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«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Стратегия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»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Рисунок 19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54;p 3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B5096C2-C7DD-42FE-B86D-3F180AA17AE3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7" name="Рисунок 86"/>
          <p:cNvPicPr/>
          <p:nvPr/>
        </p:nvPicPr>
        <p:blipFill>
          <a:blip r:embed="rId3"/>
          <a:stretch/>
        </p:blipFill>
        <p:spPr>
          <a:xfrm>
            <a:off x="2520000" y="1620000"/>
            <a:ext cx="3960000" cy="1830240"/>
          </a:xfrm>
          <a:prstGeom prst="rect">
            <a:avLst/>
          </a:prstGeom>
          <a:ln w="0">
            <a:noFill/>
          </a:ln>
        </p:spPr>
      </p:pic>
      <p:pic>
        <p:nvPicPr>
          <p:cNvPr id="88" name="Рисунок 87"/>
          <p:cNvPicPr/>
          <p:nvPr/>
        </p:nvPicPr>
        <p:blipFill>
          <a:blip r:embed="rId4"/>
          <a:stretch/>
        </p:blipFill>
        <p:spPr>
          <a:xfrm>
            <a:off x="1440000" y="3780000"/>
            <a:ext cx="6058080" cy="119988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88"/>
          <p:cNvPicPr/>
          <p:nvPr/>
        </p:nvPicPr>
        <p:blipFill>
          <a:blip r:embed="rId5"/>
          <a:stretch/>
        </p:blipFill>
        <p:spPr>
          <a:xfrm>
            <a:off x="2124720" y="2700000"/>
            <a:ext cx="4715280" cy="108000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89"/>
          <p:cNvPicPr/>
          <p:nvPr/>
        </p:nvPicPr>
        <p:blipFill>
          <a:blip r:embed="rId6"/>
          <a:stretch/>
        </p:blipFill>
        <p:spPr>
          <a:xfrm>
            <a:off x="978120" y="5042880"/>
            <a:ext cx="4061880" cy="161712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90"/>
          <p:cNvPicPr/>
          <p:nvPr/>
        </p:nvPicPr>
        <p:blipFill>
          <a:blip r:embed="rId7"/>
          <a:stretch/>
        </p:blipFill>
        <p:spPr>
          <a:xfrm>
            <a:off x="5220000" y="4979880"/>
            <a:ext cx="2424240" cy="182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56520" y="47664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3676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Результат анализа</a:t>
            </a:r>
          </a:p>
        </p:txBody>
      </p:sp>
      <p:pic>
        <p:nvPicPr>
          <p:cNvPr id="93" name="Рисунок 2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54;p 4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0E1EB77-D2F8-4F38-9D4D-02C60578A479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 txBox="1"/>
          <p:nvPr/>
        </p:nvSpPr>
        <p:spPr>
          <a:xfrm>
            <a:off x="1980000" y="1080000"/>
            <a:ext cx="702000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br>
              <a:rPr sz="2800"/>
            </a:br>
            <a:r>
              <a:rPr lang="ru-RU" sz="2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Starcraft</a:t>
            </a:r>
            <a:r>
              <a:rPr lang="ru-RU" sz="2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 2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разнообразие сценариев и возможностью развития базы</a:t>
            </a:r>
            <a:br>
              <a:rPr sz="2800"/>
            </a:br>
            <a:br>
              <a:rPr sz="2800"/>
            </a:br>
            <a:r>
              <a:rPr lang="ru-RU" sz="2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Command &amp; Conquer: Red Alert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ru-RU" sz="2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Company of Heroes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способы реализации стратегического геймплея, значимость окружающего мира</a:t>
            </a:r>
            <a:br>
              <a:rPr sz="2800"/>
            </a:br>
            <a:br>
              <a:rPr sz="2800"/>
            </a:br>
            <a:r>
              <a:rPr lang="ru-RU" sz="2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Total War: Rome </a:t>
            </a:r>
            <a:r>
              <a:rPr lang="ru-RU" sz="2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2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ru-RU" sz="2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Calibri"/>
              </a:rPr>
              <a:t>Warhammer: Dawn of War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стратегии с детальным управлением на уровне отдельных единиц</a:t>
            </a:r>
          </a:p>
        </p:txBody>
      </p:sp>
      <p:pic>
        <p:nvPicPr>
          <p:cNvPr id="96" name="Рисунок 95"/>
          <p:cNvPicPr/>
          <p:nvPr/>
        </p:nvPicPr>
        <p:blipFill>
          <a:blip r:embed="rId3"/>
          <a:stretch/>
        </p:blipFill>
        <p:spPr>
          <a:xfrm>
            <a:off x="720000" y="1621440"/>
            <a:ext cx="1080000" cy="94608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96"/>
          <p:cNvPicPr/>
          <p:nvPr/>
        </p:nvPicPr>
        <p:blipFill>
          <a:blip r:embed="rId4"/>
          <a:stretch/>
        </p:blipFill>
        <p:spPr>
          <a:xfrm>
            <a:off x="693360" y="3101400"/>
            <a:ext cx="1286640" cy="121860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97"/>
          <p:cNvPicPr/>
          <p:nvPr/>
        </p:nvPicPr>
        <p:blipFill>
          <a:blip r:embed="rId5"/>
          <a:stretch/>
        </p:blipFill>
        <p:spPr>
          <a:xfrm>
            <a:off x="464760" y="4860000"/>
            <a:ext cx="1515240" cy="151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6520" y="9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Концепт игры</a:t>
            </a:r>
            <a:br>
              <a:rPr sz="4400"/>
            </a:b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«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Битва танков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»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00" name="Рисунок 3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54;p 5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4ECCB13-DDF8-446F-A97D-E5A10DAE1133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" name="Рисунок 101"/>
          <p:cNvPicPr/>
          <p:nvPr/>
        </p:nvPicPr>
        <p:blipFill>
          <a:blip r:embed="rId3"/>
          <a:stretch/>
        </p:blipFill>
        <p:spPr>
          <a:xfrm>
            <a:off x="1620000" y="3373920"/>
            <a:ext cx="1080000" cy="94608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02"/>
          <p:cNvPicPr/>
          <p:nvPr/>
        </p:nvPicPr>
        <p:blipFill>
          <a:blip r:embed="rId4"/>
          <a:stretch/>
        </p:blipFill>
        <p:spPr>
          <a:xfrm>
            <a:off x="540000" y="2187360"/>
            <a:ext cx="3240000" cy="324000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103"/>
          <p:cNvPicPr/>
          <p:nvPr/>
        </p:nvPicPr>
        <p:blipFill>
          <a:blip r:embed="rId5"/>
          <a:stretch/>
        </p:blipFill>
        <p:spPr>
          <a:xfrm flipH="1">
            <a:off x="5760000" y="1503360"/>
            <a:ext cx="2700000" cy="274320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104"/>
          <p:cNvPicPr/>
          <p:nvPr/>
        </p:nvPicPr>
        <p:blipFill>
          <a:blip r:embed="rId5"/>
          <a:stretch/>
        </p:blipFill>
        <p:spPr>
          <a:xfrm flipH="1">
            <a:off x="5400000" y="3916800"/>
            <a:ext cx="2700000" cy="274320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105"/>
          <p:cNvPicPr/>
          <p:nvPr/>
        </p:nvPicPr>
        <p:blipFill>
          <a:blip r:embed="rId6"/>
          <a:stretch/>
        </p:blipFill>
        <p:spPr>
          <a:xfrm rot="20452200">
            <a:off x="3786840" y="2673000"/>
            <a:ext cx="1636200" cy="123264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6"/>
          <a:stretch/>
        </p:blipFill>
        <p:spPr>
          <a:xfrm rot="1449000">
            <a:off x="3600360" y="4420440"/>
            <a:ext cx="1636200" cy="123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56520" y="9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Концепт игры</a:t>
            </a:r>
            <a:br>
              <a:rPr sz="4400"/>
            </a:b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«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Битва танков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»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09" name="Рисунок 4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54;p 6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92A0519-8D85-491D-BB88-0D37B517B051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Рисунок 110"/>
          <p:cNvPicPr/>
          <p:nvPr/>
        </p:nvPicPr>
        <p:blipFill>
          <a:blip r:embed="rId3"/>
          <a:stretch/>
        </p:blipFill>
        <p:spPr>
          <a:xfrm>
            <a:off x="540000" y="3013920"/>
            <a:ext cx="1080000" cy="94608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4"/>
          <a:stretch/>
        </p:blipFill>
        <p:spPr>
          <a:xfrm>
            <a:off x="0" y="2340000"/>
            <a:ext cx="2160000" cy="2340000"/>
          </a:xfrm>
          <a:prstGeom prst="rect">
            <a:avLst/>
          </a:prstGeom>
          <a:ln w="0"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5"/>
          <a:stretch/>
        </p:blipFill>
        <p:spPr>
          <a:xfrm flipH="1">
            <a:off x="6840000" y="2488320"/>
            <a:ext cx="1980000" cy="2011680"/>
          </a:xfrm>
          <a:prstGeom prst="rect">
            <a:avLst/>
          </a:prstGeom>
          <a:ln w="0">
            <a:noFill/>
          </a:ln>
        </p:spPr>
      </p:pic>
      <p:pic>
        <p:nvPicPr>
          <p:cNvPr id="114" name="Рисунок 113"/>
          <p:cNvPicPr/>
          <p:nvPr/>
        </p:nvPicPr>
        <p:blipFill>
          <a:blip r:embed="rId5"/>
          <a:stretch/>
        </p:blipFill>
        <p:spPr>
          <a:xfrm flipH="1">
            <a:off x="6840000" y="4291200"/>
            <a:ext cx="1800000" cy="1828800"/>
          </a:xfrm>
          <a:prstGeom prst="rect">
            <a:avLst/>
          </a:prstGeom>
          <a:ln w="0"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6"/>
          <a:stretch/>
        </p:blipFill>
        <p:spPr>
          <a:xfrm rot="21480000">
            <a:off x="5593320" y="3328200"/>
            <a:ext cx="1053000" cy="793440"/>
          </a:xfrm>
          <a:prstGeom prst="rect">
            <a:avLst/>
          </a:prstGeom>
          <a:ln w="0"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6"/>
          <a:stretch/>
        </p:blipFill>
        <p:spPr>
          <a:xfrm rot="135000">
            <a:off x="5507280" y="4881960"/>
            <a:ext cx="1136160" cy="856080"/>
          </a:xfrm>
          <a:prstGeom prst="rect">
            <a:avLst/>
          </a:prstGeom>
          <a:ln w="0">
            <a:noFill/>
          </a:ln>
        </p:spPr>
      </p:pic>
      <p:pic>
        <p:nvPicPr>
          <p:cNvPr id="117" name="Рисунок 116"/>
          <p:cNvPicPr/>
          <p:nvPr/>
        </p:nvPicPr>
        <p:blipFill>
          <a:blip r:embed="rId5"/>
          <a:stretch/>
        </p:blipFill>
        <p:spPr>
          <a:xfrm>
            <a:off x="2160000" y="2488320"/>
            <a:ext cx="1980000" cy="2011680"/>
          </a:xfrm>
          <a:prstGeom prst="rect">
            <a:avLst/>
          </a:prstGeom>
          <a:ln w="0">
            <a:noFill/>
          </a:ln>
        </p:spPr>
      </p:pic>
      <p:pic>
        <p:nvPicPr>
          <p:cNvPr id="118" name="Рисунок 117"/>
          <p:cNvPicPr/>
          <p:nvPr/>
        </p:nvPicPr>
        <p:blipFill>
          <a:blip r:embed="rId5"/>
          <a:stretch/>
        </p:blipFill>
        <p:spPr>
          <a:xfrm>
            <a:off x="1980000" y="4288320"/>
            <a:ext cx="1980000" cy="2011680"/>
          </a:xfrm>
          <a:prstGeom prst="rect">
            <a:avLst/>
          </a:prstGeom>
          <a:ln w="0"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6"/>
          <a:stretch/>
        </p:blipFill>
        <p:spPr>
          <a:xfrm rot="120000" flipH="1">
            <a:off x="4333320" y="3328200"/>
            <a:ext cx="1053000" cy="79344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119"/>
          <p:cNvPicPr/>
          <p:nvPr/>
        </p:nvPicPr>
        <p:blipFill>
          <a:blip r:embed="rId6"/>
          <a:stretch/>
        </p:blipFill>
        <p:spPr>
          <a:xfrm rot="21464400" flipH="1">
            <a:off x="4155120" y="4948560"/>
            <a:ext cx="1049400" cy="79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56520" y="90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Концепт игры</a:t>
            </a:r>
            <a:br>
              <a:rPr sz="4400"/>
            </a:b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«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Битва танков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»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22" name="Рисунок 6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54;p 7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0C3229-502C-45A3-B058-3D6882522BBE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Рисунок 123"/>
          <p:cNvPicPr/>
          <p:nvPr/>
        </p:nvPicPr>
        <p:blipFill>
          <a:blip r:embed="rId3"/>
          <a:stretch/>
        </p:blipFill>
        <p:spPr>
          <a:xfrm flipH="1">
            <a:off x="6120000" y="2340000"/>
            <a:ext cx="2700000" cy="2743200"/>
          </a:xfrm>
          <a:prstGeom prst="rect">
            <a:avLst/>
          </a:prstGeom>
          <a:ln w="0">
            <a:noFill/>
          </a:ln>
        </p:spPr>
      </p:pic>
      <p:pic>
        <p:nvPicPr>
          <p:cNvPr id="125" name="Рисунок 124"/>
          <p:cNvPicPr/>
          <p:nvPr/>
        </p:nvPicPr>
        <p:blipFill>
          <a:blip r:embed="rId3"/>
          <a:stretch/>
        </p:blipFill>
        <p:spPr>
          <a:xfrm flipH="1">
            <a:off x="360000" y="2340000"/>
            <a:ext cx="2700000" cy="2743200"/>
          </a:xfrm>
          <a:prstGeom prst="rect">
            <a:avLst/>
          </a:prstGeom>
          <a:ln w="0">
            <a:noFill/>
          </a:ln>
        </p:spPr>
      </p:pic>
      <p:pic>
        <p:nvPicPr>
          <p:cNvPr id="126" name="Рисунок 125"/>
          <p:cNvPicPr/>
          <p:nvPr/>
        </p:nvPicPr>
        <p:blipFill>
          <a:blip r:embed="rId4"/>
          <a:stretch/>
        </p:blipFill>
        <p:spPr>
          <a:xfrm>
            <a:off x="3377880" y="3240000"/>
            <a:ext cx="2520360" cy="1260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8"/>
          <p:cNvSpPr txBox="1"/>
          <p:nvPr/>
        </p:nvSpPr>
        <p:spPr>
          <a:xfrm>
            <a:off x="956520" y="281664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Маскировка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5"/>
          <a:stretch/>
        </p:blipFill>
        <p:spPr>
          <a:xfrm>
            <a:off x="5940000" y="342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5"/>
          <a:stretch/>
        </p:blipFill>
        <p:spPr>
          <a:xfrm>
            <a:off x="6480000" y="360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30" name="Рисунок 129"/>
          <p:cNvPicPr/>
          <p:nvPr/>
        </p:nvPicPr>
        <p:blipFill>
          <a:blip r:embed="rId5"/>
          <a:stretch/>
        </p:blipFill>
        <p:spPr>
          <a:xfrm>
            <a:off x="7380000" y="288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130"/>
          <p:cNvPicPr/>
          <p:nvPr/>
        </p:nvPicPr>
        <p:blipFill>
          <a:blip r:embed="rId5"/>
          <a:stretch/>
        </p:blipFill>
        <p:spPr>
          <a:xfrm>
            <a:off x="7200000" y="360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31"/>
          <p:cNvPicPr/>
          <p:nvPr/>
        </p:nvPicPr>
        <p:blipFill>
          <a:blip r:embed="rId5"/>
          <a:stretch/>
        </p:blipFill>
        <p:spPr>
          <a:xfrm>
            <a:off x="7920000" y="342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132"/>
          <p:cNvPicPr/>
          <p:nvPr/>
        </p:nvPicPr>
        <p:blipFill>
          <a:blip r:embed="rId5"/>
          <a:stretch/>
        </p:blipFill>
        <p:spPr>
          <a:xfrm>
            <a:off x="6840000" y="3060000"/>
            <a:ext cx="1080000" cy="10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56520" y="540000"/>
            <a:ext cx="7143480" cy="60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Среда разработки</a:t>
            </a:r>
            <a:endParaRPr lang="ru-RU" sz="4400" b="0" strike="noStrike" spc="-1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pic>
        <p:nvPicPr>
          <p:cNvPr id="135" name="Рисунок 14"/>
          <p:cNvPicPr/>
          <p:nvPr/>
        </p:nvPicPr>
        <p:blipFill>
          <a:blip r:embed="rId2"/>
          <a:stretch/>
        </p:blipFill>
        <p:spPr>
          <a:xfrm>
            <a:off x="8505360" y="385920"/>
            <a:ext cx="720720" cy="101988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54;p 15"/>
          <p:cNvSpPr txBox="1"/>
          <p:nvPr/>
        </p:nvSpPr>
        <p:spPr>
          <a:xfrm>
            <a:off x="8452080" y="63000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13C8AF9-6238-4A81-B5DA-A04E4722D88B}" type="slidenum">
              <a:rPr lang="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Рисунок 136"/>
          <p:cNvPicPr/>
          <p:nvPr/>
        </p:nvPicPr>
        <p:blipFill>
          <a:blip r:embed="rId3"/>
          <a:srcRect t="24995" b="25002"/>
          <a:stretch/>
        </p:blipFill>
        <p:spPr>
          <a:xfrm>
            <a:off x="1260000" y="1620360"/>
            <a:ext cx="6240240" cy="233964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137"/>
          <p:cNvPicPr/>
          <p:nvPr/>
        </p:nvPicPr>
        <p:blipFill>
          <a:blip r:embed="rId4"/>
          <a:srcRect t="32274" b="25616"/>
          <a:stretch/>
        </p:blipFill>
        <p:spPr>
          <a:xfrm>
            <a:off x="1312200" y="4140360"/>
            <a:ext cx="6967800" cy="16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541</TotalTime>
  <Words>506</Words>
  <Application>Microsoft Office PowerPoint</Application>
  <PresentationFormat>Экран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20</vt:i4>
      </vt:variant>
    </vt:vector>
  </HeadingPairs>
  <TitlesOfParts>
    <vt:vector size="35" baseType="lpstr">
      <vt:lpstr>Arial</vt:lpstr>
      <vt:lpstr>Symbol</vt:lpstr>
      <vt:lpstr>Times New Roman</vt:lpstr>
      <vt:lpstr>Wingdings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Дипломная работа</vt:lpstr>
      <vt:lpstr>Цель исследования</vt:lpstr>
      <vt:lpstr>Постановка задачи</vt:lpstr>
      <vt:lpstr>Существующие игры  жанра «Стратегия»</vt:lpstr>
      <vt:lpstr>Результат анализа</vt:lpstr>
      <vt:lpstr>Концепт игры «Битва танков»</vt:lpstr>
      <vt:lpstr>Концепт игры «Битва танков»</vt:lpstr>
      <vt:lpstr>Концепт игры «Битва танков»</vt:lpstr>
      <vt:lpstr>Среда разработки</vt:lpstr>
      <vt:lpstr>Информационная модель исследуемой системы</vt:lpstr>
      <vt:lpstr>Информационная модель исследуемой системы</vt:lpstr>
      <vt:lpstr>Функциональная схема ПО</vt:lpstr>
      <vt:lpstr>Функциональная схема ПО</vt:lpstr>
      <vt:lpstr>Функциональная схема ПО</vt:lpstr>
      <vt:lpstr>Функциональная схема ПО</vt:lpstr>
      <vt:lpstr>Схема данных</vt:lpstr>
      <vt:lpstr>Алгоритм работы ИИ </vt:lpstr>
      <vt:lpstr>Результаты работы программы</vt:lpstr>
      <vt:lpstr>Заключение</vt:lpstr>
      <vt:lpstr>Список опубликованных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ProgrammerLife</dc:creator>
  <dc:description/>
  <cp:lastModifiedBy>MAZUTA old</cp:lastModifiedBy>
  <cp:revision>149</cp:revision>
  <cp:lastPrinted>2024-06-13T14:31:43Z</cp:lastPrinted>
  <dcterms:created xsi:type="dcterms:W3CDTF">2022-05-21T07:32:57Z</dcterms:created>
  <dcterms:modified xsi:type="dcterms:W3CDTF">2024-06-17T02:06:22Z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XPowerLiteLastOptimized">
    <vt:lpwstr>639181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  <property fmtid="{D5CDD505-2E9C-101B-9397-08002B2CF9AE}" pid="6" name="Notes">
    <vt:i4>15</vt:i4>
  </property>
  <property fmtid="{D5CDD505-2E9C-101B-9397-08002B2CF9AE}" pid="7" name="PresentationFormat">
    <vt:lpwstr>On-screen Show (4:3)</vt:lpwstr>
  </property>
  <property fmtid="{D5CDD505-2E9C-101B-9397-08002B2CF9AE}" pid="8" name="Slides">
    <vt:i4>15</vt:i4>
  </property>
</Properties>
</file>