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0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0491" y="503825"/>
            <a:ext cx="64830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0272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225751"/>
            <a:ext cx="4828540" cy="289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5150" y="2998024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3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25" y="376825"/>
            <a:ext cx="3119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0000"/>
                </a:solidFill>
              </a:rPr>
              <a:t>Legged</a:t>
            </a:r>
            <a:r>
              <a:rPr spc="-17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locomotion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57275" y="1137787"/>
            <a:ext cx="3453129" cy="3773170"/>
            <a:chOff x="5457275" y="1137787"/>
            <a:chExt cx="3453129" cy="3773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1806" y="1482225"/>
              <a:ext cx="1548468" cy="29518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9000" y="3080899"/>
              <a:ext cx="1829624" cy="1829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275" y="1137787"/>
              <a:ext cx="1913069" cy="16960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5249" y="1098751"/>
            <a:ext cx="4801235" cy="289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493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rebuchet MS"/>
                <a:cs typeface="Trebuchet MS"/>
              </a:rPr>
              <a:t>This </a:t>
            </a:r>
            <a:r>
              <a:rPr sz="1800" spc="-35" dirty="0">
                <a:latin typeface="Trebuchet MS"/>
                <a:cs typeface="Trebuchet MS"/>
              </a:rPr>
              <a:t>type </a:t>
            </a:r>
            <a:r>
              <a:rPr sz="1800" spc="-50" dirty="0">
                <a:latin typeface="Trebuchet MS"/>
                <a:cs typeface="Trebuchet MS"/>
              </a:rPr>
              <a:t>of </a:t>
            </a:r>
            <a:r>
              <a:rPr sz="1800" spc="-20" dirty="0">
                <a:latin typeface="Trebuchet MS"/>
                <a:cs typeface="Trebuchet MS"/>
              </a:rPr>
              <a:t>locomotion </a:t>
            </a:r>
            <a:r>
              <a:rPr sz="1800" spc="35" dirty="0">
                <a:latin typeface="Trebuchet MS"/>
                <a:cs typeface="Trebuchet MS"/>
              </a:rPr>
              <a:t>consumes </a:t>
            </a:r>
            <a:r>
              <a:rPr sz="1800" b="1" spc="-40" dirty="0">
                <a:latin typeface="Trebuchet MS"/>
                <a:cs typeface="Trebuchet MS"/>
              </a:rPr>
              <a:t>more </a:t>
            </a:r>
            <a:r>
              <a:rPr sz="1800" b="1" spc="-35" dirty="0">
                <a:latin typeface="Trebuchet MS"/>
                <a:cs typeface="Trebuchet MS"/>
              </a:rPr>
              <a:t> power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while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demonstrating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walk,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jum</a:t>
            </a:r>
            <a:r>
              <a:rPr sz="1800" spc="-80" dirty="0">
                <a:latin typeface="Trebuchet MS"/>
                <a:cs typeface="Trebuchet MS"/>
              </a:rPr>
              <a:t>p</a:t>
            </a:r>
            <a:r>
              <a:rPr sz="1800" spc="-250" dirty="0">
                <a:latin typeface="Trebuchet MS"/>
                <a:cs typeface="Trebuchet MS"/>
              </a:rPr>
              <a:t>,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ho</a:t>
            </a:r>
            <a:r>
              <a:rPr sz="1800" spc="15" dirty="0">
                <a:latin typeface="Trebuchet MS"/>
                <a:cs typeface="Trebuchet MS"/>
              </a:rPr>
              <a:t>p</a:t>
            </a:r>
            <a:r>
              <a:rPr sz="1800" spc="-220" dirty="0">
                <a:latin typeface="Trebuchet MS"/>
                <a:cs typeface="Trebuchet MS"/>
              </a:rPr>
              <a:t>,  </a:t>
            </a:r>
            <a:r>
              <a:rPr sz="1800" spc="-50" dirty="0">
                <a:latin typeface="Trebuchet MS"/>
                <a:cs typeface="Trebuchet MS"/>
              </a:rPr>
              <a:t>climb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up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or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down,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379095" marR="649605" indent="-367030">
              <a:lnSpc>
                <a:spcPct val="1493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30" dirty="0">
                <a:latin typeface="Trebuchet MS"/>
                <a:cs typeface="Trebuchet MS"/>
              </a:rPr>
              <a:t>It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requires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more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number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of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motors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to  </a:t>
            </a:r>
            <a:r>
              <a:rPr sz="1800" spc="-10" dirty="0">
                <a:latin typeface="Trebuchet MS"/>
                <a:cs typeface="Trebuchet MS"/>
              </a:rPr>
              <a:t>accomplish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movement.</a:t>
            </a:r>
            <a:endParaRPr sz="1800">
              <a:latin typeface="Trebuchet MS"/>
              <a:cs typeface="Trebuchet MS"/>
            </a:endParaRPr>
          </a:p>
          <a:p>
            <a:pPr marL="379095" marR="210820" indent="-367030">
              <a:lnSpc>
                <a:spcPct val="1493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30" dirty="0">
                <a:latin typeface="Trebuchet MS"/>
                <a:cs typeface="Trebuchet MS"/>
              </a:rPr>
              <a:t>It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comes</a:t>
            </a:r>
            <a:r>
              <a:rPr sz="1800" spc="-80" dirty="0">
                <a:latin typeface="Trebuchet MS"/>
                <a:cs typeface="Trebuchet MS"/>
              </a:rPr>
              <a:t> with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variety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one,</a:t>
            </a:r>
            <a:r>
              <a:rPr sz="1800" b="1" spc="-85" dirty="0">
                <a:latin typeface="Trebuchet MS"/>
                <a:cs typeface="Trebuchet MS"/>
              </a:rPr>
              <a:t> two, </a:t>
            </a:r>
            <a:r>
              <a:rPr sz="1800" b="1" spc="-114" dirty="0">
                <a:latin typeface="Trebuchet MS"/>
                <a:cs typeface="Trebuchet MS"/>
              </a:rPr>
              <a:t>four, </a:t>
            </a:r>
            <a:r>
              <a:rPr sz="1800" b="1" spc="-53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six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legs.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37125"/>
            <a:ext cx="3119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0000"/>
                </a:solidFill>
              </a:rPr>
              <a:t>Legged</a:t>
            </a:r>
            <a:r>
              <a:rPr spc="-17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locomotion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575" y="832051"/>
            <a:ext cx="7707630" cy="3634104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6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114" dirty="0">
                <a:latin typeface="Trebuchet MS"/>
                <a:cs typeface="Trebuchet MS"/>
              </a:rPr>
              <a:t>If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robot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has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k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legs,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then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number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possible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events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b="1" spc="110" dirty="0">
                <a:latin typeface="Trebuchet MS"/>
                <a:cs typeface="Trebuchet MS"/>
              </a:rPr>
              <a:t>N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150" dirty="0">
                <a:latin typeface="Trebuchet MS"/>
                <a:cs typeface="Trebuchet MS"/>
              </a:rPr>
              <a:t>=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(2k-1)!</a:t>
            </a:r>
            <a:endParaRPr sz="18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49300"/>
              </a:lnSpc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35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case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two-legged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robot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(k=2),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number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possible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events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N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= 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(2</a:t>
            </a:r>
            <a:r>
              <a:rPr sz="1800" spc="-80" dirty="0">
                <a:latin typeface="Trebuchet MS"/>
                <a:cs typeface="Trebuchet MS"/>
              </a:rPr>
              <a:t>k</a:t>
            </a:r>
            <a:r>
              <a:rPr sz="1800" spc="-229" dirty="0">
                <a:latin typeface="Trebuchet MS"/>
                <a:cs typeface="Trebuchet MS"/>
              </a:rPr>
              <a:t>-1)!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=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(2*2-1)!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=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3!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=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6.</a:t>
            </a:r>
            <a:endParaRPr sz="18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6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35" dirty="0">
                <a:latin typeface="Trebuchet MS"/>
                <a:cs typeface="Trebuchet MS"/>
              </a:rPr>
              <a:t>Hence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there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six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possible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diﬀerent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events</a:t>
            </a:r>
            <a:endParaRPr sz="1800">
              <a:latin typeface="Trebuchet MS"/>
              <a:cs typeface="Trebuchet MS"/>
            </a:endParaRPr>
          </a:p>
          <a:p>
            <a:pPr marL="1384300" lvl="1" indent="-409575">
              <a:lnSpc>
                <a:spcPct val="100000"/>
              </a:lnSpc>
              <a:spcBef>
                <a:spcPts val="1080"/>
              </a:spcBef>
              <a:buFont typeface="MS PGothic"/>
              <a:buChar char="◆"/>
              <a:tabLst>
                <a:tab pos="1383665" algn="l"/>
                <a:tab pos="1384300" algn="l"/>
              </a:tabLst>
            </a:pPr>
            <a:r>
              <a:rPr sz="1400" spc="-50" dirty="0">
                <a:latin typeface="Trebuchet MS"/>
                <a:cs typeface="Trebuchet MS"/>
              </a:rPr>
              <a:t>Lifting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</a:t>
            </a:r>
            <a:r>
              <a:rPr sz="1400" spc="-80" dirty="0">
                <a:latin typeface="Trebuchet MS"/>
                <a:cs typeface="Trebuchet MS"/>
              </a:rPr>
              <a:t>eft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leg</a:t>
            </a:r>
            <a:endParaRPr sz="1400">
              <a:latin typeface="Trebuchet MS"/>
              <a:cs typeface="Trebuchet MS"/>
            </a:endParaRPr>
          </a:p>
          <a:p>
            <a:pPr marL="1384300" lvl="1" indent="-409575">
              <a:lnSpc>
                <a:spcPct val="100000"/>
              </a:lnSpc>
              <a:spcBef>
                <a:spcPts val="869"/>
              </a:spcBef>
              <a:buFont typeface="MS PGothic"/>
              <a:buChar char="◆"/>
              <a:tabLst>
                <a:tab pos="1383665" algn="l"/>
                <a:tab pos="1384300" algn="l"/>
              </a:tabLst>
            </a:pP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5" dirty="0">
                <a:latin typeface="Trebuchet MS"/>
                <a:cs typeface="Trebuchet MS"/>
              </a:rPr>
              <a:t>eleasing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L</a:t>
            </a:r>
            <a:r>
              <a:rPr sz="1400" spc="-80" dirty="0">
                <a:latin typeface="Trebuchet MS"/>
                <a:cs typeface="Trebuchet MS"/>
              </a:rPr>
              <a:t>eft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leg</a:t>
            </a:r>
            <a:endParaRPr sz="1400">
              <a:latin typeface="Trebuchet MS"/>
              <a:cs typeface="Trebuchet MS"/>
            </a:endParaRPr>
          </a:p>
          <a:p>
            <a:pPr marL="1384300" lvl="1" indent="-409575">
              <a:lnSpc>
                <a:spcPct val="100000"/>
              </a:lnSpc>
              <a:spcBef>
                <a:spcPts val="869"/>
              </a:spcBef>
              <a:buFont typeface="MS PGothic"/>
              <a:buChar char="◆"/>
              <a:tabLst>
                <a:tab pos="1383665" algn="l"/>
                <a:tab pos="1384300" algn="l"/>
              </a:tabLst>
            </a:pPr>
            <a:r>
              <a:rPr sz="1400" spc="-50" dirty="0">
                <a:latin typeface="Trebuchet MS"/>
                <a:cs typeface="Trebuchet MS"/>
              </a:rPr>
              <a:t>Lifting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Right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leg</a:t>
            </a:r>
            <a:endParaRPr sz="1400">
              <a:latin typeface="Trebuchet MS"/>
              <a:cs typeface="Trebuchet MS"/>
            </a:endParaRPr>
          </a:p>
          <a:p>
            <a:pPr marL="1384300" lvl="1" indent="-409575">
              <a:lnSpc>
                <a:spcPct val="100000"/>
              </a:lnSpc>
              <a:spcBef>
                <a:spcPts val="869"/>
              </a:spcBef>
              <a:buFont typeface="MS PGothic"/>
              <a:buChar char="◆"/>
              <a:tabLst>
                <a:tab pos="1383665" algn="l"/>
                <a:tab pos="1384300" algn="l"/>
              </a:tabLst>
            </a:pP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5" dirty="0">
                <a:latin typeface="Trebuchet MS"/>
                <a:cs typeface="Trebuchet MS"/>
              </a:rPr>
              <a:t>eleasing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Right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5" dirty="0">
                <a:latin typeface="Trebuchet MS"/>
                <a:cs typeface="Trebuchet MS"/>
              </a:rPr>
              <a:t>leg</a:t>
            </a:r>
            <a:endParaRPr sz="1400">
              <a:latin typeface="Trebuchet MS"/>
              <a:cs typeface="Trebuchet MS"/>
            </a:endParaRPr>
          </a:p>
          <a:p>
            <a:pPr marL="1384300" lvl="1" indent="-409575">
              <a:lnSpc>
                <a:spcPct val="100000"/>
              </a:lnSpc>
              <a:spcBef>
                <a:spcPts val="869"/>
              </a:spcBef>
              <a:buFont typeface="MS PGothic"/>
              <a:buChar char="◆"/>
              <a:tabLst>
                <a:tab pos="1383665" algn="l"/>
                <a:tab pos="1384300" algn="l"/>
              </a:tabLst>
            </a:pPr>
            <a:r>
              <a:rPr sz="1400" spc="-50" dirty="0">
                <a:latin typeface="Trebuchet MS"/>
                <a:cs typeface="Trebuchet MS"/>
              </a:rPr>
              <a:t>Lifting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both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legs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together</a:t>
            </a:r>
            <a:endParaRPr sz="1400">
              <a:latin typeface="Trebuchet MS"/>
              <a:cs typeface="Trebuchet MS"/>
            </a:endParaRPr>
          </a:p>
          <a:p>
            <a:pPr marL="1384300" lvl="1" indent="-409575">
              <a:lnSpc>
                <a:spcPct val="100000"/>
              </a:lnSpc>
              <a:spcBef>
                <a:spcPts val="869"/>
              </a:spcBef>
              <a:buFont typeface="MS PGothic"/>
              <a:buChar char="◆"/>
              <a:tabLst>
                <a:tab pos="1383665" algn="l"/>
                <a:tab pos="1384300" algn="l"/>
              </a:tabLst>
            </a:pP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5" dirty="0">
                <a:latin typeface="Trebuchet MS"/>
                <a:cs typeface="Trebuchet MS"/>
              </a:rPr>
              <a:t>eleasing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both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the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25" dirty="0">
                <a:latin typeface="Trebuchet MS"/>
                <a:cs typeface="Trebuchet MS"/>
              </a:rPr>
              <a:t>legs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together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30825"/>
            <a:ext cx="3119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0000"/>
                </a:solidFill>
              </a:rPr>
              <a:t>Legged</a:t>
            </a:r>
            <a:r>
              <a:rPr spc="-17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locomotion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43251"/>
            <a:ext cx="4062095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6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-35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case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k=6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25" dirty="0">
                <a:latin typeface="Trebuchet MS"/>
                <a:cs typeface="Trebuchet MS"/>
              </a:rPr>
              <a:t>legs</a:t>
            </a:r>
            <a:r>
              <a:rPr sz="1800" spc="-250" dirty="0">
                <a:latin typeface="Trebuchet MS"/>
                <a:cs typeface="Trebuchet MS"/>
              </a:rPr>
              <a:t>,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there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are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</a:pPr>
            <a:r>
              <a:rPr sz="1800" b="1" spc="-5" dirty="0">
                <a:latin typeface="Trebuchet MS"/>
                <a:cs typeface="Trebuchet MS"/>
              </a:rPr>
              <a:t>39916800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possible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60" dirty="0">
                <a:latin typeface="Trebuchet MS"/>
                <a:cs typeface="Trebuchet MS"/>
              </a:rPr>
              <a:t>events</a:t>
            </a:r>
            <a:r>
              <a:rPr sz="1800" spc="-6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49300"/>
              </a:lnSpc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800" spc="35" dirty="0">
                <a:latin typeface="Trebuchet MS"/>
                <a:cs typeface="Trebuchet MS"/>
              </a:rPr>
              <a:t>Hence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complexity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robots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 </a:t>
            </a:r>
            <a:r>
              <a:rPr sz="1800" b="1" spc="-60" dirty="0">
                <a:latin typeface="Trebuchet MS"/>
                <a:cs typeface="Trebuchet MS"/>
              </a:rPr>
              <a:t>directly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40" dirty="0">
                <a:latin typeface="Trebuchet MS"/>
                <a:cs typeface="Trebuchet MS"/>
              </a:rPr>
              <a:t>proportional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to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the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number  </a:t>
            </a:r>
            <a:r>
              <a:rPr sz="1800" spc="-50" dirty="0">
                <a:latin typeface="Trebuchet MS"/>
                <a:cs typeface="Trebuchet MS"/>
              </a:rPr>
              <a:t>of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legs</a:t>
            </a:r>
            <a:r>
              <a:rPr sz="1800" spc="-3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9216" y="572025"/>
            <a:ext cx="2634283" cy="3951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225" y="478425"/>
            <a:ext cx="33407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000000"/>
                </a:solidFill>
              </a:rPr>
              <a:t>Wheeled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locomotion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0828" y="2211144"/>
            <a:ext cx="10668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105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626110" indent="-367030">
              <a:lnSpc>
                <a:spcPct val="1493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30" dirty="0"/>
              <a:t>It</a:t>
            </a:r>
            <a:r>
              <a:rPr spc="-80" dirty="0"/>
              <a:t> </a:t>
            </a:r>
            <a:r>
              <a:rPr spc="-15" dirty="0"/>
              <a:t>requires</a:t>
            </a:r>
            <a:r>
              <a:rPr spc="-80" dirty="0"/>
              <a:t> </a:t>
            </a:r>
            <a:r>
              <a:rPr b="1" spc="-65" dirty="0">
                <a:latin typeface="Trebuchet MS"/>
                <a:cs typeface="Trebuchet MS"/>
              </a:rPr>
              <a:t>fewer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number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of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motors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spc="-50" dirty="0"/>
              <a:t>to  </a:t>
            </a:r>
            <a:r>
              <a:rPr spc="-10" dirty="0"/>
              <a:t>accomplish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45" dirty="0"/>
              <a:t>movement.</a:t>
            </a:r>
          </a:p>
          <a:p>
            <a:pPr marL="379095" marR="5080" indent="-367030">
              <a:lnSpc>
                <a:spcPct val="149300"/>
              </a:lnSpc>
              <a:buFont typeface="Arial MT"/>
              <a:buChar char="●"/>
              <a:tabLst>
                <a:tab pos="438150" algn="l"/>
                <a:tab pos="438784" algn="l"/>
              </a:tabLst>
            </a:pPr>
            <a:r>
              <a:rPr dirty="0"/>
              <a:t>	</a:t>
            </a:r>
            <a:r>
              <a:rPr spc="-130" dirty="0"/>
              <a:t>It</a:t>
            </a:r>
            <a:r>
              <a:rPr spc="-80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spc="-120" dirty="0"/>
              <a:t>little</a:t>
            </a:r>
            <a:r>
              <a:rPr spc="-80" dirty="0"/>
              <a:t> </a:t>
            </a:r>
            <a:r>
              <a:rPr b="1" spc="5" dirty="0">
                <a:latin typeface="Trebuchet MS"/>
                <a:cs typeface="Trebuchet MS"/>
              </a:rPr>
              <a:t>easy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50" dirty="0">
                <a:latin typeface="Trebuchet MS"/>
                <a:cs typeface="Trebuchet MS"/>
              </a:rPr>
              <a:t>to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45" dirty="0">
                <a:latin typeface="Trebuchet MS"/>
                <a:cs typeface="Trebuchet MS"/>
              </a:rPr>
              <a:t>implement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spc="55" dirty="0"/>
              <a:t>as</a:t>
            </a:r>
            <a:r>
              <a:rPr spc="-80" dirty="0"/>
              <a:t> </a:t>
            </a:r>
            <a:r>
              <a:rPr spc="-45" dirty="0"/>
              <a:t>there</a:t>
            </a:r>
            <a:r>
              <a:rPr spc="-80" dirty="0"/>
              <a:t> </a:t>
            </a:r>
            <a:r>
              <a:rPr spc="-25" dirty="0"/>
              <a:t>are</a:t>
            </a:r>
            <a:r>
              <a:rPr spc="-80" dirty="0"/>
              <a:t> </a:t>
            </a:r>
            <a:r>
              <a:rPr dirty="0"/>
              <a:t>les  </a:t>
            </a:r>
            <a:r>
              <a:rPr spc="-65" dirty="0"/>
              <a:t>stability</a:t>
            </a:r>
            <a:r>
              <a:rPr spc="-80" dirty="0"/>
              <a:t> </a:t>
            </a:r>
            <a:r>
              <a:rPr spc="40" dirty="0"/>
              <a:t>issues</a:t>
            </a:r>
            <a:r>
              <a:rPr spc="-80" dirty="0"/>
              <a:t> </a:t>
            </a:r>
            <a:r>
              <a:rPr spc="-50" dirty="0"/>
              <a:t>in</a:t>
            </a:r>
            <a:r>
              <a:rPr spc="-80" dirty="0"/>
              <a:t> </a:t>
            </a:r>
            <a:r>
              <a:rPr spc="35" dirty="0"/>
              <a:t>case</a:t>
            </a:r>
            <a:r>
              <a:rPr spc="-80" dirty="0"/>
              <a:t> </a:t>
            </a:r>
            <a:r>
              <a:rPr spc="-50" dirty="0"/>
              <a:t>of</a:t>
            </a:r>
            <a:r>
              <a:rPr spc="-80" dirty="0"/>
              <a:t> </a:t>
            </a:r>
            <a:r>
              <a:rPr spc="-15" dirty="0"/>
              <a:t>more</a:t>
            </a:r>
            <a:r>
              <a:rPr spc="-80" dirty="0"/>
              <a:t> </a:t>
            </a:r>
            <a:r>
              <a:rPr spc="-15" dirty="0"/>
              <a:t>number</a:t>
            </a:r>
            <a:r>
              <a:rPr spc="-80" dirty="0"/>
              <a:t> </a:t>
            </a:r>
            <a:r>
              <a:rPr spc="-40" dirty="0"/>
              <a:t>of  </a:t>
            </a:r>
            <a:r>
              <a:rPr spc="-30" dirty="0"/>
              <a:t>wheels.</a:t>
            </a:r>
          </a:p>
          <a:p>
            <a:pPr marL="379095" marR="115570" indent="-367030">
              <a:lnSpc>
                <a:spcPct val="1493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pc="-130" dirty="0"/>
              <a:t>It</a:t>
            </a:r>
            <a:r>
              <a:rPr spc="-80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b="1" spc="-35" dirty="0">
                <a:latin typeface="Trebuchet MS"/>
                <a:cs typeface="Trebuchet MS"/>
              </a:rPr>
              <a:t>power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eﬃcient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spc="55" dirty="0"/>
              <a:t>as</a:t>
            </a:r>
            <a:r>
              <a:rPr spc="-80" dirty="0"/>
              <a:t> </a:t>
            </a:r>
            <a:r>
              <a:rPr dirty="0"/>
              <a:t>compared</a:t>
            </a:r>
            <a:r>
              <a:rPr spc="-80" dirty="0"/>
              <a:t> </a:t>
            </a:r>
            <a:r>
              <a:rPr spc="-65" dirty="0"/>
              <a:t>to</a:t>
            </a:r>
            <a:r>
              <a:rPr spc="-80" dirty="0"/>
              <a:t> </a:t>
            </a:r>
            <a:r>
              <a:rPr spc="30" dirty="0"/>
              <a:t>legged  </a:t>
            </a:r>
            <a:r>
              <a:rPr spc="-45" dirty="0"/>
              <a:t>locomotion.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348200" y="814524"/>
            <a:ext cx="3656329" cy="3825875"/>
            <a:chOff x="5348200" y="814524"/>
            <a:chExt cx="3656329" cy="38258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0250" y="1546225"/>
              <a:ext cx="1924049" cy="2381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200" y="2923224"/>
              <a:ext cx="1839999" cy="17171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9300" y="814524"/>
              <a:ext cx="1901824" cy="190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07025"/>
            <a:ext cx="5484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Combination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of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40" dirty="0">
                <a:solidFill>
                  <a:srgbClr val="000000"/>
                </a:solidFill>
              </a:rPr>
              <a:t>legged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170" dirty="0">
                <a:solidFill>
                  <a:srgbClr val="000000"/>
                </a:solidFill>
              </a:rPr>
              <a:t>&amp;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wheeled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274" y="1542780"/>
            <a:ext cx="490601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51000"/>
              </a:lnSpc>
              <a:spcBef>
                <a:spcPts val="10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latin typeface="Trebuchet MS"/>
                <a:cs typeface="Trebuchet MS"/>
              </a:rPr>
              <a:t>Both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legged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and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wheeled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locomotion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technique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05400" y="890724"/>
            <a:ext cx="3790950" cy="3999229"/>
            <a:chOff x="5105400" y="890724"/>
            <a:chExt cx="3790950" cy="39992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0" y="2660650"/>
              <a:ext cx="2047874" cy="2228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5899" y="890724"/>
              <a:ext cx="1969898" cy="30205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899557"/>
            <a:ext cx="3133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Slip/Skid</a:t>
            </a:r>
            <a:r>
              <a:rPr sz="240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Locomotion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299" y="1597263"/>
            <a:ext cx="5104130" cy="207327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16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Impact"/>
                <a:cs typeface="Impact"/>
              </a:rPr>
              <a:t>In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this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type,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the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dirty="0">
                <a:latin typeface="Impact"/>
                <a:cs typeface="Impact"/>
              </a:rPr>
              <a:t>vehicles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use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tracks.</a:t>
            </a:r>
            <a:endParaRPr sz="1800">
              <a:latin typeface="Impact"/>
              <a:cs typeface="Impact"/>
            </a:endParaRPr>
          </a:p>
          <a:p>
            <a:pPr marL="379095" marR="5080" indent="-367030">
              <a:lnSpc>
                <a:spcPct val="149300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Impact"/>
                <a:cs typeface="Impact"/>
              </a:rPr>
              <a:t>The robot is steered by moving the tracks with </a:t>
            </a:r>
            <a:r>
              <a:rPr sz="1800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different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speeds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in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the</a:t>
            </a:r>
            <a:r>
              <a:rPr sz="1800" spc="-10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same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or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opposite</a:t>
            </a:r>
            <a:r>
              <a:rPr sz="1800" spc="-1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direction.</a:t>
            </a:r>
            <a:endParaRPr sz="1800">
              <a:latin typeface="Impact"/>
              <a:cs typeface="Impact"/>
            </a:endParaRPr>
          </a:p>
          <a:p>
            <a:pPr marL="379095" marR="88900" indent="-367030">
              <a:lnSpc>
                <a:spcPct val="149300"/>
              </a:lnSpc>
              <a:buFont typeface="Arial MT"/>
              <a:buChar char="●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-5" dirty="0">
                <a:latin typeface="Impact"/>
                <a:cs typeface="Impact"/>
              </a:rPr>
              <a:t>It offers stability because of large contact area of </a:t>
            </a:r>
            <a:r>
              <a:rPr sz="1800" spc="-305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track</a:t>
            </a:r>
            <a:r>
              <a:rPr sz="1800" spc="-10" dirty="0">
                <a:latin typeface="Impact"/>
                <a:cs typeface="Impact"/>
              </a:rPr>
              <a:t> </a:t>
            </a:r>
            <a:r>
              <a:rPr sz="1800" spc="-5" dirty="0">
                <a:latin typeface="Impact"/>
                <a:cs typeface="Impact"/>
              </a:rPr>
              <a:t>and ground.</a:t>
            </a:r>
            <a:endParaRPr sz="1800">
              <a:latin typeface="Impact"/>
              <a:cs typeface="Impac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8850" y="1683946"/>
            <a:ext cx="2824224" cy="20334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848" y="503825"/>
            <a:ext cx="272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Computer</a:t>
            </a:r>
            <a:r>
              <a:rPr spc="-130" dirty="0"/>
              <a:t> </a:t>
            </a:r>
            <a:r>
              <a:rPr spc="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774" y="1279056"/>
            <a:ext cx="524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616161"/>
              </a:buClr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254" dirty="0">
                <a:latin typeface="Trebuchet MS"/>
                <a:cs typeface="Trebuchet MS"/>
              </a:rPr>
              <a:t>T</a:t>
            </a:r>
            <a:r>
              <a:rPr sz="1800" b="1" spc="-15" dirty="0">
                <a:latin typeface="Trebuchet MS"/>
                <a:cs typeface="Trebuchet MS"/>
              </a:rPr>
              <a:t>echnology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of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15" dirty="0">
                <a:latin typeface="Trebuchet MS"/>
                <a:cs typeface="Trebuchet MS"/>
              </a:rPr>
              <a:t>AI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90" dirty="0">
                <a:latin typeface="Trebuchet MS"/>
                <a:cs typeface="Trebuchet MS"/>
              </a:rPr>
              <a:t>with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which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the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robots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can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se</a:t>
            </a:r>
            <a:r>
              <a:rPr sz="1800" b="1" spc="-10" dirty="0">
                <a:latin typeface="Trebuchet MS"/>
                <a:cs typeface="Trebuchet MS"/>
              </a:rPr>
              <a:t>e</a:t>
            </a:r>
            <a:r>
              <a:rPr sz="1800" b="1" spc="-22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774" y="2267751"/>
            <a:ext cx="79914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b="1" spc="-35" dirty="0">
                <a:latin typeface="Trebuchet MS"/>
                <a:cs typeface="Trebuchet MS"/>
              </a:rPr>
              <a:t>Computer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35" dirty="0">
                <a:latin typeface="Trebuchet MS"/>
                <a:cs typeface="Trebuchet MS"/>
              </a:rPr>
              <a:t>vision</a:t>
            </a:r>
            <a:r>
              <a:rPr sz="1800" b="1" spc="-60" dirty="0">
                <a:latin typeface="Trebuchet MS"/>
                <a:cs typeface="Trebuchet MS"/>
              </a:rPr>
              <a:t> automatically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extracts,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analyzes,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and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comprehends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45" dirty="0">
                <a:latin typeface="Trebuchet MS"/>
                <a:cs typeface="Trebuchet MS"/>
              </a:rPr>
              <a:t>useful </a:t>
            </a:r>
            <a:r>
              <a:rPr sz="1800" b="1" spc="-52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information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75" dirty="0">
                <a:latin typeface="Trebuchet MS"/>
                <a:cs typeface="Trebuchet MS"/>
              </a:rPr>
              <a:t>from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" dirty="0">
                <a:latin typeface="Trebuchet MS"/>
                <a:cs typeface="Trebuchet MS"/>
              </a:rPr>
              <a:t>a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single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image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or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an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70" dirty="0">
                <a:latin typeface="Trebuchet MS"/>
                <a:cs typeface="Trebuchet MS"/>
              </a:rPr>
              <a:t>array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of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30" dirty="0">
                <a:latin typeface="Trebuchet MS"/>
                <a:cs typeface="Trebuchet MS"/>
              </a:rPr>
              <a:t>images.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T</a:t>
            </a:r>
            <a:r>
              <a:rPr spc="60" dirty="0"/>
              <a:t>asks</a:t>
            </a:r>
            <a:r>
              <a:rPr spc="-130" dirty="0"/>
              <a:t> </a:t>
            </a:r>
            <a:r>
              <a:rPr spc="-170" dirty="0"/>
              <a:t>&amp;</a:t>
            </a:r>
            <a:r>
              <a:rPr spc="-130" dirty="0"/>
              <a:t> </a:t>
            </a:r>
            <a:r>
              <a:rPr spc="-25" dirty="0"/>
              <a:t>Applications</a:t>
            </a:r>
            <a:r>
              <a:rPr spc="-130" dirty="0"/>
              <a:t> </a:t>
            </a:r>
            <a:r>
              <a:rPr spc="-50" dirty="0"/>
              <a:t>of</a:t>
            </a:r>
            <a:r>
              <a:rPr spc="-130" dirty="0"/>
              <a:t> </a:t>
            </a:r>
            <a:r>
              <a:rPr spc="-30" dirty="0"/>
              <a:t>Computer</a:t>
            </a:r>
            <a:r>
              <a:rPr spc="-130" dirty="0"/>
              <a:t> </a:t>
            </a:r>
            <a:r>
              <a:rPr spc="-30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143" y="1176350"/>
            <a:ext cx="2912745" cy="2940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36880" indent="-381635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36880" algn="l"/>
                <a:tab pos="437515" algn="l"/>
              </a:tabLst>
            </a:pPr>
            <a:r>
              <a:rPr sz="1800" b="1" spc="100" dirty="0">
                <a:solidFill>
                  <a:srgbClr val="616161"/>
                </a:solidFill>
                <a:latin typeface="Trebuchet MS"/>
                <a:cs typeface="Trebuchet MS"/>
              </a:rPr>
              <a:t>OCR</a:t>
            </a:r>
            <a:endParaRPr sz="1800">
              <a:latin typeface="Trebuchet MS"/>
              <a:cs typeface="Trebuchet MS"/>
            </a:endParaRPr>
          </a:p>
          <a:p>
            <a:pPr marL="436880" indent="-4248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6880" algn="l"/>
                <a:tab pos="437515" algn="l"/>
              </a:tabLst>
            </a:pPr>
            <a:r>
              <a:rPr sz="1800" b="1" spc="20" dirty="0">
                <a:solidFill>
                  <a:srgbClr val="616161"/>
                </a:solidFill>
                <a:latin typeface="Trebuchet MS"/>
                <a:cs typeface="Trebuchet MS"/>
              </a:rPr>
              <a:t>FACE</a:t>
            </a:r>
            <a:r>
              <a:rPr sz="1800" b="1" spc="-114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rgbClr val="616161"/>
                </a:solidFill>
                <a:latin typeface="Trebuchet MS"/>
                <a:cs typeface="Trebuchet MS"/>
              </a:rPr>
              <a:t>DETECTION</a:t>
            </a:r>
            <a:endParaRPr sz="1800">
              <a:latin typeface="Trebuchet MS"/>
              <a:cs typeface="Trebuchet MS"/>
            </a:endParaRPr>
          </a:p>
          <a:p>
            <a:pPr marL="436880" indent="-4222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6880" algn="l"/>
                <a:tab pos="437515" algn="l"/>
              </a:tabLst>
            </a:pPr>
            <a:r>
              <a:rPr sz="1800" b="1" spc="40" dirty="0">
                <a:solidFill>
                  <a:srgbClr val="616161"/>
                </a:solidFill>
                <a:latin typeface="Trebuchet MS"/>
                <a:cs typeface="Trebuchet MS"/>
              </a:rPr>
              <a:t>OBJECT</a:t>
            </a:r>
            <a:r>
              <a:rPr sz="1800" b="1" spc="-14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616161"/>
                </a:solidFill>
                <a:latin typeface="Trebuchet MS"/>
                <a:cs typeface="Trebuchet MS"/>
              </a:rPr>
              <a:t>RECOGNITION</a:t>
            </a:r>
            <a:endParaRPr sz="1800">
              <a:latin typeface="Trebuchet MS"/>
              <a:cs typeface="Trebuchet MS"/>
            </a:endParaRPr>
          </a:p>
          <a:p>
            <a:pPr marL="436880" indent="-42418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6880" algn="l"/>
                <a:tab pos="437515" algn="l"/>
              </a:tabLst>
            </a:pPr>
            <a:r>
              <a:rPr sz="1800" b="1" spc="40" dirty="0">
                <a:solidFill>
                  <a:srgbClr val="616161"/>
                </a:solidFill>
                <a:latin typeface="Trebuchet MS"/>
                <a:cs typeface="Trebuchet MS"/>
              </a:rPr>
              <a:t>ESTIMATING</a:t>
            </a:r>
            <a:r>
              <a:rPr sz="1800" b="1" spc="-13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616161"/>
                </a:solidFill>
                <a:latin typeface="Trebuchet MS"/>
                <a:cs typeface="Trebuchet MS"/>
              </a:rPr>
              <a:t>POSITION</a:t>
            </a:r>
            <a:endParaRPr sz="1800">
              <a:latin typeface="Trebuchet MS"/>
              <a:cs typeface="Trebuchet MS"/>
            </a:endParaRPr>
          </a:p>
          <a:p>
            <a:pPr marL="436880">
              <a:lnSpc>
                <a:spcPct val="100000"/>
              </a:lnSpc>
              <a:spcBef>
                <a:spcPts val="1890"/>
              </a:spcBef>
            </a:pPr>
            <a:r>
              <a:rPr sz="1800" b="1" u="heavy" spc="45" dirty="0">
                <a:solidFill>
                  <a:srgbClr val="616161"/>
                </a:solidFill>
                <a:uFill>
                  <a:solidFill>
                    <a:srgbClr val="616161"/>
                  </a:solidFill>
                </a:uFill>
                <a:latin typeface="Trebuchet MS"/>
                <a:cs typeface="Trebuchet MS"/>
              </a:rPr>
              <a:t>APPLICATIONS</a:t>
            </a:r>
            <a:endParaRPr sz="1800">
              <a:latin typeface="Trebuchet MS"/>
              <a:cs typeface="Trebuchet MS"/>
            </a:endParaRPr>
          </a:p>
          <a:p>
            <a:pPr marL="436880" indent="-381635">
              <a:lnSpc>
                <a:spcPct val="100000"/>
              </a:lnSpc>
              <a:spcBef>
                <a:spcPts val="1890"/>
              </a:spcBef>
              <a:buAutoNum type="arabicPeriod"/>
              <a:tabLst>
                <a:tab pos="436880" algn="l"/>
                <a:tab pos="437515" algn="l"/>
              </a:tabLst>
            </a:pPr>
            <a:r>
              <a:rPr sz="1800" b="1" spc="-35" dirty="0">
                <a:solidFill>
                  <a:srgbClr val="616161"/>
                </a:solidFill>
                <a:latin typeface="Trebuchet MS"/>
                <a:cs typeface="Trebuchet MS"/>
              </a:rPr>
              <a:t>Agriculture</a:t>
            </a:r>
            <a:endParaRPr sz="1800">
              <a:latin typeface="Trebuchet MS"/>
              <a:cs typeface="Trebuchet MS"/>
            </a:endParaRPr>
          </a:p>
          <a:p>
            <a:pPr marL="436880" indent="-42481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6880" algn="l"/>
                <a:tab pos="437515" algn="l"/>
              </a:tabLst>
            </a:pPr>
            <a:r>
              <a:rPr sz="1800" b="1" spc="-25" dirty="0">
                <a:solidFill>
                  <a:srgbClr val="616161"/>
                </a:solidFill>
                <a:latin typeface="Trebuchet MS"/>
                <a:cs typeface="Trebuchet MS"/>
              </a:rPr>
              <a:t>Biometrics</a:t>
            </a:r>
            <a:endParaRPr sz="1800">
              <a:latin typeface="Trebuchet MS"/>
              <a:cs typeface="Trebuchet MS"/>
            </a:endParaRPr>
          </a:p>
          <a:p>
            <a:pPr marL="436880" indent="-42227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6880" algn="l"/>
                <a:tab pos="437515" algn="l"/>
              </a:tabLst>
            </a:pPr>
            <a:r>
              <a:rPr sz="1800" b="1" spc="-15" dirty="0">
                <a:solidFill>
                  <a:srgbClr val="616161"/>
                </a:solidFill>
                <a:latin typeface="Trebuchet MS"/>
                <a:cs typeface="Trebuchet MS"/>
              </a:rPr>
              <a:t>Robotics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8563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35" dirty="0">
                <a:latin typeface="Trebuchet MS"/>
                <a:cs typeface="Trebuchet MS"/>
              </a:rPr>
              <a:t>Components</a:t>
            </a:r>
            <a:r>
              <a:rPr b="0" spc="-125" dirty="0">
                <a:latin typeface="Trebuchet MS"/>
                <a:cs typeface="Trebuchet MS"/>
              </a:rPr>
              <a:t> </a:t>
            </a:r>
            <a:r>
              <a:rPr b="0" spc="-75" dirty="0">
                <a:latin typeface="Trebuchet MS"/>
                <a:cs typeface="Trebuchet MS"/>
              </a:rPr>
              <a:t>of</a:t>
            </a:r>
            <a:r>
              <a:rPr b="0" spc="-125" dirty="0">
                <a:latin typeface="Trebuchet MS"/>
                <a:cs typeface="Trebuchet MS"/>
              </a:rPr>
              <a:t> </a:t>
            </a:r>
            <a:r>
              <a:rPr b="0" spc="-15" dirty="0">
                <a:latin typeface="Trebuchet MS"/>
                <a:cs typeface="Trebuchet MS"/>
              </a:rPr>
              <a:t>R</a:t>
            </a:r>
            <a:r>
              <a:rPr b="0" spc="-10" dirty="0">
                <a:latin typeface="Trebuchet MS"/>
                <a:cs typeface="Trebuchet MS"/>
              </a:rPr>
              <a:t>obotics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255397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16535" algn="l"/>
              </a:tabLst>
            </a:pPr>
            <a:r>
              <a:rPr sz="1500" b="1" spc="-5" dirty="0">
                <a:latin typeface="Georgia"/>
                <a:cs typeface="Georgia"/>
              </a:rPr>
              <a:t>Manipulator</a:t>
            </a:r>
            <a:endParaRPr sz="1500">
              <a:latin typeface="Georgia"/>
              <a:cs typeface="Georgia"/>
            </a:endParaRPr>
          </a:p>
          <a:p>
            <a:pPr marL="241935" indent="-22987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242570" algn="l"/>
              </a:tabLst>
            </a:pPr>
            <a:r>
              <a:rPr sz="1500" b="1" spc="-5" dirty="0">
                <a:latin typeface="Georgia"/>
                <a:cs typeface="Georgia"/>
              </a:rPr>
              <a:t>Endeffector</a:t>
            </a:r>
            <a:endParaRPr sz="1500">
              <a:latin typeface="Georgia"/>
              <a:cs typeface="Georgia"/>
            </a:endParaRPr>
          </a:p>
          <a:p>
            <a:pPr marL="241935" indent="-22987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242570" algn="l"/>
              </a:tabLst>
            </a:pPr>
            <a:r>
              <a:rPr sz="1500" b="1" spc="-5" dirty="0">
                <a:latin typeface="Georgia"/>
                <a:cs typeface="Georgia"/>
              </a:rPr>
              <a:t>The</a:t>
            </a:r>
            <a:r>
              <a:rPr sz="1500" b="1" spc="-45" dirty="0">
                <a:latin typeface="Georgia"/>
                <a:cs typeface="Georgia"/>
              </a:rPr>
              <a:t> </a:t>
            </a:r>
            <a:r>
              <a:rPr sz="1500" b="1" spc="-5" dirty="0">
                <a:latin typeface="Georgia"/>
                <a:cs typeface="Georgia"/>
              </a:rPr>
              <a:t>Locomotion</a:t>
            </a:r>
            <a:r>
              <a:rPr sz="1500" b="1" spc="-40" dirty="0">
                <a:latin typeface="Georgia"/>
                <a:cs typeface="Georgia"/>
              </a:rPr>
              <a:t> </a:t>
            </a:r>
            <a:r>
              <a:rPr sz="1500" b="1" spc="-5" dirty="0">
                <a:latin typeface="Georgia"/>
                <a:cs typeface="Georgia"/>
              </a:rPr>
              <a:t>Device</a:t>
            </a:r>
            <a:endParaRPr sz="1500">
              <a:latin typeface="Georgia"/>
              <a:cs typeface="Georgia"/>
            </a:endParaRPr>
          </a:p>
          <a:p>
            <a:pPr marL="246379" indent="-234315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247015" algn="l"/>
              </a:tabLst>
            </a:pPr>
            <a:r>
              <a:rPr sz="1500" b="1" spc="-5" dirty="0">
                <a:latin typeface="Georgia"/>
                <a:cs typeface="Georgia"/>
              </a:rPr>
              <a:t>The</a:t>
            </a:r>
            <a:r>
              <a:rPr sz="1500" b="1" spc="-50" dirty="0">
                <a:latin typeface="Georgia"/>
                <a:cs typeface="Georgia"/>
              </a:rPr>
              <a:t> </a:t>
            </a:r>
            <a:r>
              <a:rPr sz="1500" b="1" spc="-5" dirty="0">
                <a:latin typeface="Georgia"/>
                <a:cs typeface="Georgia"/>
              </a:rPr>
              <a:t>Controller</a:t>
            </a:r>
            <a:endParaRPr sz="1500">
              <a:latin typeface="Georgia"/>
              <a:cs typeface="Georgia"/>
            </a:endParaRPr>
          </a:p>
          <a:p>
            <a:pPr marL="236854" indent="-22479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237490" algn="l"/>
              </a:tabLst>
            </a:pPr>
            <a:r>
              <a:rPr sz="1500" b="1" spc="-5" dirty="0">
                <a:latin typeface="Georgia"/>
                <a:cs typeface="Georgia"/>
              </a:rPr>
              <a:t>The</a:t>
            </a:r>
            <a:r>
              <a:rPr sz="1500" b="1" spc="-50" dirty="0">
                <a:latin typeface="Georgia"/>
                <a:cs typeface="Georgia"/>
              </a:rPr>
              <a:t> </a:t>
            </a:r>
            <a:r>
              <a:rPr sz="1500" b="1" spc="-5" dirty="0">
                <a:latin typeface="Georgia"/>
                <a:cs typeface="Georgia"/>
              </a:rPr>
              <a:t>Sensors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5117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6AA84F"/>
                </a:solidFill>
              </a:rPr>
              <a:t>Applications</a:t>
            </a:r>
            <a:r>
              <a:rPr sz="3600" spc="-195" dirty="0">
                <a:solidFill>
                  <a:srgbClr val="6AA84F"/>
                </a:solidFill>
              </a:rPr>
              <a:t> </a:t>
            </a:r>
            <a:r>
              <a:rPr sz="3600" spc="30" dirty="0">
                <a:solidFill>
                  <a:srgbClr val="6AA84F"/>
                </a:solidFill>
              </a:rPr>
              <a:t>Of</a:t>
            </a:r>
            <a:r>
              <a:rPr sz="3600" spc="-195" dirty="0">
                <a:solidFill>
                  <a:srgbClr val="6AA84F"/>
                </a:solidFill>
              </a:rPr>
              <a:t> </a:t>
            </a:r>
            <a:r>
              <a:rPr sz="3600" spc="-25" dirty="0">
                <a:solidFill>
                  <a:srgbClr val="6AA84F"/>
                </a:solidFill>
              </a:rPr>
              <a:t>Robotics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11700" y="1062012"/>
            <a:ext cx="8749665" cy="3941445"/>
            <a:chOff x="311700" y="1062012"/>
            <a:chExt cx="8749665" cy="3941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086299"/>
              <a:ext cx="7645675" cy="3917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7662" y="1062012"/>
              <a:ext cx="2943224" cy="3686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1325" y="893498"/>
            <a:ext cx="4557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85" dirty="0">
                <a:solidFill>
                  <a:srgbClr val="000000"/>
                </a:solidFill>
              </a:rPr>
              <a:t>ROB</a:t>
            </a:r>
            <a:r>
              <a:rPr sz="7200" spc="275" dirty="0">
                <a:solidFill>
                  <a:srgbClr val="000000"/>
                </a:solidFill>
              </a:rPr>
              <a:t>O</a:t>
            </a:r>
            <a:r>
              <a:rPr sz="7200" spc="229" dirty="0">
                <a:solidFill>
                  <a:srgbClr val="000000"/>
                </a:solidFill>
              </a:rPr>
              <a:t>TICS</a:t>
            </a:r>
            <a:endParaRPr sz="7200"/>
          </a:p>
        </p:txBody>
      </p:sp>
      <p:sp>
        <p:nvSpPr>
          <p:cNvPr id="4" name="object 4"/>
          <p:cNvSpPr/>
          <p:nvPr/>
        </p:nvSpPr>
        <p:spPr>
          <a:xfrm>
            <a:off x="615150" y="2998024"/>
            <a:ext cx="501015" cy="0"/>
          </a:xfrm>
          <a:custGeom>
            <a:avLst/>
            <a:gdLst/>
            <a:ahLst/>
            <a:cxnLst/>
            <a:rect l="l" t="t" r="r" b="b"/>
            <a:pathLst>
              <a:path w="501015">
                <a:moveTo>
                  <a:pt x="0" y="0"/>
                </a:moveTo>
                <a:lnTo>
                  <a:pt x="5003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991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3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Medica</a:t>
            </a:r>
            <a:r>
              <a:rPr b="0" u="heavy" spc="-20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l</a:t>
            </a:r>
            <a:r>
              <a:rPr b="0" u="heavy" spc="-1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1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R</a:t>
            </a:r>
            <a:r>
              <a:rPr b="0" u="heavy" spc="8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obo</a:t>
            </a:r>
            <a:r>
              <a:rPr b="0" u="heavy" spc="-29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t</a:t>
            </a:r>
            <a:r>
              <a:rPr b="0" u="heavy" spc="-1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17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i</a:t>
            </a:r>
            <a:r>
              <a:rPr b="0" u="heavy" spc="1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n</a:t>
            </a:r>
            <a:r>
              <a:rPr b="0" u="heavy" spc="-1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Hospital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8490" y="1447787"/>
            <a:ext cx="1648858" cy="1588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549" y="1041601"/>
            <a:ext cx="4137025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120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medical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robot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robot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used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in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the  </a:t>
            </a:r>
            <a:r>
              <a:rPr sz="1800" spc="-30" dirty="0">
                <a:latin typeface="Trebuchet MS"/>
                <a:cs typeface="Trebuchet MS"/>
              </a:rPr>
              <a:t>medical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science.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rebuchet MS"/>
                <a:cs typeface="Trebuchet MS"/>
              </a:rPr>
              <a:t>Surgical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Assistance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rebuchet MS"/>
                <a:cs typeface="Trebuchet MS"/>
              </a:rPr>
              <a:t>Medical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transportation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Robot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35" dirty="0">
                <a:latin typeface="Trebuchet MS"/>
                <a:cs typeface="Trebuchet MS"/>
              </a:rPr>
              <a:t>Sanitation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and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Disinfection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Robots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15" dirty="0">
                <a:latin typeface="Trebuchet MS"/>
                <a:cs typeface="Trebuchet MS"/>
              </a:rPr>
              <a:t>Telepresence</a:t>
            </a:r>
            <a:endParaRPr sz="1800">
              <a:latin typeface="Trebuchet MS"/>
              <a:cs typeface="Trebuchet MS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sz="1800" spc="-50" dirty="0">
                <a:latin typeface="Trebuchet MS"/>
                <a:cs typeface="Trebuchet MS"/>
              </a:rPr>
              <a:t>Rehabilitation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7975" y="2954374"/>
            <a:ext cx="3680099" cy="19276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7975" y="445025"/>
            <a:ext cx="1926899" cy="2323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3449" y="445030"/>
            <a:ext cx="1574612" cy="23236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725" y="3250425"/>
            <a:ext cx="1986074" cy="1688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6925" y="3395601"/>
            <a:ext cx="2639349" cy="14863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3700" y="1108000"/>
            <a:ext cx="6382385" cy="3914140"/>
            <a:chOff x="2323700" y="1108000"/>
            <a:chExt cx="6382385" cy="39141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7350" y="1108000"/>
              <a:ext cx="3948150" cy="2220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3700" y="2588225"/>
              <a:ext cx="2433649" cy="24336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8167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-5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Industria</a:t>
            </a:r>
            <a:r>
              <a:rPr b="0" u="heavy" spc="-20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l</a:t>
            </a:r>
            <a:r>
              <a:rPr b="0" u="heavy" spc="-1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4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Application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725" y="1041601"/>
            <a:ext cx="3625850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469265" algn="l"/>
              </a:tabLst>
            </a:pPr>
            <a:r>
              <a:rPr sz="1800" dirty="0">
                <a:solidFill>
                  <a:srgbClr val="434343"/>
                </a:solidFill>
                <a:latin typeface="MS PGothic"/>
                <a:cs typeface="MS PGothic"/>
              </a:rPr>
              <a:t>❏	</a:t>
            </a:r>
            <a:r>
              <a:rPr sz="1800" spc="-40" dirty="0">
                <a:solidFill>
                  <a:srgbClr val="434343"/>
                </a:solidFill>
                <a:latin typeface="Trebuchet MS"/>
                <a:cs typeface="Trebuchet MS"/>
              </a:rPr>
              <a:t>Material</a:t>
            </a:r>
            <a:r>
              <a:rPr sz="18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handling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solidFill>
                  <a:srgbClr val="434343"/>
                </a:solidFill>
                <a:latin typeface="MS PGothic"/>
                <a:cs typeface="MS PGothic"/>
              </a:rPr>
              <a:t>❏	</a:t>
            </a:r>
            <a:r>
              <a:rPr sz="1800" spc="-40" dirty="0">
                <a:solidFill>
                  <a:srgbClr val="434343"/>
                </a:solidFill>
                <a:latin typeface="Trebuchet MS"/>
                <a:cs typeface="Trebuchet MS"/>
              </a:rPr>
              <a:t>Material</a:t>
            </a:r>
            <a:r>
              <a:rPr sz="18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434343"/>
                </a:solidFill>
                <a:latin typeface="Trebuchet MS"/>
                <a:cs typeface="Trebuchet MS"/>
              </a:rPr>
              <a:t>transfer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solidFill>
                  <a:srgbClr val="434343"/>
                </a:solidFill>
                <a:latin typeface="MS PGothic"/>
                <a:cs typeface="MS PGothic"/>
              </a:rPr>
              <a:t>❏	</a:t>
            </a:r>
            <a:r>
              <a:rPr sz="1800" spc="15" dirty="0">
                <a:solidFill>
                  <a:srgbClr val="434343"/>
                </a:solidFill>
                <a:latin typeface="Trebuchet MS"/>
                <a:cs typeface="Trebuchet MS"/>
              </a:rPr>
              <a:t>Machine</a:t>
            </a:r>
            <a:r>
              <a:rPr sz="1800" spc="-9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34343"/>
                </a:solidFill>
                <a:latin typeface="Trebuchet MS"/>
                <a:cs typeface="Trebuchet MS"/>
              </a:rPr>
              <a:t>loading</a:t>
            </a:r>
            <a:r>
              <a:rPr sz="1800" spc="-9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34343"/>
                </a:solidFill>
                <a:latin typeface="Trebuchet MS"/>
                <a:cs typeface="Trebuchet MS"/>
              </a:rPr>
              <a:t>unloading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solidFill>
                  <a:srgbClr val="434343"/>
                </a:solidFill>
                <a:latin typeface="MS PGothic"/>
                <a:cs typeface="MS PGothic"/>
              </a:rPr>
              <a:t>❏	</a:t>
            </a:r>
            <a:r>
              <a:rPr sz="1800" spc="20" dirty="0">
                <a:solidFill>
                  <a:srgbClr val="434343"/>
                </a:solidFill>
                <a:latin typeface="Trebuchet MS"/>
                <a:cs typeface="Trebuchet MS"/>
              </a:rPr>
              <a:t>Spot</a:t>
            </a:r>
            <a:r>
              <a:rPr sz="1800" spc="-1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welding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solidFill>
                  <a:srgbClr val="434343"/>
                </a:solidFill>
                <a:latin typeface="MS PGothic"/>
                <a:cs typeface="MS PGothic"/>
              </a:rPr>
              <a:t>❏	</a:t>
            </a:r>
            <a:r>
              <a:rPr sz="1800" spc="10" dirty="0">
                <a:solidFill>
                  <a:srgbClr val="434343"/>
                </a:solidFill>
                <a:latin typeface="Trebuchet MS"/>
                <a:cs typeface="Trebuchet MS"/>
              </a:rPr>
              <a:t>Continuous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34343"/>
                </a:solidFill>
                <a:latin typeface="Trebuchet MS"/>
                <a:cs typeface="Trebuchet MS"/>
              </a:rPr>
              <a:t>arc</a:t>
            </a:r>
            <a:r>
              <a:rPr sz="1800" spc="-10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welding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69265" algn="l"/>
              </a:tabLst>
            </a:pPr>
            <a:r>
              <a:rPr sz="1800" dirty="0">
                <a:solidFill>
                  <a:srgbClr val="434343"/>
                </a:solidFill>
                <a:latin typeface="MS PGothic"/>
                <a:cs typeface="MS PGothic"/>
              </a:rPr>
              <a:t>❏	</a:t>
            </a:r>
            <a:r>
              <a:rPr sz="1800" spc="20" dirty="0">
                <a:solidFill>
                  <a:srgbClr val="434343"/>
                </a:solidFill>
                <a:latin typeface="Trebuchet MS"/>
                <a:cs typeface="Trebuchet MS"/>
              </a:rPr>
              <a:t>Spray</a:t>
            </a:r>
            <a:r>
              <a:rPr sz="1800" spc="-114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Trebuchet MS"/>
                <a:cs typeface="Trebuchet MS"/>
              </a:rPr>
              <a:t>coating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5301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1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Robots</a:t>
            </a:r>
            <a:r>
              <a:rPr b="0" u="heavy" spc="-13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8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in</a:t>
            </a:r>
            <a:r>
              <a:rPr b="0" u="heavy" spc="-1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3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Hazardous</a:t>
            </a:r>
            <a:r>
              <a:rPr b="0" u="heavy" spc="-1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4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100" y="1145206"/>
            <a:ext cx="5473700" cy="1680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5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sz="1800" spc="10" dirty="0">
                <a:solidFill>
                  <a:srgbClr val="434343"/>
                </a:solidFill>
                <a:latin typeface="Trebuchet MS"/>
                <a:cs typeface="Trebuchet MS"/>
              </a:rPr>
              <a:t>hazardous </a:t>
            </a:r>
            <a:r>
              <a:rPr sz="1800" spc="-30" dirty="0">
                <a:solidFill>
                  <a:srgbClr val="434343"/>
                </a:solidFill>
                <a:latin typeface="Trebuchet MS"/>
                <a:cs typeface="Trebuchet MS"/>
              </a:rPr>
              <a:t>environment </a:t>
            </a:r>
            <a:r>
              <a:rPr sz="1800" dirty="0">
                <a:solidFill>
                  <a:srgbClr val="434343"/>
                </a:solidFill>
                <a:latin typeface="Trebuchet MS"/>
                <a:cs typeface="Trebuchet MS"/>
              </a:rPr>
              <a:t>can </a:t>
            </a:r>
            <a:r>
              <a:rPr sz="1800" spc="30" dirty="0">
                <a:solidFill>
                  <a:srgbClr val="434343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34343"/>
                </a:solidFill>
                <a:latin typeface="Trebuchet MS"/>
                <a:cs typeface="Trebuchet MS"/>
              </a:rPr>
              <a:t>deﬁne </a:t>
            </a:r>
            <a:r>
              <a:rPr sz="1800" spc="-50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sz="1800" spc="-15" dirty="0">
                <a:solidFill>
                  <a:srgbClr val="434343"/>
                </a:solidFill>
                <a:latin typeface="Trebuchet MS"/>
                <a:cs typeface="Trebuchet MS"/>
              </a:rPr>
              <a:t>place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Trebuchet MS"/>
                <a:cs typeface="Trebuchet MS"/>
              </a:rPr>
              <a:t>where </a:t>
            </a:r>
            <a:r>
              <a:rPr sz="1800" spc="-5" dirty="0">
                <a:solidFill>
                  <a:srgbClr val="434343"/>
                </a:solidFill>
                <a:latin typeface="Trebuchet MS"/>
                <a:cs typeface="Trebuchet MS"/>
              </a:rPr>
              <a:t>human </a:t>
            </a:r>
            <a:r>
              <a:rPr sz="1800" dirty="0">
                <a:solidFill>
                  <a:srgbClr val="434343"/>
                </a:solidFill>
                <a:latin typeface="Trebuchet MS"/>
                <a:cs typeface="Trebuchet MS"/>
              </a:rPr>
              <a:t>can </a:t>
            </a:r>
            <a:r>
              <a:rPr sz="1800" spc="-40" dirty="0">
                <a:solidFill>
                  <a:srgbClr val="434343"/>
                </a:solidFill>
                <a:latin typeface="Trebuchet MS"/>
                <a:cs typeface="Trebuchet MS"/>
              </a:rPr>
              <a:t>not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survive </a:t>
            </a:r>
            <a:r>
              <a:rPr sz="1800" spc="10" dirty="0">
                <a:solidFill>
                  <a:srgbClr val="434343"/>
                </a:solidFill>
                <a:latin typeface="Trebuchet MS"/>
                <a:cs typeface="Trebuchet MS"/>
              </a:rPr>
              <a:t>and </a:t>
            </a:r>
            <a:r>
              <a:rPr sz="1800" spc="-85" dirty="0">
                <a:solidFill>
                  <a:srgbClr val="434343"/>
                </a:solidFill>
                <a:latin typeface="Trebuchet MS"/>
                <a:cs typeface="Trebuchet MS"/>
              </a:rPr>
              <a:t>harmful. </a:t>
            </a:r>
            <a:r>
              <a:rPr sz="1800" spc="60" dirty="0">
                <a:solidFill>
                  <a:srgbClr val="434343"/>
                </a:solidFill>
                <a:latin typeface="Trebuchet MS"/>
                <a:cs typeface="Trebuchet MS"/>
              </a:rPr>
              <a:t>Some </a:t>
            </a:r>
            <a:r>
              <a:rPr sz="1800" spc="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34343"/>
                </a:solidFill>
                <a:latin typeface="Trebuchet MS"/>
                <a:cs typeface="Trebuchet MS"/>
              </a:rPr>
              <a:t>examples </a:t>
            </a:r>
            <a:r>
              <a:rPr sz="1800" spc="-50" dirty="0">
                <a:solidFill>
                  <a:srgbClr val="434343"/>
                </a:solidFill>
                <a:latin typeface="Trebuchet MS"/>
                <a:cs typeface="Trebuchet MS"/>
              </a:rPr>
              <a:t>of </a:t>
            </a:r>
            <a:r>
              <a:rPr sz="1800" spc="10" dirty="0">
                <a:solidFill>
                  <a:srgbClr val="434343"/>
                </a:solidFill>
                <a:latin typeface="Trebuchet MS"/>
                <a:cs typeface="Trebuchet MS"/>
              </a:rPr>
              <a:t>hazardous </a:t>
            </a:r>
            <a:r>
              <a:rPr sz="1800" spc="-15" dirty="0">
                <a:solidFill>
                  <a:srgbClr val="434343"/>
                </a:solidFill>
                <a:latin typeface="Trebuchet MS"/>
                <a:cs typeface="Trebuchet MS"/>
              </a:rPr>
              <a:t>environments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would </a:t>
            </a:r>
            <a:r>
              <a:rPr sz="1800" spc="30" dirty="0">
                <a:solidFill>
                  <a:srgbClr val="434343"/>
                </a:solidFill>
                <a:latin typeface="Trebuchet MS"/>
                <a:cs typeface="Trebuchet MS"/>
              </a:rPr>
              <a:t>be </a:t>
            </a:r>
            <a:r>
              <a:rPr sz="1800" spc="3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Trebuchet MS"/>
                <a:cs typeface="Trebuchet MS"/>
              </a:rPr>
              <a:t>nuclear</a:t>
            </a:r>
            <a:r>
              <a:rPr sz="18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34343"/>
                </a:solidFill>
                <a:latin typeface="Trebuchet MS"/>
                <a:cs typeface="Trebuchet MS"/>
              </a:rPr>
              <a:t>reactors,</a:t>
            </a:r>
            <a:r>
              <a:rPr sz="18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outside</a:t>
            </a:r>
            <a:r>
              <a:rPr sz="18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434343"/>
                </a:solidFill>
                <a:latin typeface="Trebuchet MS"/>
                <a:cs typeface="Trebuchet MS"/>
              </a:rPr>
              <a:t>earth’s</a:t>
            </a:r>
            <a:r>
              <a:rPr sz="18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atmosphere</a:t>
            </a:r>
            <a:r>
              <a:rPr sz="18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r>
              <a:rPr sz="1800" spc="-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434343"/>
                </a:solidFill>
                <a:latin typeface="Trebuchet MS"/>
                <a:cs typeface="Trebuchet MS"/>
              </a:rPr>
              <a:t>even </a:t>
            </a:r>
            <a:r>
              <a:rPr sz="1800" spc="-53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34343"/>
                </a:solidFill>
                <a:latin typeface="Trebuchet MS"/>
                <a:cs typeface="Trebuchet MS"/>
              </a:rPr>
              <a:t>behind</a:t>
            </a:r>
            <a:r>
              <a:rPr sz="18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Trebuchet MS"/>
                <a:cs typeface="Trebuchet MS"/>
              </a:rPr>
              <a:t>enemy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20" dirty="0">
                <a:solidFill>
                  <a:srgbClr val="434343"/>
                </a:solidFill>
                <a:latin typeface="Trebuchet MS"/>
                <a:cs typeface="Trebuchet MS"/>
              </a:rPr>
              <a:t>lines</a:t>
            </a:r>
            <a:r>
              <a:rPr sz="18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34343"/>
                </a:solidFill>
                <a:latin typeface="Trebuchet MS"/>
                <a:cs typeface="Trebuchet MS"/>
              </a:rPr>
              <a:t>in</a:t>
            </a:r>
            <a:r>
              <a:rPr sz="1800" spc="-8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Trebuchet MS"/>
                <a:cs typeface="Trebuchet MS"/>
              </a:rPr>
              <a:t>wa</a:t>
            </a:r>
            <a:r>
              <a:rPr sz="1800" spc="-260" dirty="0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sz="1800" spc="-250" dirty="0">
                <a:solidFill>
                  <a:srgbClr val="434343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0400" y="2571749"/>
            <a:ext cx="3972900" cy="2391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974" y="582587"/>
            <a:ext cx="2740324" cy="1787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8174" y="3009124"/>
            <a:ext cx="2933825" cy="1954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773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-1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Automobiles</a:t>
            </a:r>
            <a:r>
              <a:rPr b="0" u="heavy" spc="-15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6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71975" y="2143950"/>
            <a:ext cx="5797550" cy="2784475"/>
            <a:chOff x="3071975" y="2143950"/>
            <a:chExt cx="5797550" cy="2784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8250" y="3113050"/>
              <a:ext cx="3241124" cy="18150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1975" y="2143950"/>
              <a:ext cx="2556274" cy="17010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4725" y="1176350"/>
            <a:ext cx="7411720" cy="227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616161"/>
                </a:solidFill>
                <a:latin typeface="Trebuchet MS"/>
                <a:cs typeface="Trebuchet MS"/>
              </a:rPr>
              <a:t>Robotics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616161"/>
                </a:solidFill>
                <a:latin typeface="Trebuchet MS"/>
                <a:cs typeface="Trebuchet MS"/>
              </a:rPr>
              <a:t>are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Trebuchet MS"/>
                <a:cs typeface="Trebuchet MS"/>
              </a:rPr>
              <a:t>Advancing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16161"/>
                </a:solidFill>
                <a:latin typeface="Trebuchet MS"/>
                <a:cs typeface="Trebuchet MS"/>
              </a:rPr>
              <a:t>automobile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616161"/>
                </a:solidFill>
                <a:latin typeface="Trebuchet MS"/>
                <a:cs typeface="Trebuchet MS"/>
              </a:rPr>
              <a:t>manufacturing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616161"/>
                </a:solidFill>
                <a:latin typeface="Trebuchet MS"/>
                <a:cs typeface="Trebuchet MS"/>
              </a:rPr>
              <a:t>new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616161"/>
                </a:solidFill>
                <a:latin typeface="Trebuchet MS"/>
                <a:cs typeface="Trebuchet MS"/>
              </a:rPr>
              <a:t>heights.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Trebuchet MS"/>
                <a:cs typeface="Trebuchet MS"/>
              </a:rPr>
              <a:t>Robots </a:t>
            </a:r>
            <a:r>
              <a:rPr sz="1800" spc="-53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616161"/>
                </a:solidFill>
                <a:latin typeface="Trebuchet MS"/>
                <a:cs typeface="Trebuchet MS"/>
              </a:rPr>
              <a:t>givesautomotive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Trebuchet MS"/>
                <a:cs typeface="Trebuchet MS"/>
              </a:rPr>
              <a:t>companies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616161"/>
                </a:solidFill>
                <a:latin typeface="Trebuchet MS"/>
                <a:cs typeface="Trebuchet MS"/>
              </a:rPr>
              <a:t>competitive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16161"/>
                </a:solidFill>
                <a:latin typeface="Trebuchet MS"/>
                <a:cs typeface="Trebuchet MS"/>
              </a:rPr>
              <a:t>advantage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250" dirty="0">
                <a:solidFill>
                  <a:srgbClr val="616161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rebuchet MS"/>
              <a:cs typeface="Trebuchet MS"/>
            </a:endParaRPr>
          </a:p>
          <a:p>
            <a:pPr marL="599440" indent="-367665">
              <a:lnSpc>
                <a:spcPct val="100000"/>
              </a:lnSpc>
              <a:buChar char="●"/>
              <a:tabLst>
                <a:tab pos="599440" algn="l"/>
                <a:tab pos="600075" algn="l"/>
              </a:tabLst>
            </a:pP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Robotic</a:t>
            </a:r>
            <a:r>
              <a:rPr sz="1800" spc="-9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Painting</a:t>
            </a:r>
            <a:endParaRPr sz="1800">
              <a:latin typeface="Arial MT"/>
              <a:cs typeface="Arial MT"/>
            </a:endParaRPr>
          </a:p>
          <a:p>
            <a:pPr marL="599440" indent="-367665">
              <a:lnSpc>
                <a:spcPct val="100000"/>
              </a:lnSpc>
              <a:spcBef>
                <a:spcPts val="315"/>
              </a:spcBef>
              <a:buChar char="●"/>
              <a:tabLst>
                <a:tab pos="599440" algn="l"/>
                <a:tab pos="600075" algn="l"/>
              </a:tabLst>
            </a:pP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Robotic</a:t>
            </a:r>
            <a:r>
              <a:rPr sz="1800" spc="-9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Arial MT"/>
                <a:cs typeface="Arial MT"/>
              </a:rPr>
              <a:t>Welding</a:t>
            </a:r>
            <a:endParaRPr sz="1800">
              <a:latin typeface="Arial MT"/>
              <a:cs typeface="Arial MT"/>
            </a:endParaRPr>
          </a:p>
          <a:p>
            <a:pPr marL="599440" indent="-367665">
              <a:lnSpc>
                <a:spcPct val="100000"/>
              </a:lnSpc>
              <a:spcBef>
                <a:spcPts val="315"/>
              </a:spcBef>
              <a:buChar char="●"/>
              <a:tabLst>
                <a:tab pos="599440" algn="l"/>
                <a:tab pos="600075" algn="l"/>
              </a:tabLst>
            </a:pP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Roboti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c</a:t>
            </a:r>
            <a:r>
              <a:rPr sz="1800" spc="-10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Assembly</a:t>
            </a:r>
            <a:endParaRPr sz="1800">
              <a:latin typeface="Arial MT"/>
              <a:cs typeface="Arial MT"/>
            </a:endParaRPr>
          </a:p>
          <a:p>
            <a:pPr marL="599440" indent="-367665">
              <a:lnSpc>
                <a:spcPct val="100000"/>
              </a:lnSpc>
              <a:spcBef>
                <a:spcPts val="315"/>
              </a:spcBef>
              <a:buChar char="●"/>
              <a:tabLst>
                <a:tab pos="599440" algn="l"/>
                <a:tab pos="600075" algn="l"/>
              </a:tabLst>
            </a:pP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Material</a:t>
            </a:r>
            <a:r>
              <a:rPr sz="18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Arial MT"/>
                <a:cs typeface="Arial MT"/>
              </a:rPr>
              <a:t>Removal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490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5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Household</a:t>
            </a:r>
            <a:r>
              <a:rPr sz="2800" u="heavy" spc="-14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3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purpose</a:t>
            </a:r>
            <a:r>
              <a:rPr sz="2800" u="heavy" spc="-14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6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application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0594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120" dirty="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616161"/>
                </a:solidFill>
                <a:latin typeface="Trebuchet MS"/>
                <a:cs typeface="Trebuchet MS"/>
              </a:rPr>
              <a:t>domestic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16161"/>
                </a:solidFill>
                <a:latin typeface="Trebuchet MS"/>
                <a:cs typeface="Trebuchet MS"/>
              </a:rPr>
              <a:t>robot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616161"/>
                </a:solidFill>
                <a:latin typeface="Trebuchet MS"/>
                <a:cs typeface="Trebuchet MS"/>
              </a:rPr>
              <a:t>type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616161"/>
                </a:solidFill>
                <a:latin typeface="Trebuchet MS"/>
                <a:cs typeface="Trebuchet MS"/>
              </a:rPr>
              <a:t>service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16161"/>
                </a:solidFill>
                <a:latin typeface="Trebuchet MS"/>
                <a:cs typeface="Trebuchet MS"/>
              </a:rPr>
              <a:t>robot,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616161"/>
                </a:solidFill>
                <a:latin typeface="Trebuchet MS"/>
                <a:cs typeface="Trebuchet MS"/>
              </a:rPr>
              <a:t>an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Trebuchet MS"/>
                <a:cs typeface="Trebuchet MS"/>
              </a:rPr>
              <a:t>autonomous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16161"/>
                </a:solidFill>
                <a:latin typeface="Trebuchet MS"/>
                <a:cs typeface="Trebuchet MS"/>
              </a:rPr>
              <a:t>robot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616161"/>
                </a:solidFill>
                <a:latin typeface="Trebuchet MS"/>
                <a:cs typeface="Trebuchet MS"/>
              </a:rPr>
              <a:t>that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616161"/>
                </a:solidFill>
                <a:latin typeface="Trebuchet MS"/>
                <a:cs typeface="Trebuchet MS"/>
              </a:rPr>
              <a:t>used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for </a:t>
            </a:r>
            <a:r>
              <a:rPr sz="1800" spc="-52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Trebuchet MS"/>
                <a:cs typeface="Trebuchet MS"/>
              </a:rPr>
              <a:t>household</a:t>
            </a:r>
            <a:r>
              <a:rPr sz="1800" spc="-8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616161"/>
                </a:solidFill>
                <a:latin typeface="Trebuchet MS"/>
                <a:cs typeface="Trebuchet MS"/>
              </a:rPr>
              <a:t>chores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250" dirty="0">
                <a:solidFill>
                  <a:srgbClr val="616161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46" y="2015971"/>
            <a:ext cx="2216953" cy="1798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600" y="1944175"/>
            <a:ext cx="3047999" cy="190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9500" y="1968312"/>
            <a:ext cx="2782900" cy="18567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2976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0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Militar</a:t>
            </a:r>
            <a:r>
              <a:rPr sz="2800" u="heavy" spc="-1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y</a:t>
            </a:r>
            <a:r>
              <a:rPr sz="2800" u="heavy" spc="-12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4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Application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3267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60" dirty="0">
                <a:solidFill>
                  <a:srgbClr val="616161"/>
                </a:solidFill>
                <a:latin typeface="Trebuchet MS"/>
                <a:cs typeface="Trebuchet MS"/>
              </a:rPr>
              <a:t>Military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Trebuchet MS"/>
                <a:cs typeface="Trebuchet MS"/>
              </a:rPr>
              <a:t>robots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Trebuchet MS"/>
                <a:cs typeface="Trebuchet MS"/>
              </a:rPr>
              <a:t>autonomous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Trebuchet MS"/>
                <a:cs typeface="Trebuchet MS"/>
              </a:rPr>
              <a:t>robots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616161"/>
                </a:solidFill>
                <a:latin typeface="Trebuchet MS"/>
                <a:cs typeface="Trebuchet MS"/>
              </a:rPr>
              <a:t>or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616161"/>
                </a:solidFill>
                <a:latin typeface="Trebuchet MS"/>
                <a:cs typeface="Trebuchet MS"/>
              </a:rPr>
              <a:t>remote-controlled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616161"/>
                </a:solidFill>
                <a:latin typeface="Trebuchet MS"/>
                <a:cs typeface="Trebuchet MS"/>
              </a:rPr>
              <a:t>mobile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Trebuchet MS"/>
                <a:cs typeface="Trebuchet MS"/>
              </a:rPr>
              <a:t>robots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Trebuchet MS"/>
                <a:cs typeface="Trebuchet MS"/>
              </a:rPr>
              <a:t>designed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for </a:t>
            </a:r>
            <a:r>
              <a:rPr sz="1800" spc="-52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616161"/>
                </a:solidFill>
                <a:latin typeface="Trebuchet MS"/>
                <a:cs typeface="Trebuchet MS"/>
              </a:rPr>
              <a:t>military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616161"/>
                </a:solidFill>
                <a:latin typeface="Trebuchet MS"/>
                <a:cs typeface="Trebuchet MS"/>
              </a:rPr>
              <a:t>applications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616161"/>
                </a:solidFill>
                <a:latin typeface="Trebuchet MS"/>
                <a:cs typeface="Trebuchet MS"/>
              </a:rPr>
              <a:t>from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616161"/>
                </a:solidFill>
                <a:latin typeface="Trebuchet MS"/>
                <a:cs typeface="Trebuchet MS"/>
              </a:rPr>
              <a:t>transport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16161"/>
                </a:solidFill>
                <a:latin typeface="Trebuchet MS"/>
                <a:cs typeface="Trebuchet MS"/>
              </a:rPr>
              <a:t>to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616161"/>
                </a:solidFill>
                <a:latin typeface="Trebuchet MS"/>
                <a:cs typeface="Trebuchet MS"/>
              </a:rPr>
              <a:t>search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616161"/>
                </a:solidFill>
                <a:latin typeface="Trebuchet MS"/>
                <a:cs typeface="Trebuchet MS"/>
              </a:rPr>
              <a:t>&amp;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616161"/>
                </a:solidFill>
                <a:latin typeface="Trebuchet MS"/>
                <a:cs typeface="Trebuchet MS"/>
              </a:rPr>
              <a:t>attack.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2" y="2229627"/>
            <a:ext cx="3135250" cy="2086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229625"/>
            <a:ext cx="3573312" cy="208634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3801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25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Construction</a:t>
            </a:r>
            <a:r>
              <a:rPr sz="2800" u="heavy" spc="-16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60" dirty="0">
                <a:solidFill>
                  <a:srgbClr val="202729"/>
                </a:solidFill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application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753872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5" dirty="0">
                <a:solidFill>
                  <a:srgbClr val="616161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16161"/>
                </a:solidFill>
                <a:latin typeface="Trebuchet MS"/>
                <a:cs typeface="Trebuchet MS"/>
              </a:rPr>
              <a:t>construction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616161"/>
                </a:solidFill>
                <a:latin typeface="Trebuchet MS"/>
                <a:cs typeface="Trebuchet MS"/>
              </a:rPr>
              <a:t>industry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616161"/>
                </a:solidFill>
                <a:latin typeface="Trebuchet MS"/>
                <a:cs typeface="Trebuchet MS"/>
              </a:rPr>
              <a:t>slightly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Trebuchet MS"/>
                <a:cs typeface="Trebuchet MS"/>
              </a:rPr>
              <a:t>depends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16161"/>
                </a:solidFill>
                <a:latin typeface="Trebuchet MS"/>
                <a:cs typeface="Trebuchet MS"/>
              </a:rPr>
              <a:t>on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16161"/>
                </a:solidFill>
                <a:latin typeface="Trebuchet MS"/>
                <a:cs typeface="Trebuchet MS"/>
              </a:rPr>
              <a:t>robot.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Trebuchet MS"/>
                <a:cs typeface="Trebuchet MS"/>
              </a:rPr>
              <a:t>Robots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16161"/>
                </a:solidFill>
                <a:latin typeface="Trebuchet MS"/>
                <a:cs typeface="Trebuchet MS"/>
              </a:rPr>
              <a:t>can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616161"/>
                </a:solidFill>
                <a:latin typeface="Trebuchet MS"/>
                <a:cs typeface="Trebuchet MS"/>
              </a:rPr>
              <a:t>reduce</a:t>
            </a:r>
            <a:r>
              <a:rPr sz="18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sz="1800" spc="-52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616161"/>
                </a:solidFill>
                <a:latin typeface="Trebuchet MS"/>
                <a:cs typeface="Trebuchet MS"/>
              </a:rPr>
              <a:t>breakneck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616161"/>
                </a:solidFill>
                <a:latin typeface="Trebuchet MS"/>
                <a:cs typeface="Trebuchet MS"/>
              </a:rPr>
              <a:t>phenomenon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616161"/>
                </a:solidFill>
                <a:latin typeface="Trebuchet MS"/>
                <a:cs typeface="Trebuchet MS"/>
              </a:rPr>
              <a:t>such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616161"/>
                </a:solidFill>
                <a:latin typeface="Trebuchet MS"/>
                <a:cs typeface="Trebuchet MS"/>
              </a:rPr>
              <a:t>as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16161"/>
                </a:solidFill>
                <a:latin typeface="Trebuchet MS"/>
                <a:cs typeface="Trebuchet MS"/>
              </a:rPr>
              <a:t>metal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616161"/>
                </a:solidFill>
                <a:latin typeface="Trebuchet MS"/>
                <a:cs typeface="Trebuchet MS"/>
              </a:rPr>
              <a:t>dissolve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250" dirty="0">
                <a:solidFill>
                  <a:srgbClr val="616161"/>
                </a:solidFill>
                <a:latin typeface="Trebuchet MS"/>
                <a:cs typeface="Trebuchet MS"/>
              </a:rPr>
              <a:t>,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616161"/>
                </a:solidFill>
                <a:latin typeface="Trebuchet MS"/>
                <a:cs typeface="Trebuchet MS"/>
              </a:rPr>
              <a:t>piling</a:t>
            </a:r>
            <a:r>
              <a:rPr sz="1800" spc="-8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616161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475" y="2027625"/>
            <a:ext cx="3617699" cy="2405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150" y="2027625"/>
            <a:ext cx="3164902" cy="24051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6385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u="heavy" spc="-5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Agricultura</a:t>
            </a:r>
            <a:r>
              <a:rPr b="0" u="heavy" spc="-20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l</a:t>
            </a:r>
            <a:r>
              <a:rPr b="0" u="heavy" spc="-125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 </a:t>
            </a:r>
            <a:r>
              <a:rPr b="0" u="heavy" spc="-40" dirty="0">
                <a:uFill>
                  <a:solidFill>
                    <a:srgbClr val="202729"/>
                  </a:solidFill>
                </a:uFill>
                <a:latin typeface="Trebuchet MS"/>
                <a:cs typeface="Trebuchet MS"/>
              </a:rPr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600" y="1096564"/>
            <a:ext cx="544385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-45" dirty="0">
                <a:solidFill>
                  <a:srgbClr val="434343"/>
                </a:solidFill>
                <a:latin typeface="Trebuchet MS"/>
                <a:cs typeface="Trebuchet MS"/>
              </a:rPr>
              <a:t>Agricultural </a:t>
            </a:r>
            <a:r>
              <a:rPr sz="2000" spc="-5" dirty="0">
                <a:solidFill>
                  <a:srgbClr val="434343"/>
                </a:solidFill>
                <a:latin typeface="Trebuchet MS"/>
                <a:cs typeface="Trebuchet MS"/>
              </a:rPr>
              <a:t>robots </a:t>
            </a:r>
            <a:r>
              <a:rPr sz="2000" dirty="0">
                <a:solidFill>
                  <a:srgbClr val="434343"/>
                </a:solidFill>
                <a:latin typeface="Trebuchet MS"/>
                <a:cs typeface="Trebuchet MS"/>
              </a:rPr>
              <a:t>is a </a:t>
            </a:r>
            <a:r>
              <a:rPr sz="2000" spc="-30" dirty="0">
                <a:solidFill>
                  <a:srgbClr val="434343"/>
                </a:solidFill>
                <a:latin typeface="Trebuchet MS"/>
                <a:cs typeface="Trebuchet MS"/>
              </a:rPr>
              <a:t>robot </a:t>
            </a:r>
            <a:r>
              <a:rPr sz="2000" spc="10" dirty="0">
                <a:solidFill>
                  <a:srgbClr val="434343"/>
                </a:solidFill>
                <a:latin typeface="Trebuchet MS"/>
                <a:cs typeface="Trebuchet MS"/>
              </a:rPr>
              <a:t>deployed </a:t>
            </a:r>
            <a:r>
              <a:rPr sz="2000" spc="-75" dirty="0">
                <a:solidFill>
                  <a:srgbClr val="434343"/>
                </a:solidFill>
                <a:latin typeface="Trebuchet MS"/>
                <a:cs typeface="Trebuchet MS"/>
              </a:rPr>
              <a:t>for </a:t>
            </a:r>
            <a:r>
              <a:rPr sz="2000" spc="-7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434343"/>
                </a:solidFill>
                <a:latin typeface="Trebuchet MS"/>
                <a:cs typeface="Trebuchet MS"/>
              </a:rPr>
              <a:t>agricultural </a:t>
            </a:r>
            <a:r>
              <a:rPr sz="2000" dirty="0">
                <a:solidFill>
                  <a:srgbClr val="434343"/>
                </a:solidFill>
                <a:latin typeface="Trebuchet MS"/>
                <a:cs typeface="Trebuchet MS"/>
              </a:rPr>
              <a:t>purposes. </a:t>
            </a:r>
            <a:r>
              <a:rPr sz="2000" spc="5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sz="2000" spc="-40" dirty="0">
                <a:solidFill>
                  <a:srgbClr val="434343"/>
                </a:solidFill>
                <a:latin typeface="Trebuchet MS"/>
                <a:cs typeface="Trebuchet MS"/>
              </a:rPr>
              <a:t>main </a:t>
            </a:r>
            <a:r>
              <a:rPr sz="2000" spc="-20" dirty="0">
                <a:solidFill>
                  <a:srgbClr val="434343"/>
                </a:solidFill>
                <a:latin typeface="Trebuchet MS"/>
                <a:cs typeface="Trebuchet MS"/>
              </a:rPr>
              <a:t>area </a:t>
            </a:r>
            <a:r>
              <a:rPr sz="2000" spc="-55" dirty="0">
                <a:solidFill>
                  <a:srgbClr val="434343"/>
                </a:solidFill>
                <a:latin typeface="Trebuchet MS"/>
                <a:cs typeface="Trebuchet MS"/>
              </a:rPr>
              <a:t>of </a:t>
            </a:r>
            <a:r>
              <a:rPr sz="2000" spc="-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434343"/>
                </a:solidFill>
                <a:latin typeface="Trebuchet MS"/>
                <a:cs typeface="Trebuchet MS"/>
              </a:rPr>
              <a:t>application</a:t>
            </a:r>
            <a:r>
              <a:rPr sz="2000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sz="2000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34343"/>
                </a:solidFill>
                <a:latin typeface="Trebuchet MS"/>
                <a:cs typeface="Trebuchet MS"/>
              </a:rPr>
              <a:t>robots</a:t>
            </a:r>
            <a:r>
              <a:rPr sz="2000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434343"/>
                </a:solidFill>
                <a:latin typeface="Trebuchet MS"/>
                <a:cs typeface="Trebuchet MS"/>
              </a:rPr>
              <a:t>in</a:t>
            </a:r>
            <a:r>
              <a:rPr sz="20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34343"/>
                </a:solidFill>
                <a:latin typeface="Trebuchet MS"/>
                <a:cs typeface="Trebuchet MS"/>
              </a:rPr>
              <a:t>agriculture</a:t>
            </a:r>
            <a:r>
              <a:rPr sz="2000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434343"/>
                </a:solidFill>
                <a:latin typeface="Trebuchet MS"/>
                <a:cs typeface="Trebuchet MS"/>
              </a:rPr>
              <a:t>today</a:t>
            </a:r>
            <a:r>
              <a:rPr sz="2000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34343"/>
                </a:solidFill>
                <a:latin typeface="Trebuchet MS"/>
                <a:cs typeface="Trebuchet MS"/>
              </a:rPr>
              <a:t>is</a:t>
            </a:r>
            <a:r>
              <a:rPr sz="2000" spc="-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434343"/>
                </a:solidFill>
                <a:latin typeface="Trebuchet MS"/>
                <a:cs typeface="Trebuchet MS"/>
              </a:rPr>
              <a:t>at</a:t>
            </a:r>
            <a:r>
              <a:rPr sz="2000" spc="-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434343"/>
                </a:solidFill>
                <a:latin typeface="Trebuchet MS"/>
                <a:cs typeface="Trebuchet MS"/>
              </a:rPr>
              <a:t>the </a:t>
            </a:r>
            <a:r>
              <a:rPr sz="2000" spc="-5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434343"/>
                </a:solidFill>
                <a:latin typeface="Trebuchet MS"/>
                <a:cs typeface="Trebuchet MS"/>
              </a:rPr>
              <a:t>harvesting</a:t>
            </a:r>
            <a:r>
              <a:rPr sz="2000" spc="-9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434343"/>
                </a:solidFill>
                <a:latin typeface="Trebuchet MS"/>
                <a:cs typeface="Trebuchet MS"/>
              </a:rPr>
              <a:t>stage.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575" y="2571750"/>
            <a:ext cx="5248474" cy="2417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5550" y="445024"/>
            <a:ext cx="2857499" cy="1600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1500" y="2571750"/>
            <a:ext cx="3191549" cy="24172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491" y="503825"/>
            <a:ext cx="6483016" cy="1908215"/>
          </a:xfrm>
        </p:spPr>
        <p:txBody>
          <a:bodyPr/>
          <a:lstStyle/>
          <a:p>
            <a:pPr algn="ctr"/>
            <a:r>
              <a:rPr lang="en-US" sz="5400" dirty="0" smtClean="0">
                <a:latin typeface="Franklin Gothic Heavy" panose="020B0903020102020204" pitchFamily="34" charset="0"/>
              </a:rPr>
              <a:t>THANK YOU</a:t>
            </a:r>
            <a:br>
              <a:rPr lang="en-US" sz="5400" dirty="0" smtClean="0">
                <a:latin typeface="Franklin Gothic Heavy" panose="020B0903020102020204" pitchFamily="34" charset="0"/>
              </a:rPr>
            </a:br>
            <a:r>
              <a:rPr lang="en-US" sz="5400" dirty="0" smtClean="0">
                <a:latin typeface="Franklin Gothic Heavy" panose="020B0903020102020204" pitchFamily="34" charset="0"/>
              </a:rPr>
              <a:t/>
            </a:r>
            <a:br>
              <a:rPr lang="en-US" sz="5400" dirty="0" smtClean="0">
                <a:latin typeface="Franklin Gothic Heavy" panose="020B0903020102020204" pitchFamily="34" charset="0"/>
              </a:rPr>
            </a:br>
            <a:r>
              <a:rPr lang="en-US" sz="1600" dirty="0" smtClean="0">
                <a:latin typeface="Arial Black" panose="020B0A04020102020204" pitchFamily="34" charset="0"/>
              </a:rPr>
              <a:t>PRESENTED BY:- M.ABDUL RAOUF(21071A7242)</a:t>
            </a:r>
            <a:endParaRPr lang="en-US" sz="54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5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9762"/>
            <a:ext cx="1927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0000"/>
                </a:solidFill>
                <a:latin typeface="Arial MT"/>
                <a:cs typeface="Arial MT"/>
              </a:rPr>
              <a:t>Overview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824" y="1482393"/>
            <a:ext cx="3647440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40" dirty="0">
                <a:solidFill>
                  <a:srgbClr val="616161"/>
                </a:solidFill>
                <a:latin typeface="Trebuchet MS"/>
                <a:cs typeface="Trebuchet MS"/>
              </a:rPr>
              <a:t>What</a:t>
            </a:r>
            <a:r>
              <a:rPr sz="2400" spc="-12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sz="2400" spc="-12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616161"/>
                </a:solidFill>
                <a:latin typeface="Trebuchet MS"/>
                <a:cs typeface="Trebuchet MS"/>
              </a:rPr>
              <a:t>Robotics?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616161"/>
                </a:solidFill>
                <a:latin typeface="Trebuchet MS"/>
                <a:cs typeface="Trebuchet MS"/>
              </a:rPr>
              <a:t>Robot</a:t>
            </a:r>
            <a:r>
              <a:rPr sz="2400" spc="-14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616161"/>
                </a:solidFill>
                <a:latin typeface="Trebuchet MS"/>
                <a:cs typeface="Trebuchet MS"/>
              </a:rPr>
              <a:t>Locomotion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616161"/>
                </a:solidFill>
                <a:latin typeface="Trebuchet MS"/>
                <a:cs typeface="Trebuchet MS"/>
              </a:rPr>
              <a:t>Computer</a:t>
            </a:r>
            <a:r>
              <a:rPr sz="2400" spc="-15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616161"/>
                </a:solidFill>
                <a:latin typeface="Trebuchet MS"/>
                <a:cs typeface="Trebuchet MS"/>
              </a:rPr>
              <a:t>Vision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30" dirty="0">
                <a:solidFill>
                  <a:srgbClr val="616161"/>
                </a:solidFill>
                <a:latin typeface="Trebuchet MS"/>
                <a:cs typeface="Trebuchet MS"/>
              </a:rPr>
              <a:t>Components</a:t>
            </a:r>
            <a:endParaRPr sz="2400">
              <a:latin typeface="Trebuchet MS"/>
              <a:cs typeface="Trebuchet MS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  <a:tab pos="425450" algn="l"/>
              </a:tabLst>
            </a:pPr>
            <a:r>
              <a:rPr sz="2400" spc="-20" dirty="0">
                <a:solidFill>
                  <a:srgbClr val="616161"/>
                </a:solidFill>
                <a:latin typeface="Trebuchet MS"/>
                <a:cs typeface="Trebuchet MS"/>
              </a:rPr>
              <a:t>Applications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616161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616161"/>
                </a:solidFill>
                <a:latin typeface="Trebuchet MS"/>
                <a:cs typeface="Trebuchet MS"/>
              </a:rPr>
              <a:t>obotics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468" y="728362"/>
            <a:ext cx="3399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0000"/>
                </a:solidFill>
                <a:latin typeface="Arial MT"/>
                <a:cs typeface="Arial MT"/>
              </a:rPr>
              <a:t>What</a:t>
            </a:r>
            <a:r>
              <a:rPr sz="36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 MT"/>
                <a:cs typeface="Arial MT"/>
              </a:rPr>
              <a:t>Is</a:t>
            </a:r>
            <a:r>
              <a:rPr sz="36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 MT"/>
                <a:cs typeface="Arial MT"/>
              </a:rPr>
              <a:t>Robots?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403867"/>
            <a:ext cx="8332470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" dirty="0">
                <a:solidFill>
                  <a:srgbClr val="616161"/>
                </a:solidFill>
                <a:latin typeface="Trebuchet MS"/>
                <a:cs typeface="Trebuchet MS"/>
              </a:rPr>
              <a:t>Robotics</a:t>
            </a:r>
            <a:r>
              <a:rPr sz="2400" spc="-10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616161"/>
                </a:solidFill>
                <a:latin typeface="Trebuchet MS"/>
                <a:cs typeface="Trebuchet MS"/>
              </a:rPr>
              <a:t>is</a:t>
            </a:r>
            <a:r>
              <a:rPr sz="2400" spc="-9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616161"/>
                </a:solidFill>
                <a:latin typeface="Trebuchet MS"/>
                <a:cs typeface="Trebuchet MS"/>
              </a:rPr>
              <a:t>a</a:t>
            </a:r>
            <a:r>
              <a:rPr sz="2400" spc="-10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616161"/>
                </a:solidFill>
                <a:latin typeface="Trebuchet MS"/>
                <a:cs typeface="Trebuchet MS"/>
              </a:rPr>
              <a:t>domain</a:t>
            </a:r>
            <a:r>
              <a:rPr sz="2400" spc="-9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616161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616161"/>
                </a:solidFill>
                <a:latin typeface="Trebuchet MS"/>
                <a:cs typeface="Trebuchet MS"/>
              </a:rPr>
              <a:t>artiﬁcial</a:t>
            </a:r>
            <a:r>
              <a:rPr sz="2400" spc="-9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616161"/>
                </a:solidFill>
                <a:latin typeface="Trebuchet MS"/>
                <a:cs typeface="Trebuchet MS"/>
              </a:rPr>
              <a:t>intelligence</a:t>
            </a:r>
            <a:r>
              <a:rPr sz="2400" spc="-10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616161"/>
                </a:solidFill>
                <a:latin typeface="Trebuchet MS"/>
                <a:cs typeface="Trebuchet MS"/>
              </a:rPr>
              <a:t>that</a:t>
            </a:r>
            <a:r>
              <a:rPr sz="2400" spc="-9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616161"/>
                </a:solidFill>
                <a:latin typeface="Trebuchet MS"/>
                <a:cs typeface="Trebuchet MS"/>
              </a:rPr>
              <a:t>deals</a:t>
            </a:r>
            <a:r>
              <a:rPr sz="2400" spc="-10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with</a:t>
            </a:r>
            <a:r>
              <a:rPr sz="2400" spc="-9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616161"/>
                </a:solidFill>
                <a:latin typeface="Trebuchet MS"/>
                <a:cs typeface="Trebuchet MS"/>
              </a:rPr>
              <a:t>the </a:t>
            </a:r>
            <a:r>
              <a:rPr sz="2400" spc="-71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616161"/>
                </a:solidFill>
                <a:latin typeface="Trebuchet MS"/>
                <a:cs typeface="Trebuchet MS"/>
              </a:rPr>
              <a:t>study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616161"/>
                </a:solidFill>
                <a:latin typeface="Trebuchet MS"/>
                <a:cs typeface="Trebuchet MS"/>
              </a:rPr>
              <a:t>creating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616161"/>
                </a:solidFill>
                <a:latin typeface="Trebuchet MS"/>
                <a:cs typeface="Trebuchet MS"/>
              </a:rPr>
              <a:t>intelligent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616161"/>
                </a:solidFill>
                <a:latin typeface="Trebuchet MS"/>
                <a:cs typeface="Trebuchet MS"/>
              </a:rPr>
              <a:t>eﬃcient</a:t>
            </a:r>
            <a:r>
              <a:rPr sz="2400" spc="-10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616161"/>
                </a:solidFill>
                <a:latin typeface="Trebuchet MS"/>
                <a:cs typeface="Trebuchet MS"/>
              </a:rPr>
              <a:t>robots.</a:t>
            </a:r>
            <a:endParaRPr sz="2400">
              <a:latin typeface="Trebuchet MS"/>
              <a:cs typeface="Trebuchet MS"/>
            </a:endParaRPr>
          </a:p>
          <a:p>
            <a:pPr marL="12700" marR="153035">
              <a:lnSpc>
                <a:spcPct val="114599"/>
              </a:lnSpc>
              <a:spcBef>
                <a:spcPts val="1575"/>
              </a:spcBef>
            </a:pPr>
            <a:r>
              <a:rPr sz="2400" spc="-10" dirty="0">
                <a:solidFill>
                  <a:srgbClr val="616161"/>
                </a:solidFill>
                <a:latin typeface="Trebuchet MS"/>
                <a:cs typeface="Trebuchet MS"/>
              </a:rPr>
              <a:t>Robotics </a:t>
            </a:r>
            <a:r>
              <a:rPr sz="2400" dirty="0">
                <a:solidFill>
                  <a:srgbClr val="616161"/>
                </a:solidFill>
                <a:latin typeface="Trebuchet MS"/>
                <a:cs typeface="Trebuchet MS"/>
              </a:rPr>
              <a:t>is a </a:t>
            </a:r>
            <a:r>
              <a:rPr sz="2400" spc="-15" dirty="0">
                <a:solidFill>
                  <a:srgbClr val="616161"/>
                </a:solidFill>
                <a:latin typeface="Trebuchet MS"/>
                <a:cs typeface="Trebuchet MS"/>
              </a:rPr>
              <a:t>branch </a:t>
            </a:r>
            <a:r>
              <a:rPr sz="2400" spc="-65" dirty="0">
                <a:solidFill>
                  <a:srgbClr val="616161"/>
                </a:solidFill>
                <a:latin typeface="Trebuchet MS"/>
                <a:cs typeface="Trebuchet MS"/>
              </a:rPr>
              <a:t>of </a:t>
            </a:r>
            <a:r>
              <a:rPr sz="2400" spc="-90" dirty="0">
                <a:solidFill>
                  <a:srgbClr val="616161"/>
                </a:solidFill>
                <a:latin typeface="Trebuchet MS"/>
                <a:cs typeface="Trebuchet MS"/>
              </a:rPr>
              <a:t>AI, </a:t>
            </a:r>
            <a:r>
              <a:rPr sz="2400" spc="-30" dirty="0">
                <a:solidFill>
                  <a:srgbClr val="616161"/>
                </a:solidFill>
                <a:latin typeface="Trebuchet MS"/>
                <a:cs typeface="Trebuchet MS"/>
              </a:rPr>
              <a:t>which </a:t>
            </a:r>
            <a:r>
              <a:rPr sz="2400" dirty="0">
                <a:solidFill>
                  <a:srgbClr val="616161"/>
                </a:solidFill>
                <a:latin typeface="Trebuchet MS"/>
                <a:cs typeface="Trebuchet MS"/>
              </a:rPr>
              <a:t>is </a:t>
            </a:r>
            <a:r>
              <a:rPr sz="2400" spc="45" dirty="0">
                <a:solidFill>
                  <a:srgbClr val="616161"/>
                </a:solidFill>
                <a:latin typeface="Trebuchet MS"/>
                <a:cs typeface="Trebuchet MS"/>
              </a:rPr>
              <a:t>composed </a:t>
            </a:r>
            <a:r>
              <a:rPr sz="2400" spc="-65" dirty="0">
                <a:solidFill>
                  <a:srgbClr val="616161"/>
                </a:solidFill>
                <a:latin typeface="Trebuchet MS"/>
                <a:cs typeface="Trebuchet MS"/>
              </a:rPr>
              <a:t>of </a:t>
            </a:r>
            <a:r>
              <a:rPr sz="2400" spc="-75" dirty="0">
                <a:solidFill>
                  <a:srgbClr val="616161"/>
                </a:solidFill>
                <a:latin typeface="Trebuchet MS"/>
                <a:cs typeface="Trebuchet MS"/>
              </a:rPr>
              <a:t>Electrical </a:t>
            </a:r>
            <a:r>
              <a:rPr sz="2400" spc="-7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Trebuchet MS"/>
                <a:cs typeface="Trebuchet MS"/>
              </a:rPr>
              <a:t>Engineering,</a:t>
            </a:r>
            <a:r>
              <a:rPr sz="2400" spc="-11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616161"/>
                </a:solidFill>
                <a:latin typeface="Trebuchet MS"/>
                <a:cs typeface="Trebuchet MS"/>
              </a:rPr>
              <a:t>Mechanical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616161"/>
                </a:solidFill>
                <a:latin typeface="Trebuchet MS"/>
                <a:cs typeface="Trebuchet MS"/>
              </a:rPr>
              <a:t>Engineering,</a:t>
            </a:r>
            <a:r>
              <a:rPr sz="2400" spc="-11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616161"/>
                </a:solidFill>
                <a:latin typeface="Trebuchet MS"/>
                <a:cs typeface="Trebuchet MS"/>
              </a:rPr>
              <a:t>Computer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616161"/>
                </a:solidFill>
                <a:latin typeface="Trebuchet MS"/>
                <a:cs typeface="Trebuchet MS"/>
              </a:rPr>
              <a:t>Science </a:t>
            </a:r>
            <a:r>
              <a:rPr sz="2400" spc="-71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616161"/>
                </a:solidFill>
                <a:latin typeface="Trebuchet MS"/>
                <a:cs typeface="Trebuchet MS"/>
              </a:rPr>
              <a:t>for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616161"/>
                </a:solidFill>
                <a:latin typeface="Trebuchet MS"/>
                <a:cs typeface="Trebuchet MS"/>
              </a:rPr>
              <a:t>designing,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616161"/>
                </a:solidFill>
                <a:latin typeface="Trebuchet MS"/>
                <a:cs typeface="Trebuchet MS"/>
              </a:rPr>
              <a:t>construction,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616161"/>
                </a:solidFill>
                <a:latin typeface="Trebuchet MS"/>
                <a:cs typeface="Trebuchet MS"/>
              </a:rPr>
              <a:t>and</a:t>
            </a:r>
            <a:r>
              <a:rPr sz="2400" spc="-100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616161"/>
                </a:solidFill>
                <a:latin typeface="Trebuchet MS"/>
                <a:cs typeface="Trebuchet MS"/>
              </a:rPr>
              <a:t>application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616161"/>
                </a:solidFill>
                <a:latin typeface="Trebuchet MS"/>
                <a:cs typeface="Trebuchet MS"/>
              </a:rPr>
              <a:t>of</a:t>
            </a:r>
            <a:r>
              <a:rPr sz="2400" spc="-105" dirty="0">
                <a:solidFill>
                  <a:srgbClr val="61616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616161"/>
                </a:solidFill>
                <a:latin typeface="Trebuchet MS"/>
                <a:cs typeface="Trebuchet MS"/>
              </a:rPr>
              <a:t>robots.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552" y="680610"/>
            <a:ext cx="3705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Aspects</a:t>
            </a:r>
            <a:r>
              <a:rPr sz="30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0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0000"/>
                </a:solidFill>
                <a:latin typeface="Arial"/>
                <a:cs typeface="Arial"/>
              </a:rPr>
              <a:t>Robotics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328750"/>
            <a:ext cx="8062595" cy="283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24815" indent="-367030">
              <a:lnSpc>
                <a:spcPct val="1145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robots </a:t>
            </a:r>
            <a:r>
              <a:rPr sz="1800" spc="-5" dirty="0">
                <a:latin typeface="Arial MT"/>
                <a:cs typeface="Arial MT"/>
              </a:rPr>
              <a:t>have </a:t>
            </a:r>
            <a:r>
              <a:rPr sz="1800" b="1" spc="-5" dirty="0">
                <a:latin typeface="Arial"/>
                <a:cs typeface="Arial"/>
              </a:rPr>
              <a:t>mechanical construction</a:t>
            </a:r>
            <a:r>
              <a:rPr sz="1800" spc="-5" dirty="0">
                <a:latin typeface="Arial MT"/>
                <a:cs typeface="Arial MT"/>
              </a:rPr>
              <a:t>, form, or </a:t>
            </a:r>
            <a:r>
              <a:rPr sz="1800" dirty="0">
                <a:latin typeface="Arial MT"/>
                <a:cs typeface="Arial MT"/>
              </a:rPr>
              <a:t>shape </a:t>
            </a:r>
            <a:r>
              <a:rPr sz="1800" spc="-5" dirty="0">
                <a:latin typeface="Arial MT"/>
                <a:cs typeface="Arial MT"/>
              </a:rPr>
              <a:t>designed 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accomplish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particular task.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25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electrical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components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which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power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machinery.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●"/>
            </a:pPr>
            <a:endParaRPr sz="2200"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They </a:t>
            </a:r>
            <a:r>
              <a:rPr sz="1800" dirty="0">
                <a:latin typeface="Arial MT"/>
                <a:cs typeface="Arial MT"/>
              </a:rPr>
              <a:t>contain some </a:t>
            </a:r>
            <a:r>
              <a:rPr sz="1800" spc="-5" dirty="0">
                <a:latin typeface="Arial MT"/>
                <a:cs typeface="Arial MT"/>
              </a:rPr>
              <a:t>level of </a:t>
            </a:r>
            <a:r>
              <a:rPr sz="1800" b="1" spc="-5" dirty="0">
                <a:latin typeface="Arial"/>
                <a:cs typeface="Arial"/>
              </a:rPr>
              <a:t>computer program </a:t>
            </a:r>
            <a:r>
              <a:rPr sz="1800" spc="-5" dirty="0">
                <a:latin typeface="Arial MT"/>
                <a:cs typeface="Arial MT"/>
              </a:rPr>
              <a:t>that determines what, when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robot</a:t>
            </a:r>
            <a:r>
              <a:rPr sz="1800" spc="-5" dirty="0">
                <a:latin typeface="Arial MT"/>
                <a:cs typeface="Arial MT"/>
              </a:rPr>
              <a:t> 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something.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027" y="734457"/>
            <a:ext cx="72332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Difference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4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Robot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sz="24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sz="24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AI</a:t>
            </a:r>
            <a:r>
              <a:rPr sz="2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0512" y="1590400"/>
          <a:ext cx="7635240" cy="3194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1585"/>
                <a:gridCol w="3843655"/>
              </a:tblGrid>
              <a:tr h="602724">
                <a:tc>
                  <a:txBody>
                    <a:bodyPr/>
                    <a:lstStyle/>
                    <a:p>
                      <a:pPr marL="12160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AI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Programs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Robots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90324">
                <a:tc>
                  <a:txBody>
                    <a:bodyPr/>
                    <a:lstStyle/>
                    <a:p>
                      <a:pPr marL="85725" marR="840105">
                        <a:lnSpc>
                          <a:spcPct val="100699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They usually operate in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computer-stimulated</a:t>
                      </a:r>
                      <a:r>
                        <a:rPr sz="1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worlds.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operate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real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physical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world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11524">
                <a:tc>
                  <a:txBody>
                    <a:bodyPr/>
                    <a:lstStyle/>
                    <a:p>
                      <a:pPr marL="85725" marR="526415">
                        <a:lnSpc>
                          <a:spcPct val="100699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8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AI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program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symbols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rules.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98450">
                        <a:lnSpc>
                          <a:spcPct val="100699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Inputs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robots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analog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signal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the form of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speech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waveform or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images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90324">
                <a:tc>
                  <a:txBody>
                    <a:bodyPr/>
                    <a:lstStyle/>
                    <a:p>
                      <a:pPr marL="85725" marR="905510">
                        <a:lnSpc>
                          <a:spcPct val="100699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need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general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purpose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computers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operate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on.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11480">
                        <a:lnSpc>
                          <a:spcPct val="100699"/>
                        </a:lnSpc>
                        <a:spcBef>
                          <a:spcPts val="58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need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special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hardware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sensors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effectors.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096" y="503825"/>
            <a:ext cx="296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Robot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Locomotion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00" y="1168401"/>
            <a:ext cx="8336999" cy="3681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96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0000"/>
                </a:solidFill>
              </a:rPr>
              <a:t>Robot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Locomotion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64743"/>
            <a:ext cx="5757545" cy="278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32740" indent="-533400">
              <a:lnSpc>
                <a:spcPct val="151000"/>
              </a:lnSpc>
              <a:spcBef>
                <a:spcPts val="100"/>
              </a:spcBef>
              <a:buFont typeface="MS PGothic"/>
              <a:buChar char="➔"/>
              <a:tabLst>
                <a:tab pos="545465" algn="l"/>
                <a:tab pos="546100" algn="l"/>
              </a:tabLst>
            </a:pPr>
            <a:r>
              <a:rPr sz="2400" spc="-45" dirty="0">
                <a:latin typeface="Trebuchet MS"/>
                <a:cs typeface="Trebuchet MS"/>
              </a:rPr>
              <a:t>L</a:t>
            </a:r>
            <a:r>
              <a:rPr sz="2400" spc="-15" dirty="0">
                <a:latin typeface="Trebuchet MS"/>
                <a:cs typeface="Trebuchet MS"/>
              </a:rPr>
              <a:t>ocomotion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method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of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moving 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one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place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anothe</a:t>
            </a:r>
            <a:r>
              <a:rPr sz="2400" spc="-345" dirty="0">
                <a:latin typeface="Trebuchet MS"/>
                <a:cs typeface="Trebuchet MS"/>
              </a:rPr>
              <a:t>r</a:t>
            </a:r>
            <a:r>
              <a:rPr sz="2400" spc="-33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546100" marR="5080" indent="-533400">
              <a:lnSpc>
                <a:spcPct val="151000"/>
              </a:lnSpc>
              <a:buFont typeface="MS PGothic"/>
              <a:buChar char="➔"/>
              <a:tabLst>
                <a:tab pos="545465" algn="l"/>
                <a:tab pos="546100" algn="l"/>
              </a:tabLst>
            </a:pPr>
            <a:r>
              <a:rPr sz="2400" spc="10" dirty="0">
                <a:latin typeface="Trebuchet MS"/>
                <a:cs typeface="Trebuchet MS"/>
              </a:rPr>
              <a:t>The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mechanism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that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</a:t>
            </a:r>
            <a:r>
              <a:rPr sz="2400" spc="-15" dirty="0">
                <a:latin typeface="Trebuchet MS"/>
                <a:cs typeface="Trebuchet MS"/>
              </a:rPr>
              <a:t>k</a:t>
            </a:r>
            <a:r>
              <a:rPr sz="2400" spc="90" dirty="0">
                <a:latin typeface="Trebuchet MS"/>
                <a:cs typeface="Trebuchet MS"/>
              </a:rPr>
              <a:t>es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robot  </a:t>
            </a:r>
            <a:r>
              <a:rPr sz="2400" spc="-10" dirty="0">
                <a:latin typeface="Trebuchet MS"/>
                <a:cs typeface="Trebuchet MS"/>
              </a:rPr>
              <a:t>capable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of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moving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its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environment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  </a:t>
            </a:r>
            <a:r>
              <a:rPr sz="2400" spc="-45" dirty="0">
                <a:latin typeface="Trebuchet MS"/>
                <a:cs typeface="Trebuchet MS"/>
              </a:rPr>
              <a:t>called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as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b="1" i="1" spc="-90" dirty="0">
                <a:latin typeface="Trebuchet MS"/>
                <a:cs typeface="Trebuchet MS"/>
              </a:rPr>
              <a:t>robot</a:t>
            </a:r>
            <a:r>
              <a:rPr sz="2400" b="1" i="1" spc="-110" dirty="0">
                <a:latin typeface="Trebuchet MS"/>
                <a:cs typeface="Trebuchet MS"/>
              </a:rPr>
              <a:t> </a:t>
            </a:r>
            <a:r>
              <a:rPr sz="2400" b="1" i="1" spc="-65" dirty="0">
                <a:latin typeface="Trebuchet MS"/>
                <a:cs typeface="Trebuchet MS"/>
              </a:rPr>
              <a:t>locomotion.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6149" y="1379030"/>
            <a:ext cx="2000249" cy="30135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3284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000000"/>
                </a:solidFill>
              </a:rPr>
              <a:t>Types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of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locomotion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325" y="1196668"/>
            <a:ext cx="5551170" cy="223520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570"/>
              </a:spcBef>
              <a:buFont typeface="MS PGothic"/>
              <a:buChar char="➔"/>
              <a:tabLst>
                <a:tab pos="545465" algn="l"/>
                <a:tab pos="546100" algn="l"/>
              </a:tabLst>
            </a:pPr>
            <a:r>
              <a:rPr sz="2400" spc="70" dirty="0">
                <a:latin typeface="Trebuchet MS"/>
                <a:cs typeface="Trebuchet MS"/>
              </a:rPr>
              <a:t>Legged</a:t>
            </a:r>
            <a:endParaRPr sz="2400">
              <a:latin typeface="Trebuchet MS"/>
              <a:cs typeface="Trebuchet MS"/>
            </a:endParaRPr>
          </a:p>
          <a:p>
            <a:pPr marL="546100" indent="-533400">
              <a:lnSpc>
                <a:spcPct val="100000"/>
              </a:lnSpc>
              <a:spcBef>
                <a:spcPts val="1470"/>
              </a:spcBef>
              <a:buFont typeface="MS PGothic"/>
              <a:buChar char="➔"/>
              <a:tabLst>
                <a:tab pos="545465" algn="l"/>
                <a:tab pos="546100" algn="l"/>
              </a:tabLst>
            </a:pPr>
            <a:r>
              <a:rPr sz="2400" spc="10" dirty="0">
                <a:latin typeface="Trebuchet MS"/>
                <a:cs typeface="Trebuchet MS"/>
              </a:rPr>
              <a:t>Wheeled</a:t>
            </a:r>
            <a:endParaRPr sz="2400">
              <a:latin typeface="Trebuchet MS"/>
              <a:cs typeface="Trebuchet MS"/>
            </a:endParaRPr>
          </a:p>
          <a:p>
            <a:pPr marL="546100" indent="-533400">
              <a:lnSpc>
                <a:spcPct val="100000"/>
              </a:lnSpc>
              <a:spcBef>
                <a:spcPts val="1470"/>
              </a:spcBef>
              <a:buFont typeface="MS PGothic"/>
              <a:buChar char="➔"/>
              <a:tabLst>
                <a:tab pos="545465" algn="l"/>
                <a:tab pos="546100" algn="l"/>
              </a:tabLst>
            </a:pPr>
            <a:r>
              <a:rPr sz="2400" spc="-15" dirty="0">
                <a:latin typeface="Trebuchet MS"/>
                <a:cs typeface="Trebuchet MS"/>
              </a:rPr>
              <a:t>Combination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of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</a:t>
            </a:r>
            <a:r>
              <a:rPr sz="2400" spc="90" dirty="0">
                <a:latin typeface="Trebuchet MS"/>
                <a:cs typeface="Trebuchet MS"/>
              </a:rPr>
              <a:t>egged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15" dirty="0">
                <a:latin typeface="Trebuchet MS"/>
                <a:cs typeface="Trebuchet MS"/>
              </a:rPr>
              <a:t>and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10" dirty="0">
                <a:latin typeface="Trebuchet MS"/>
                <a:cs typeface="Trebuchet MS"/>
              </a:rPr>
              <a:t>Wheeled</a:t>
            </a:r>
            <a:endParaRPr sz="2400">
              <a:latin typeface="Trebuchet MS"/>
              <a:cs typeface="Trebuchet MS"/>
            </a:endParaRPr>
          </a:p>
          <a:p>
            <a:pPr marL="546100" indent="-533400">
              <a:lnSpc>
                <a:spcPct val="100000"/>
              </a:lnSpc>
              <a:spcBef>
                <a:spcPts val="1470"/>
              </a:spcBef>
              <a:buFont typeface="MS PGothic"/>
              <a:buChar char="➔"/>
              <a:tabLst>
                <a:tab pos="545465" algn="l"/>
                <a:tab pos="546100" algn="l"/>
              </a:tabLst>
            </a:pPr>
            <a:r>
              <a:rPr sz="2400" spc="-40" dirty="0">
                <a:latin typeface="Trebuchet MS"/>
                <a:cs typeface="Trebuchet MS"/>
              </a:rPr>
              <a:t>Tracked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slip/skid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3600" y="1170124"/>
            <a:ext cx="2285898" cy="3200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711</Words>
  <Application>Microsoft Office PowerPoint</Application>
  <PresentationFormat>On-screen Show (16:9)</PresentationFormat>
  <Paragraphs>117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MS PGothic</vt:lpstr>
      <vt:lpstr>Arial</vt:lpstr>
      <vt:lpstr>Arial Black</vt:lpstr>
      <vt:lpstr>Arial MT</vt:lpstr>
      <vt:lpstr>Calibri</vt:lpstr>
      <vt:lpstr>Franklin Gothic Heavy</vt:lpstr>
      <vt:lpstr>Georgia</vt:lpstr>
      <vt:lpstr>Impact</vt:lpstr>
      <vt:lpstr>Trebuchet MS</vt:lpstr>
      <vt:lpstr>Office Theme</vt:lpstr>
      <vt:lpstr>PowerPoint Presentation</vt:lpstr>
      <vt:lpstr>ROBOTICS</vt:lpstr>
      <vt:lpstr>Overview</vt:lpstr>
      <vt:lpstr>What Is Robots?</vt:lpstr>
      <vt:lpstr>Aspects of Robotics</vt:lpstr>
      <vt:lpstr>Difference in Robot System and Other AI Program</vt:lpstr>
      <vt:lpstr>Robot Locomotion</vt:lpstr>
      <vt:lpstr>Robot Locomotion</vt:lpstr>
      <vt:lpstr>Types of locomotion</vt:lpstr>
      <vt:lpstr>Legged locomotion</vt:lpstr>
      <vt:lpstr>Legged locomotion</vt:lpstr>
      <vt:lpstr>Legged locomotion</vt:lpstr>
      <vt:lpstr>Wheeled locomotion</vt:lpstr>
      <vt:lpstr>Combination of legged &amp; wheeled</vt:lpstr>
      <vt:lpstr>Slip/Skid Locomotion</vt:lpstr>
      <vt:lpstr>Computer Vision</vt:lpstr>
      <vt:lpstr>Tasks &amp; Applications of Computer vision</vt:lpstr>
      <vt:lpstr>Components of Robotics</vt:lpstr>
      <vt:lpstr>Applications Of Robotics</vt:lpstr>
      <vt:lpstr>Medical Robot in Hospital</vt:lpstr>
      <vt:lpstr>Industrial Application</vt:lpstr>
      <vt:lpstr>Robots in Hazardous environment</vt:lpstr>
      <vt:lpstr>Automobiles application</vt:lpstr>
      <vt:lpstr>PowerPoint Presentation</vt:lpstr>
      <vt:lpstr>PowerPoint Presentation</vt:lpstr>
      <vt:lpstr>PowerPoint Presentation</vt:lpstr>
      <vt:lpstr>Agricultural Application</vt:lpstr>
      <vt:lpstr>THANK YOU  PRESENTED BY:- M.ABDUL RAOUF(21071A7242)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</cp:lastModifiedBy>
  <cp:revision>1</cp:revision>
  <dcterms:created xsi:type="dcterms:W3CDTF">2023-11-12T07:56:04Z</dcterms:created>
  <dcterms:modified xsi:type="dcterms:W3CDTF">2023-11-12T09:02:22Z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