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4714" y="1693733"/>
            <a:ext cx="3814571" cy="265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60905" y="4547057"/>
            <a:ext cx="482218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79546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00" y="3643884"/>
            <a:ext cx="3691128" cy="3011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2840" y="346329"/>
            <a:ext cx="17983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1809" y="1598422"/>
            <a:ext cx="8120380" cy="3576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79546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4702" y="2450338"/>
            <a:ext cx="30003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77923B"/>
                </a:solidFill>
                <a:latin typeface="Arial"/>
                <a:cs typeface="Arial"/>
              </a:rPr>
              <a:t>D</a:t>
            </a:r>
            <a:r>
              <a:rPr dirty="0" sz="3200" spc="-235">
                <a:solidFill>
                  <a:srgbClr val="77923B"/>
                </a:solidFill>
                <a:latin typeface="Arial"/>
                <a:cs typeface="Arial"/>
              </a:rPr>
              <a:t>A</a:t>
            </a:r>
            <a:r>
              <a:rPr dirty="0" sz="3200" spc="-240">
                <a:solidFill>
                  <a:srgbClr val="77923B"/>
                </a:solidFill>
                <a:latin typeface="Arial"/>
                <a:cs typeface="Arial"/>
              </a:rPr>
              <a:t>T</a:t>
            </a:r>
            <a:r>
              <a:rPr dirty="0" sz="3200">
                <a:solidFill>
                  <a:srgbClr val="77923B"/>
                </a:solidFill>
                <a:latin typeface="Arial"/>
                <a:cs typeface="Arial"/>
              </a:rPr>
              <a:t>A</a:t>
            </a:r>
            <a:r>
              <a:rPr dirty="0" sz="3200" spc="-135">
                <a:solidFill>
                  <a:srgbClr val="77923B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77923B"/>
                </a:solidFill>
                <a:latin typeface="Arial"/>
                <a:cs typeface="Arial"/>
              </a:rPr>
              <a:t>SCIENCE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3972" y="3807967"/>
            <a:ext cx="19558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(BIG</a:t>
            </a:r>
            <a:r>
              <a:rPr dirty="0" sz="28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90" b="1">
                <a:solidFill>
                  <a:srgbClr val="FFFFFF"/>
                </a:solidFill>
                <a:latin typeface="Times New Roman"/>
                <a:cs typeface="Times New Roman"/>
              </a:rPr>
              <a:t>DATA)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0" y="5219700"/>
            <a:ext cx="4462145" cy="69596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765300" marR="5080" indent="-1752600">
              <a:lnSpc>
                <a:spcPts val="2400"/>
              </a:lnSpc>
              <a:spcBef>
                <a:spcPts val="580"/>
              </a:spcBef>
            </a:pPr>
            <a:r>
              <a:rPr dirty="0" sz="2400" b="1">
                <a:latin typeface="Times New Roman"/>
                <a:cs typeface="Times New Roman"/>
              </a:rPr>
              <a:t>M.ABDUL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RAOUF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-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21071A7242 </a:t>
            </a:r>
            <a:r>
              <a:rPr dirty="0" sz="2400" spc="-5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AI&amp;DS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378333"/>
            <a:ext cx="62141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77923B"/>
                </a:solidFill>
              </a:rPr>
              <a:t>Programming</a:t>
            </a:r>
            <a:r>
              <a:rPr dirty="0" sz="3600" spc="-65">
                <a:solidFill>
                  <a:srgbClr val="77923B"/>
                </a:solidFill>
              </a:rPr>
              <a:t> </a:t>
            </a:r>
            <a:r>
              <a:rPr dirty="0" sz="3600" spc="-5">
                <a:solidFill>
                  <a:srgbClr val="77923B"/>
                </a:solidFill>
              </a:rPr>
              <a:t>languages…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83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Big</a:t>
            </a:r>
            <a:r>
              <a:rPr dirty="0" spc="-15"/>
              <a:t> </a:t>
            </a:r>
            <a:r>
              <a:rPr dirty="0" spc="-5"/>
              <a:t>Data</a:t>
            </a:r>
            <a:r>
              <a:rPr dirty="0" spc="25"/>
              <a:t> </a:t>
            </a:r>
            <a:r>
              <a:rPr dirty="0" spc="-5"/>
              <a:t>-</a:t>
            </a:r>
            <a:r>
              <a:rPr dirty="0" spc="10"/>
              <a:t> </a:t>
            </a:r>
            <a:r>
              <a:rPr dirty="0" spc="-10"/>
              <a:t>Not</a:t>
            </a:r>
            <a:r>
              <a:rPr dirty="0" spc="10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5"/>
              <a:t>Big</a:t>
            </a:r>
            <a:r>
              <a:rPr dirty="0"/>
              <a:t> </a:t>
            </a:r>
            <a:r>
              <a:rPr dirty="0" spc="-5"/>
              <a:t>Deal</a:t>
            </a:r>
            <a:r>
              <a:rPr dirty="0" spc="20"/>
              <a:t> </a:t>
            </a:r>
            <a:r>
              <a:rPr dirty="0" spc="-10"/>
              <a:t>for</a:t>
            </a:r>
            <a:r>
              <a:rPr dirty="0" spc="10"/>
              <a:t> </a:t>
            </a:r>
            <a:r>
              <a:rPr dirty="0" spc="-10"/>
              <a:t>Conventional</a:t>
            </a:r>
            <a:r>
              <a:rPr dirty="0" spc="20"/>
              <a:t> </a:t>
            </a:r>
            <a:r>
              <a:rPr dirty="0" spc="-5"/>
              <a:t>Programmers</a:t>
            </a:r>
          </a:p>
          <a:p>
            <a:pPr marL="24130">
              <a:lnSpc>
                <a:spcPct val="100000"/>
              </a:lnSpc>
              <a:spcBef>
                <a:spcPts val="25"/>
              </a:spcBef>
            </a:pPr>
            <a:endParaRPr sz="3150"/>
          </a:p>
          <a:p>
            <a:pPr marL="675640" indent="-32448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676275" algn="l"/>
              </a:tabLst>
            </a:pPr>
            <a:r>
              <a:rPr dirty="0" sz="3200" b="0">
                <a:solidFill>
                  <a:srgbClr val="FFFFFF"/>
                </a:solidFill>
                <a:latin typeface="Georgia"/>
                <a:cs typeface="Georgia"/>
              </a:rPr>
              <a:t>Hadoop</a:t>
            </a:r>
            <a:endParaRPr sz="3200">
              <a:latin typeface="Georgia"/>
              <a:cs typeface="Georgia"/>
            </a:endParaRPr>
          </a:p>
          <a:p>
            <a:pPr marL="675640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676275" algn="l"/>
              </a:tabLst>
            </a:pPr>
            <a:r>
              <a:rPr dirty="0" sz="3200" b="0">
                <a:solidFill>
                  <a:srgbClr val="FFFFFF"/>
                </a:solidFill>
                <a:latin typeface="Georgia"/>
                <a:cs typeface="Georgia"/>
              </a:rPr>
              <a:t>Python</a:t>
            </a:r>
            <a:endParaRPr sz="3200">
              <a:latin typeface="Georgia"/>
              <a:cs typeface="Georgia"/>
            </a:endParaRPr>
          </a:p>
          <a:p>
            <a:pPr marL="675640" indent="-324485">
              <a:lnSpc>
                <a:spcPct val="100000"/>
              </a:lnSpc>
              <a:spcBef>
                <a:spcPts val="765"/>
              </a:spcBef>
              <a:buSzPct val="96875"/>
              <a:buFont typeface="Wingdings"/>
              <a:buChar char=""/>
              <a:tabLst>
                <a:tab pos="676275" algn="l"/>
              </a:tabLst>
            </a:pPr>
            <a:r>
              <a:rPr dirty="0" sz="3200" b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dirty="0" sz="3200" spc="-4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200" b="0">
                <a:solidFill>
                  <a:srgbClr val="FFFFFF"/>
                </a:solidFill>
                <a:latin typeface="Georgia"/>
                <a:cs typeface="Georgia"/>
              </a:rPr>
              <a:t>language</a:t>
            </a:r>
            <a:endParaRPr sz="3200">
              <a:latin typeface="Georgia"/>
              <a:cs typeface="Georgia"/>
            </a:endParaRPr>
          </a:p>
          <a:p>
            <a:pPr marL="675640" indent="-324485">
              <a:lnSpc>
                <a:spcPct val="100000"/>
              </a:lnSpc>
              <a:spcBef>
                <a:spcPts val="770"/>
              </a:spcBef>
              <a:buSzPct val="96875"/>
              <a:buFont typeface="Wingdings"/>
              <a:buChar char=""/>
              <a:tabLst>
                <a:tab pos="676275" algn="l"/>
              </a:tabLst>
            </a:pPr>
            <a:r>
              <a:rPr dirty="0" sz="3200" spc="-5" b="0">
                <a:solidFill>
                  <a:srgbClr val="FFFFFF"/>
                </a:solidFill>
                <a:latin typeface="Georgia"/>
                <a:cs typeface="Georgia"/>
              </a:rPr>
              <a:t>SAS</a:t>
            </a:r>
            <a:r>
              <a:rPr dirty="0" sz="3200" spc="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200" spc="-5" b="0">
                <a:solidFill>
                  <a:srgbClr val="FFFFFF"/>
                </a:solidFill>
                <a:latin typeface="Georgia"/>
                <a:cs typeface="Georgia"/>
              </a:rPr>
              <a:t>(Statistical</a:t>
            </a:r>
            <a:r>
              <a:rPr dirty="0" sz="3200" spc="-1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200" spc="-5" b="0">
                <a:solidFill>
                  <a:srgbClr val="FFFFFF"/>
                </a:solidFill>
                <a:latin typeface="Georgia"/>
                <a:cs typeface="Georgia"/>
              </a:rPr>
              <a:t>Analysis System)</a:t>
            </a:r>
            <a:endParaRPr sz="3200">
              <a:latin typeface="Georgia"/>
              <a:cs typeface="Georgia"/>
            </a:endParaRPr>
          </a:p>
          <a:p>
            <a:pPr marL="634365" indent="-283210">
              <a:lnSpc>
                <a:spcPct val="100000"/>
              </a:lnSpc>
              <a:spcBef>
                <a:spcPts val="690"/>
              </a:spcBef>
              <a:buSzPct val="96428"/>
              <a:buFont typeface="Wingdings"/>
              <a:buChar char=""/>
              <a:tabLst>
                <a:tab pos="635000" algn="l"/>
              </a:tabLst>
            </a:pPr>
            <a:r>
              <a:rPr dirty="0" sz="2800" spc="-5" b="0">
                <a:solidFill>
                  <a:srgbClr val="FFFFFF"/>
                </a:solidFill>
                <a:latin typeface="Georgia"/>
                <a:cs typeface="Georgia"/>
              </a:rPr>
              <a:t>JULIA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08813"/>
            <a:ext cx="58515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4AACC5"/>
                </a:solidFill>
              </a:rPr>
              <a:t>Big</a:t>
            </a:r>
            <a:r>
              <a:rPr dirty="0" sz="3200" spc="-15">
                <a:solidFill>
                  <a:srgbClr val="4AACC5"/>
                </a:solidFill>
              </a:rPr>
              <a:t> </a:t>
            </a:r>
            <a:r>
              <a:rPr dirty="0" sz="3200">
                <a:solidFill>
                  <a:srgbClr val="4AACC5"/>
                </a:solidFill>
              </a:rPr>
              <a:t>Words</a:t>
            </a:r>
            <a:r>
              <a:rPr dirty="0" sz="3200" spc="-40">
                <a:solidFill>
                  <a:srgbClr val="4AACC5"/>
                </a:solidFill>
              </a:rPr>
              <a:t> </a:t>
            </a:r>
            <a:r>
              <a:rPr dirty="0" sz="3200" spc="-5">
                <a:solidFill>
                  <a:srgbClr val="4AACC5"/>
                </a:solidFill>
              </a:rPr>
              <a:t>About</a:t>
            </a:r>
            <a:r>
              <a:rPr dirty="0" sz="3200" spc="-10">
                <a:solidFill>
                  <a:srgbClr val="4AACC5"/>
                </a:solidFill>
              </a:rPr>
              <a:t> </a:t>
            </a:r>
            <a:r>
              <a:rPr dirty="0" sz="3200" spc="-5">
                <a:solidFill>
                  <a:srgbClr val="4AACC5"/>
                </a:solidFill>
              </a:rPr>
              <a:t>Big</a:t>
            </a:r>
            <a:r>
              <a:rPr dirty="0" sz="3200">
                <a:solidFill>
                  <a:srgbClr val="4AACC5"/>
                </a:solidFill>
              </a:rPr>
              <a:t> Data…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7835" y="1308100"/>
            <a:ext cx="8669020" cy="309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11125" marR="97790" indent="-73660">
              <a:lnSpc>
                <a:spcPct val="1201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81305" algn="l"/>
              </a:tabLst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McKinsey Global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Institute report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estimates that by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2018, 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“the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United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States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alone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could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face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shortage</a:t>
            </a:r>
            <a:r>
              <a:rPr dirty="0" sz="24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140,000</a:t>
            </a:r>
            <a:r>
              <a:rPr dirty="0" sz="2400" spc="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  <a:p>
            <a:pPr algn="just" marL="38100" marR="30480" indent="7302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190,000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people with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deep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analytical skills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well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as 1.5 million 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managers and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analysts with the 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know-how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 use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the analysis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2400" spc="-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big data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make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effective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decisions.”</a:t>
            </a:r>
            <a:endParaRPr sz="2400">
              <a:latin typeface="Georgia"/>
              <a:cs typeface="Georgia"/>
            </a:endParaRPr>
          </a:p>
          <a:p>
            <a:pPr algn="just" marL="551815" marR="1556385" indent="-220979">
              <a:lnSpc>
                <a:spcPts val="4029"/>
              </a:lnSpc>
              <a:spcBef>
                <a:spcPts val="90"/>
              </a:spcBef>
            </a:pPr>
            <a:r>
              <a:rPr dirty="0" sz="2400" spc="-10">
                <a:solidFill>
                  <a:srgbClr val="FFFF00"/>
                </a:solidFill>
                <a:latin typeface="Georgia"/>
                <a:cs typeface="Georgia"/>
              </a:rPr>
              <a:t>“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Data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Science</a:t>
            </a:r>
            <a:r>
              <a:rPr dirty="0" sz="280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is 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the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Most 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Trending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 job for </a:t>
            </a:r>
            <a:r>
              <a:rPr dirty="0" sz="2800" spc="-665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the</a:t>
            </a:r>
            <a:r>
              <a:rPr dirty="0" sz="2800" spc="1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FFFF00"/>
                </a:solidFill>
                <a:latin typeface="Georgia"/>
                <a:cs typeface="Georgia"/>
              </a:rPr>
              <a:t>21</a:t>
            </a:r>
            <a:r>
              <a:rPr dirty="0" baseline="25525" sz="2775">
                <a:solidFill>
                  <a:srgbClr val="FFFF00"/>
                </a:solidFill>
                <a:latin typeface="Georgia"/>
                <a:cs typeface="Georgia"/>
              </a:rPr>
              <a:t>st</a:t>
            </a:r>
            <a:r>
              <a:rPr dirty="0" baseline="25525" sz="2775" spc="359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century</a:t>
            </a:r>
            <a:r>
              <a:rPr dirty="0" sz="280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”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35" y="4893691"/>
            <a:ext cx="85248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“Data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is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new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science.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Big data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holds the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answers.” – Pat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Gel </a:t>
            </a:r>
            <a:r>
              <a:rPr dirty="0" sz="2400" spc="-565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singer, CEO,</a:t>
            </a:r>
            <a:r>
              <a:rPr dirty="0" sz="2400" spc="-1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EMC,</a:t>
            </a:r>
            <a:r>
              <a:rPr dirty="0" sz="2400" spc="-35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Big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Bets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on 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Big</a:t>
            </a:r>
            <a:r>
              <a:rPr dirty="0" sz="2400" spc="-1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Data,</a:t>
            </a:r>
            <a:r>
              <a:rPr dirty="0" sz="240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C00000"/>
                </a:solidFill>
                <a:latin typeface="Georgia"/>
                <a:cs typeface="Georgia"/>
              </a:rPr>
              <a:t>Forbes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2026" y="378333"/>
            <a:ext cx="31388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Future</a:t>
            </a:r>
            <a:r>
              <a:rPr dirty="0" sz="3600" spc="-90"/>
              <a:t> </a:t>
            </a:r>
            <a:r>
              <a:rPr dirty="0" sz="3600"/>
              <a:t>Scope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51103" y="2241016"/>
            <a:ext cx="7506334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dirty="0" sz="2000" spc="-5" b="1" i="1">
                <a:solidFill>
                  <a:srgbClr val="FFFFFF"/>
                </a:solidFill>
                <a:latin typeface="Georgia"/>
                <a:cs typeface="Georgia"/>
              </a:rPr>
              <a:t>Science</a:t>
            </a:r>
            <a:r>
              <a:rPr dirty="0" sz="2000" spc="5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2000" spc="-5" b="1" i="1">
                <a:solidFill>
                  <a:srgbClr val="FFFFFF"/>
                </a:solidFill>
                <a:latin typeface="Georgia"/>
                <a:cs typeface="Georgia"/>
              </a:rPr>
              <a:t>necessary</a:t>
            </a:r>
            <a:r>
              <a:rPr dirty="0" sz="2000" spc="5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2000" spc="-10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companies to</a:t>
            </a:r>
            <a:r>
              <a:rPr dirty="0" sz="2000" spc="5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 b="1" i="1">
                <a:solidFill>
                  <a:srgbClr val="FFFFFF"/>
                </a:solidFill>
                <a:latin typeface="Georgia"/>
                <a:cs typeface="Georgia"/>
              </a:rPr>
              <a:t>stay</a:t>
            </a:r>
            <a:r>
              <a:rPr dirty="0" sz="2000" spc="10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2000" spc="-10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2000" spc="-490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pack</a:t>
            </a:r>
            <a:r>
              <a:rPr dirty="0" sz="2000" spc="-5" b="1" i="1">
                <a:solidFill>
                  <a:srgbClr val="FFFFFF"/>
                </a:solidFill>
                <a:latin typeface="Georgia"/>
                <a:cs typeface="Georgia"/>
              </a:rPr>
              <a:t> and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 compete</a:t>
            </a:r>
            <a:r>
              <a:rPr dirty="0" sz="2000" spc="-20" b="1" i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b="1" i="1">
                <a:solidFill>
                  <a:srgbClr val="FFFFFF"/>
                </a:solidFill>
                <a:latin typeface="Georgia"/>
                <a:cs typeface="Georgia"/>
              </a:rPr>
              <a:t>in the future.</a:t>
            </a:r>
            <a:endParaRPr sz="2000">
              <a:latin typeface="Georgia"/>
              <a:cs typeface="Georgia"/>
            </a:endParaRPr>
          </a:p>
          <a:p>
            <a:pPr marL="12700" marR="200025">
              <a:lnSpc>
                <a:spcPct val="120000"/>
              </a:lnSpc>
            </a:pP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Organizations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20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constantly</a:t>
            </a:r>
            <a:r>
              <a:rPr dirty="0" sz="20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making</a:t>
            </a:r>
            <a:r>
              <a:rPr dirty="0" sz="20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decisions</a:t>
            </a:r>
            <a:r>
              <a:rPr dirty="0" sz="20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20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20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gut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 instinct,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loudest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voice and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best argument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–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sometimes they are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 even informed by real information.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The winners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the losers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dirty="0" sz="2000" spc="-4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emerging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data economy are going to be determined by 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their </a:t>
            </a:r>
            <a:r>
              <a:rPr dirty="0" sz="20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2000">
                <a:solidFill>
                  <a:srgbClr val="FFFFFF"/>
                </a:solidFill>
                <a:latin typeface="Georgia"/>
                <a:cs typeface="Georgia"/>
              </a:rPr>
              <a:t> Science</a:t>
            </a:r>
            <a:r>
              <a:rPr dirty="0" sz="200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Georgia"/>
                <a:cs typeface="Georgia"/>
              </a:rPr>
              <a:t>teams.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1235202"/>
            <a:ext cx="70827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Big</a:t>
            </a:r>
            <a:r>
              <a:rPr dirty="0" sz="2400" spc="-1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2400" spc="-1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means</a:t>
            </a:r>
            <a:r>
              <a:rPr dirty="0" sz="2400" spc="-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big</a:t>
            </a:r>
            <a:r>
              <a:rPr dirty="0" sz="2400" spc="-1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compensation</a:t>
            </a:r>
            <a:r>
              <a:rPr dirty="0" sz="2400" spc="-1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2400" spc="-5" b="0">
                <a:solidFill>
                  <a:srgbClr val="FFFFFF"/>
                </a:solidFill>
                <a:latin typeface="Georgia"/>
                <a:cs typeface="Georgia"/>
              </a:rPr>
              <a:t> data</a:t>
            </a:r>
            <a:r>
              <a:rPr dirty="0" sz="2400" spc="-1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Georgia"/>
                <a:cs typeface="Georgia"/>
              </a:rPr>
              <a:t>scientists.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5141214"/>
            <a:ext cx="81680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scientists</a:t>
            </a:r>
            <a:r>
              <a:rPr dirty="0" sz="180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some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1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most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expensive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coveted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professionals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around </a:t>
            </a:r>
            <a:r>
              <a:rPr dirty="0" sz="1800" spc="-4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today.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"It’s important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note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mining</a:t>
            </a:r>
            <a:r>
              <a:rPr dirty="0" sz="18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as it</a:t>
            </a:r>
            <a:r>
              <a:rPr dirty="0" sz="1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relates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18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science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not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 traditionally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 taught</a:t>
            </a:r>
            <a:r>
              <a:rPr dirty="0" sz="18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university-level</a:t>
            </a:r>
            <a:r>
              <a:rPr dirty="0" sz="1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computer</a:t>
            </a:r>
            <a:r>
              <a:rPr dirty="0" sz="1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science curricula,"</a:t>
            </a:r>
            <a:r>
              <a:rPr dirty="0" sz="1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says</a:t>
            </a:r>
            <a:r>
              <a:rPr dirty="0" sz="180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Ray Bao </a:t>
            </a:r>
            <a:r>
              <a:rPr dirty="0" sz="1800" spc="-4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1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scientist</a:t>
            </a:r>
            <a:r>
              <a:rPr dirty="0" sz="1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FFFFFF"/>
                </a:solidFill>
                <a:latin typeface="Georgia"/>
                <a:cs typeface="Georgia"/>
              </a:rPr>
              <a:t>at</a:t>
            </a:r>
            <a:r>
              <a:rPr dirty="0" sz="18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Georgia"/>
                <a:cs typeface="Georgia"/>
              </a:rPr>
              <a:t>CyberCoders.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872" y="1786127"/>
            <a:ext cx="6001512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Car</a:t>
            </a:r>
            <a:r>
              <a:rPr dirty="0" spc="-25"/>
              <a:t>e</a:t>
            </a:r>
            <a:r>
              <a:rPr dirty="0" spc="-5"/>
              <a:t>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7923" y="1427988"/>
            <a:ext cx="6082283" cy="24338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2872" y="3950208"/>
            <a:ext cx="6083808" cy="26410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1308608"/>
            <a:ext cx="8269605" cy="3441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00"/>
                </a:solidFill>
                <a:latin typeface="Georgia"/>
                <a:cs typeface="Georgia"/>
              </a:rPr>
              <a:t>Tell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 Your</a:t>
            </a:r>
            <a:r>
              <a:rPr dirty="0" sz="2800" spc="15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Kids</a:t>
            </a:r>
            <a:r>
              <a:rPr dirty="0" sz="2800" spc="25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to</a:t>
            </a:r>
            <a:r>
              <a:rPr dirty="0" sz="2800" spc="10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be </a:t>
            </a:r>
            <a:r>
              <a:rPr dirty="0" sz="2800">
                <a:solidFill>
                  <a:srgbClr val="FFFF00"/>
                </a:solidFill>
                <a:latin typeface="Georgia"/>
                <a:cs typeface="Georgia"/>
              </a:rPr>
              <a:t>Data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 Scientists</a:t>
            </a:r>
            <a:r>
              <a:rPr dirty="0" sz="2800" spc="-25">
                <a:solidFill>
                  <a:srgbClr val="FFFF00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Georgia"/>
                <a:cs typeface="Georgia"/>
              </a:rPr>
              <a:t>– Not </a:t>
            </a:r>
            <a:r>
              <a:rPr dirty="0" sz="2800" spc="-10">
                <a:solidFill>
                  <a:srgbClr val="FFFF00"/>
                </a:solidFill>
                <a:latin typeface="Georgia"/>
                <a:cs typeface="Georgia"/>
              </a:rPr>
              <a:t>Doctors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3550">
              <a:latin typeface="Georgia"/>
              <a:cs typeface="Georgia"/>
            </a:endParaRPr>
          </a:p>
          <a:p>
            <a:pPr marL="12700" marR="614045">
              <a:lnSpc>
                <a:spcPct val="120000"/>
              </a:lnSpc>
            </a:pP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days</a:t>
            </a:r>
            <a:r>
              <a:rPr dirty="0" sz="2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yore</a:t>
            </a:r>
            <a:r>
              <a:rPr dirty="0" sz="28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parents</a:t>
            </a:r>
            <a:r>
              <a:rPr dirty="0" sz="28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pushed their</a:t>
            </a:r>
            <a:r>
              <a:rPr dirty="0" sz="2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children </a:t>
            </a:r>
            <a:r>
              <a:rPr dirty="0" sz="2800" spc="-6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pursue</a:t>
            </a:r>
            <a:r>
              <a:rPr dirty="0" sz="280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noble lucrative</a:t>
            </a:r>
            <a:r>
              <a:rPr dirty="0" sz="280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professions</a:t>
            </a:r>
            <a:r>
              <a:rPr dirty="0" sz="280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–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doctor,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 lawyer,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banker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–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but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 times</a:t>
            </a:r>
            <a:r>
              <a:rPr dirty="0" sz="28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change they</a:t>
            </a:r>
            <a:r>
              <a:rPr dirty="0" sz="28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may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soon</a:t>
            </a:r>
            <a:r>
              <a:rPr dirty="0" sz="2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encourage</a:t>
            </a:r>
            <a:r>
              <a:rPr dirty="0" sz="2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another</a:t>
            </a:r>
            <a:r>
              <a:rPr dirty="0" sz="28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career</a:t>
            </a:r>
            <a:r>
              <a:rPr dirty="0" sz="28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path:</a:t>
            </a:r>
            <a:r>
              <a:rPr dirty="0" sz="280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 b="1">
                <a:solidFill>
                  <a:srgbClr val="C00000"/>
                </a:solidFill>
                <a:latin typeface="Georgia"/>
                <a:cs typeface="Georgia"/>
              </a:rPr>
              <a:t>data</a:t>
            </a:r>
            <a:r>
              <a:rPr dirty="0" sz="2800" b="1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dirty="0" sz="2800" spc="-5" b="1">
                <a:solidFill>
                  <a:srgbClr val="C00000"/>
                </a:solidFill>
                <a:latin typeface="Georgia"/>
                <a:cs typeface="Georgia"/>
              </a:rPr>
              <a:t>scientist</a:t>
            </a:r>
            <a:endParaRPr sz="2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5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2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2505" y="1693733"/>
            <a:ext cx="3446779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6665" marR="5080" indent="-1243965">
              <a:lnSpc>
                <a:spcPct val="120000"/>
              </a:lnSpc>
              <a:spcBef>
                <a:spcPts val="100"/>
              </a:spcBef>
            </a:pPr>
            <a:r>
              <a:rPr dirty="0" sz="7200" spc="-345" i="1">
                <a:latin typeface="Times New Roman"/>
                <a:cs typeface="Times New Roman"/>
              </a:rPr>
              <a:t>Thank</a:t>
            </a:r>
            <a:r>
              <a:rPr dirty="0" sz="7200" spc="-220" i="1">
                <a:latin typeface="Times New Roman"/>
                <a:cs typeface="Times New Roman"/>
              </a:rPr>
              <a:t> </a:t>
            </a:r>
            <a:r>
              <a:rPr dirty="0" sz="7200" spc="-360" i="1">
                <a:latin typeface="Times New Roman"/>
                <a:cs typeface="Times New Roman"/>
              </a:rPr>
              <a:t>you  </a:t>
            </a:r>
            <a:r>
              <a:rPr dirty="0" sz="7200" spc="-355" i="1">
                <a:latin typeface="Times New Roman"/>
                <a:cs typeface="Times New Roman"/>
              </a:rPr>
              <a:t>for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dirty="0" spc="-495"/>
              <a:t>your</a:t>
            </a:r>
            <a:r>
              <a:rPr dirty="0" spc="-215"/>
              <a:t> </a:t>
            </a:r>
            <a:r>
              <a:rPr dirty="0" spc="-225"/>
              <a:t>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764" y="378333"/>
            <a:ext cx="40322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E36C09"/>
                </a:solidFill>
              </a:rPr>
              <a:t>INTRODUCTION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40460" y="1451606"/>
            <a:ext cx="7928609" cy="4269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15595">
              <a:lnSpc>
                <a:spcPct val="120000"/>
              </a:lnSpc>
              <a:spcBef>
                <a:spcPts val="95"/>
              </a:spcBef>
              <a:buSzPct val="95833"/>
              <a:buFont typeface="Arial MT"/>
              <a:buChar char="•"/>
              <a:tabLst>
                <a:tab pos="120650" algn="l"/>
                <a:tab pos="730250" algn="l"/>
                <a:tab pos="2381250" algn="l"/>
                <a:tab pos="4842510" algn="l"/>
              </a:tabLst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Today,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we’re</a:t>
            </a:r>
            <a:r>
              <a:rPr dirty="0" sz="24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surrounded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data. People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upload videos, </a:t>
            </a:r>
            <a:r>
              <a:rPr dirty="0" sz="2400" spc="-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take	pictures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on	their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cell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phones,	text friends, update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Facebook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status,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leave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comments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around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web,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click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on ads,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so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forth.</a:t>
            </a:r>
            <a:r>
              <a:rPr dirty="0" sz="24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Machines, too,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generating 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keeping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more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 more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data.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50">
              <a:latin typeface="Georgia"/>
              <a:cs typeface="Georgia"/>
            </a:endParaRPr>
          </a:p>
          <a:p>
            <a:pPr marL="12700" marR="5080">
              <a:lnSpc>
                <a:spcPct val="110000"/>
              </a:lnSpc>
              <a:buSzPct val="95833"/>
              <a:buFont typeface="Arial MT"/>
              <a:buChar char="•"/>
              <a:tabLst>
                <a:tab pos="120650" algn="l"/>
                <a:tab pos="4264660" algn="l"/>
              </a:tabLst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 cost of computing power, data storage,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high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bandwidth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Internet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access and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have</a:t>
            </a:r>
            <a:r>
              <a:rPr dirty="0" sz="24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plunged exponentially </a:t>
            </a:r>
            <a:r>
              <a:rPr dirty="0" sz="2400" spc="-5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over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past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two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decades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	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source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corporate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energy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and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differentiation</a:t>
            </a:r>
            <a:r>
              <a:rPr dirty="0" sz="2400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21st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century.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3673" y="378333"/>
            <a:ext cx="2677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E36C09"/>
                </a:solidFill>
              </a:rPr>
              <a:t>ABSTRACT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69137" y="1810258"/>
            <a:ext cx="7952740" cy="3391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825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 Science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refers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emerging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area of work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concerned </a:t>
            </a:r>
            <a:r>
              <a:rPr dirty="0" sz="2400" spc="-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collection,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preparation,</a:t>
            </a:r>
            <a:r>
              <a:rPr dirty="0" sz="240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analysis,</a:t>
            </a:r>
            <a:r>
              <a:rPr dirty="0" sz="24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visualization,</a:t>
            </a:r>
            <a:endParaRPr sz="2400">
              <a:latin typeface="Georgia"/>
              <a:cs typeface="Georgia"/>
            </a:endParaRPr>
          </a:p>
          <a:p>
            <a:pPr algn="just" marL="1270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management,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preservation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of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large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collections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of 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information. Although the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name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 Science to connect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most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strongly with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areas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such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databases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computer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science,</a:t>
            </a:r>
            <a:r>
              <a:rPr dirty="0" sz="2400" spc="1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many</a:t>
            </a:r>
            <a:r>
              <a:rPr dirty="0" sz="2400" spc="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different</a:t>
            </a:r>
            <a:r>
              <a:rPr dirty="0" sz="2400" spc="1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kinds</a:t>
            </a:r>
            <a:r>
              <a:rPr dirty="0" sz="2400" spc="1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skills</a:t>
            </a:r>
            <a:r>
              <a:rPr dirty="0" sz="2400" spc="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2400" spc="1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including</a:t>
            </a:r>
            <a:r>
              <a:rPr dirty="0" sz="2400" spc="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non</a:t>
            </a:r>
            <a:endParaRPr sz="2400">
              <a:latin typeface="Georgia"/>
              <a:cs typeface="Georgia"/>
            </a:endParaRPr>
          </a:p>
          <a:p>
            <a:pPr algn="just" marL="12700" marR="5715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-mathematical skills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are needed.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 science most often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refers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the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tools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and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methods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used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analyze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large 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amounts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data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many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fields.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0901" y="234188"/>
            <a:ext cx="2445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4AACC5"/>
                </a:solidFill>
              </a:rPr>
              <a:t>BIG</a:t>
            </a:r>
            <a:r>
              <a:rPr dirty="0" sz="3600" spc="-105">
                <a:solidFill>
                  <a:srgbClr val="4AACC5"/>
                </a:solidFill>
              </a:rPr>
              <a:t> </a:t>
            </a:r>
            <a:r>
              <a:rPr dirty="0" sz="3600">
                <a:solidFill>
                  <a:srgbClr val="4AACC5"/>
                </a:solidFill>
              </a:rPr>
              <a:t>DATA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955419" y="1097407"/>
            <a:ext cx="5759450" cy="4295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Georgia"/>
                <a:cs typeface="Georgia"/>
              </a:rPr>
              <a:t>What</a:t>
            </a:r>
            <a:r>
              <a:rPr dirty="0" sz="2400" spc="-3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2400" spc="-2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Georgia"/>
                <a:cs typeface="Georgia"/>
              </a:rPr>
              <a:t>Big</a:t>
            </a:r>
            <a:r>
              <a:rPr dirty="0" sz="2400" spc="-20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Data…..</a:t>
            </a:r>
            <a:r>
              <a:rPr dirty="0" sz="2400" b="1">
                <a:solidFill>
                  <a:srgbClr val="E36C09"/>
                </a:solidFill>
                <a:latin typeface="Georgia"/>
                <a:cs typeface="Georgia"/>
              </a:rPr>
              <a:t>?</a:t>
            </a:r>
            <a:r>
              <a:rPr dirty="0" sz="2400" b="1">
                <a:solidFill>
                  <a:srgbClr val="FCEADA"/>
                </a:solidFill>
                <a:latin typeface="Georgia"/>
                <a:cs typeface="Georgia"/>
              </a:rPr>
              <a:t>?</a:t>
            </a:r>
            <a:r>
              <a:rPr dirty="0" sz="2400" b="1">
                <a:solidFill>
                  <a:srgbClr val="9BBA58"/>
                </a:solidFill>
                <a:latin typeface="Georgia"/>
                <a:cs typeface="Georgia"/>
              </a:rPr>
              <a:t>?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Georgia"/>
              <a:cs typeface="Georgia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28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science</a:t>
            </a:r>
            <a:r>
              <a:rPr dirty="0" sz="28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break</a:t>
            </a:r>
            <a:r>
              <a:rPr dirty="0" sz="28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big</a:t>
            </a:r>
            <a:r>
              <a:rPr dirty="0" sz="28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28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into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four </a:t>
            </a:r>
            <a:r>
              <a:rPr dirty="0" sz="2800" spc="-6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dimensions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00">
              <a:latin typeface="Georgia"/>
              <a:cs typeface="Georgia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Volume</a:t>
            </a:r>
            <a:endParaRPr sz="2800">
              <a:latin typeface="Georgia"/>
              <a:cs typeface="Georgia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">
                <a:solidFill>
                  <a:srgbClr val="FFFFFF"/>
                </a:solidFill>
                <a:latin typeface="Georgia"/>
                <a:cs typeface="Georgia"/>
              </a:rPr>
              <a:t>Variety</a:t>
            </a:r>
            <a:endParaRPr sz="2800">
              <a:latin typeface="Georgia"/>
              <a:cs typeface="Georgia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Velocity</a:t>
            </a:r>
            <a:endParaRPr sz="2800">
              <a:latin typeface="Georgia"/>
              <a:cs typeface="Georgia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">
                <a:solidFill>
                  <a:srgbClr val="FFFFFF"/>
                </a:solidFill>
                <a:latin typeface="Georgia"/>
                <a:cs typeface="Georgia"/>
              </a:rPr>
              <a:t>Veracity.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6092952"/>
            <a:ext cx="719328" cy="178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7115" y="2929127"/>
            <a:ext cx="3968495" cy="2642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1021" y="378333"/>
            <a:ext cx="2445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205868"/>
                </a:solidFill>
              </a:rPr>
              <a:t>BIG</a:t>
            </a:r>
            <a:r>
              <a:rPr dirty="0" sz="3600" spc="-105">
                <a:solidFill>
                  <a:srgbClr val="205868"/>
                </a:solidFill>
              </a:rPr>
              <a:t> </a:t>
            </a:r>
            <a:r>
              <a:rPr dirty="0" sz="3600">
                <a:solidFill>
                  <a:srgbClr val="205868"/>
                </a:solidFill>
              </a:rPr>
              <a:t>DATA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12" y="1427988"/>
            <a:ext cx="8139684" cy="5001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8751" y="264668"/>
            <a:ext cx="4051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9BBA58"/>
                </a:solidFill>
              </a:rPr>
              <a:t>Why</a:t>
            </a:r>
            <a:r>
              <a:rPr dirty="0" sz="3200" spc="-45">
                <a:solidFill>
                  <a:srgbClr val="9BBA58"/>
                </a:solidFill>
              </a:rPr>
              <a:t> </a:t>
            </a:r>
            <a:r>
              <a:rPr dirty="0" sz="3200" spc="-5">
                <a:solidFill>
                  <a:srgbClr val="9BBA58"/>
                </a:solidFill>
              </a:rPr>
              <a:t>Big</a:t>
            </a:r>
            <a:r>
              <a:rPr dirty="0" sz="3200" spc="-35">
                <a:solidFill>
                  <a:srgbClr val="9BBA58"/>
                </a:solidFill>
              </a:rPr>
              <a:t> </a:t>
            </a:r>
            <a:r>
              <a:rPr dirty="0" sz="3200">
                <a:solidFill>
                  <a:srgbClr val="9BBA58"/>
                </a:solidFill>
              </a:rPr>
              <a:t>Data….???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169667" y="951480"/>
            <a:ext cx="5600700" cy="26593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670"/>
              </a:spcBef>
              <a:buSzPct val="95833"/>
              <a:buFont typeface="Wingdings"/>
              <a:buChar char=""/>
              <a:tabLst>
                <a:tab pos="255904" algn="l"/>
                <a:tab pos="1689100" algn="l"/>
                <a:tab pos="4771390" algn="l"/>
              </a:tabLst>
            </a:pPr>
            <a:r>
              <a:rPr dirty="0" sz="2400" spc="-5">
                <a:solidFill>
                  <a:srgbClr val="001F5F"/>
                </a:solidFill>
                <a:latin typeface="Georgia"/>
                <a:cs typeface="Georgia"/>
              </a:rPr>
              <a:t>Facebook	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collecting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your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	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endParaRPr sz="2400">
              <a:latin typeface="Georgia"/>
              <a:cs typeface="Georgia"/>
            </a:endParaRPr>
          </a:p>
          <a:p>
            <a:pPr marL="167640">
              <a:lnSpc>
                <a:spcPct val="100000"/>
              </a:lnSpc>
              <a:spcBef>
                <a:spcPts val="580"/>
              </a:spcBef>
            </a:pPr>
            <a:r>
              <a:rPr dirty="0" sz="2400" spc="-5" b="1">
                <a:solidFill>
                  <a:srgbClr val="F79546"/>
                </a:solidFill>
                <a:latin typeface="Georgia"/>
                <a:cs typeface="Georgia"/>
              </a:rPr>
              <a:t>500</a:t>
            </a:r>
            <a:r>
              <a:rPr dirty="0" sz="2400" spc="-10" b="1">
                <a:solidFill>
                  <a:srgbClr val="F79546"/>
                </a:solidFill>
                <a:latin typeface="Georgia"/>
                <a:cs typeface="Georgia"/>
              </a:rPr>
              <a:t> terabytes</a:t>
            </a:r>
            <a:r>
              <a:rPr dirty="0" sz="2400" spc="10" b="1">
                <a:solidFill>
                  <a:srgbClr val="F79546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 day.</a:t>
            </a:r>
            <a:endParaRPr sz="2400">
              <a:latin typeface="Georgia"/>
              <a:cs typeface="Georgia"/>
            </a:endParaRPr>
          </a:p>
          <a:p>
            <a:pPr marL="327660" indent="-315595">
              <a:lnSpc>
                <a:spcPct val="100000"/>
              </a:lnSpc>
              <a:spcBef>
                <a:spcPts val="575"/>
              </a:spcBef>
              <a:buClr>
                <a:srgbClr val="FFFFFF"/>
              </a:buClr>
              <a:buFont typeface="Wingdings"/>
              <a:buChar char=""/>
              <a:tabLst>
                <a:tab pos="328295" algn="l"/>
                <a:tab pos="4824730" algn="l"/>
              </a:tabLst>
            </a:pPr>
            <a:r>
              <a:rPr dirty="0" sz="2400" spc="-5">
                <a:solidFill>
                  <a:srgbClr val="548ED4"/>
                </a:solidFill>
                <a:latin typeface="Georgia"/>
                <a:cs typeface="Georgia"/>
              </a:rPr>
              <a:t>G</a:t>
            </a:r>
            <a:r>
              <a:rPr dirty="0" sz="2400" spc="-5">
                <a:solidFill>
                  <a:srgbClr val="FF0000"/>
                </a:solidFill>
                <a:latin typeface="Georgia"/>
                <a:cs typeface="Georgia"/>
              </a:rPr>
              <a:t>o</a:t>
            </a:r>
            <a:r>
              <a:rPr dirty="0" sz="2400" spc="-5">
                <a:solidFill>
                  <a:srgbClr val="FFFF00"/>
                </a:solidFill>
                <a:latin typeface="Georgia"/>
                <a:cs typeface="Georgia"/>
              </a:rPr>
              <a:t>o</a:t>
            </a:r>
            <a:r>
              <a:rPr dirty="0" sz="2400" spc="-5">
                <a:solidFill>
                  <a:srgbClr val="548ED4"/>
                </a:solidFill>
                <a:latin typeface="Georgia"/>
                <a:cs typeface="Georgia"/>
              </a:rPr>
              <a:t>g</a:t>
            </a:r>
            <a:r>
              <a:rPr dirty="0" sz="2400" spc="-5">
                <a:solidFill>
                  <a:srgbClr val="92D050"/>
                </a:solidFill>
                <a:latin typeface="Georgia"/>
                <a:cs typeface="Georgia"/>
              </a:rPr>
              <a:t>l</a:t>
            </a:r>
            <a:r>
              <a:rPr dirty="0" sz="2400" spc="-5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dirty="0" sz="2400" spc="15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currently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processes</a:t>
            </a:r>
            <a:r>
              <a:rPr dirty="0" sz="24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over	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endParaRPr sz="2400">
              <a:latin typeface="Georgia"/>
              <a:cs typeface="Georgia"/>
            </a:endParaRPr>
          </a:p>
          <a:p>
            <a:pPr marL="158750">
              <a:lnSpc>
                <a:spcPct val="100000"/>
              </a:lnSpc>
              <a:spcBef>
                <a:spcPts val="575"/>
              </a:spcBef>
              <a:tabLst>
                <a:tab pos="718820" algn="l"/>
              </a:tabLst>
            </a:pPr>
            <a:r>
              <a:rPr dirty="0" sz="2400" spc="-5" b="1">
                <a:solidFill>
                  <a:srgbClr val="F79546"/>
                </a:solidFill>
                <a:latin typeface="Georgia"/>
                <a:cs typeface="Georgia"/>
              </a:rPr>
              <a:t>20	petabytes</a:t>
            </a:r>
            <a:r>
              <a:rPr dirty="0" sz="2400" spc="-10" b="1">
                <a:solidFill>
                  <a:srgbClr val="F79546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per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day</a:t>
            </a:r>
            <a:r>
              <a:rPr dirty="0" sz="2400" spc="2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Malgun Gothic"/>
              <a:cs typeface="Malgun Gothic"/>
            </a:endParaRPr>
          </a:p>
          <a:p>
            <a:pPr marL="949325">
              <a:lnSpc>
                <a:spcPct val="100000"/>
              </a:lnSpc>
              <a:tabLst>
                <a:tab pos="1811655" algn="l"/>
              </a:tabLst>
            </a:pP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Day,	</a:t>
            </a:r>
            <a:r>
              <a:rPr dirty="0" sz="2400" spc="-5" b="1">
                <a:solidFill>
                  <a:srgbClr val="FFFFFF"/>
                </a:solidFill>
                <a:latin typeface="Georgia"/>
                <a:cs typeface="Georgia"/>
              </a:rPr>
              <a:t>week,</a:t>
            </a:r>
            <a:r>
              <a:rPr dirty="0" sz="2400" spc="-2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Georgia"/>
                <a:cs typeface="Georgia"/>
              </a:rPr>
              <a:t>month,</a:t>
            </a:r>
            <a:r>
              <a:rPr dirty="0" sz="2400" spc="-25" b="1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Georgia"/>
                <a:cs typeface="Georgia"/>
              </a:rPr>
              <a:t>year….???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3988" y="4143755"/>
            <a:ext cx="3075432" cy="23576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42341"/>
            <a:ext cx="37801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30859C"/>
                </a:solidFill>
              </a:rPr>
              <a:t>So</a:t>
            </a:r>
            <a:r>
              <a:rPr dirty="0" sz="2800" spc="-20">
                <a:solidFill>
                  <a:srgbClr val="30859C"/>
                </a:solidFill>
              </a:rPr>
              <a:t> </a:t>
            </a:r>
            <a:r>
              <a:rPr dirty="0" sz="2800" spc="-10">
                <a:solidFill>
                  <a:srgbClr val="30859C"/>
                </a:solidFill>
              </a:rPr>
              <a:t>What do</a:t>
            </a:r>
            <a:r>
              <a:rPr dirty="0" sz="2800" spc="-15">
                <a:solidFill>
                  <a:srgbClr val="30859C"/>
                </a:solidFill>
              </a:rPr>
              <a:t> </a:t>
            </a:r>
            <a:r>
              <a:rPr dirty="0" sz="2800" spc="-10">
                <a:solidFill>
                  <a:srgbClr val="30859C"/>
                </a:solidFill>
              </a:rPr>
              <a:t>we</a:t>
            </a:r>
            <a:r>
              <a:rPr dirty="0" sz="2800" spc="-20">
                <a:solidFill>
                  <a:srgbClr val="30859C"/>
                </a:solidFill>
              </a:rPr>
              <a:t> </a:t>
            </a:r>
            <a:r>
              <a:rPr dirty="0" sz="2800" spc="-5">
                <a:solidFill>
                  <a:srgbClr val="30859C"/>
                </a:solidFill>
              </a:rPr>
              <a:t>Do….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28698"/>
            <a:ext cx="8062595" cy="3139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F79546"/>
                </a:solidFill>
                <a:latin typeface="Times New Roman"/>
                <a:cs typeface="Times New Roman"/>
              </a:rPr>
              <a:t>Parallelization</a:t>
            </a:r>
            <a:endParaRPr sz="3600">
              <a:latin typeface="Times New Roman"/>
              <a:cs typeface="Times New Roman"/>
            </a:endParaRPr>
          </a:p>
          <a:p>
            <a:pPr algn="just" marL="327660" marR="29845">
              <a:lnSpc>
                <a:spcPct val="100000"/>
              </a:lnSpc>
              <a:spcBef>
                <a:spcPts val="1760"/>
              </a:spcBef>
              <a:buSzPct val="95833"/>
              <a:buChar char="•"/>
              <a:tabLst>
                <a:tab pos="448309" algn="l"/>
              </a:tabLst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obvious solution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we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use multiple processors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t </a:t>
            </a:r>
            <a:r>
              <a:rPr dirty="0" sz="2400" spc="-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o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solve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same</a:t>
            </a:r>
            <a:r>
              <a:rPr dirty="0" sz="240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dirty="0" sz="240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fragmenting</a:t>
            </a:r>
            <a:r>
              <a:rPr dirty="0" sz="240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dirty="0" sz="24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into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pieces.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Georgia"/>
              <a:buChar char="•"/>
            </a:pPr>
            <a:endParaRPr sz="3550">
              <a:latin typeface="Georgia"/>
              <a:cs typeface="Georgia"/>
            </a:endParaRPr>
          </a:p>
          <a:p>
            <a:pPr algn="just" marL="327660" marR="508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448309" algn="l"/>
              </a:tabLst>
            </a:pP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Imagine if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we had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100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drives, each holding one hundred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 of the data.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Working in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parallel, we could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read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the data </a:t>
            </a:r>
            <a:r>
              <a:rPr dirty="0" sz="2400" spc="-5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under</a:t>
            </a:r>
            <a:r>
              <a:rPr dirty="0" sz="24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Georgia"/>
                <a:cs typeface="Georgia"/>
              </a:rPr>
              <a:t>two </a:t>
            </a:r>
            <a:r>
              <a:rPr dirty="0" sz="2400">
                <a:solidFill>
                  <a:srgbClr val="FFFFFF"/>
                </a:solidFill>
                <a:latin typeface="Georgia"/>
                <a:cs typeface="Georgia"/>
              </a:rPr>
              <a:t>minutes.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408813"/>
            <a:ext cx="62395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30859C"/>
                </a:solidFill>
              </a:rPr>
              <a:t>Where</a:t>
            </a:r>
            <a:r>
              <a:rPr dirty="0" sz="3200" spc="-50">
                <a:solidFill>
                  <a:srgbClr val="30859C"/>
                </a:solidFill>
              </a:rPr>
              <a:t> </a:t>
            </a:r>
            <a:r>
              <a:rPr dirty="0" sz="3200">
                <a:solidFill>
                  <a:srgbClr val="30859C"/>
                </a:solidFill>
              </a:rPr>
              <a:t>is</a:t>
            </a:r>
            <a:r>
              <a:rPr dirty="0" sz="3200" spc="-10">
                <a:solidFill>
                  <a:srgbClr val="30859C"/>
                </a:solidFill>
              </a:rPr>
              <a:t> </a:t>
            </a:r>
            <a:r>
              <a:rPr dirty="0" sz="3200" spc="-5">
                <a:solidFill>
                  <a:srgbClr val="30859C"/>
                </a:solidFill>
              </a:rPr>
              <a:t>Big</a:t>
            </a:r>
            <a:r>
              <a:rPr dirty="0" sz="3200" spc="-10">
                <a:solidFill>
                  <a:srgbClr val="30859C"/>
                </a:solidFill>
              </a:rPr>
              <a:t> </a:t>
            </a:r>
            <a:r>
              <a:rPr dirty="0" sz="3200">
                <a:solidFill>
                  <a:srgbClr val="30859C"/>
                </a:solidFill>
              </a:rPr>
              <a:t>Data</a:t>
            </a:r>
            <a:r>
              <a:rPr dirty="0" sz="3200" spc="-5">
                <a:solidFill>
                  <a:srgbClr val="30859C"/>
                </a:solidFill>
              </a:rPr>
              <a:t> Used…..???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9137" y="1381506"/>
            <a:ext cx="7480300" cy="387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92D050"/>
                </a:solidFill>
                <a:latin typeface="Georgia"/>
                <a:cs typeface="Georgia"/>
              </a:rPr>
              <a:t>The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Awesome</a:t>
            </a:r>
            <a:r>
              <a:rPr dirty="0" sz="2000" spc="-2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Ways</a:t>
            </a:r>
            <a:r>
              <a:rPr dirty="0" sz="2000" spc="-1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Big</a:t>
            </a:r>
            <a:r>
              <a:rPr dirty="0" sz="2000" spc="10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92D050"/>
                </a:solidFill>
                <a:latin typeface="Georgia"/>
                <a:cs typeface="Georgia"/>
              </a:rPr>
              <a:t>Data</a:t>
            </a:r>
            <a:r>
              <a:rPr dirty="0" sz="2000" spc="5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Is</a:t>
            </a:r>
            <a:r>
              <a:rPr dirty="0" sz="2000" spc="-5">
                <a:solidFill>
                  <a:srgbClr val="92D050"/>
                </a:solidFill>
                <a:latin typeface="Georgia"/>
                <a:cs typeface="Georgia"/>
              </a:rPr>
              <a:t> Used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 Today</a:t>
            </a:r>
            <a:r>
              <a:rPr dirty="0" sz="2000" spc="5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To </a:t>
            </a:r>
            <a:r>
              <a:rPr dirty="0" sz="2000" spc="-5">
                <a:solidFill>
                  <a:srgbClr val="92D050"/>
                </a:solidFill>
                <a:latin typeface="Georgia"/>
                <a:cs typeface="Georgia"/>
              </a:rPr>
              <a:t>Change</a:t>
            </a:r>
            <a:r>
              <a:rPr dirty="0" sz="2000" spc="5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92D050"/>
                </a:solidFill>
                <a:latin typeface="Georgia"/>
                <a:cs typeface="Georgia"/>
              </a:rPr>
              <a:t>Our</a:t>
            </a:r>
            <a:r>
              <a:rPr dirty="0" sz="2000" spc="5">
                <a:solidFill>
                  <a:srgbClr val="92D050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92D050"/>
                </a:solidFill>
                <a:latin typeface="Georgia"/>
                <a:cs typeface="Georgia"/>
              </a:rPr>
              <a:t>World</a:t>
            </a:r>
            <a:endParaRPr sz="20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Understanding</a:t>
            </a:r>
            <a:r>
              <a:rPr dirty="0" sz="2000" spc="-5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Targeting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Customers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Improving</a:t>
            </a:r>
            <a:r>
              <a:rPr dirty="0" sz="2000" spc="-3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Science</a:t>
            </a:r>
            <a:r>
              <a:rPr dirty="0" sz="2000" spc="-1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-2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Research</a:t>
            </a:r>
            <a:endParaRPr sz="2000">
              <a:latin typeface="Georgia"/>
              <a:cs typeface="Georgia"/>
            </a:endParaRPr>
          </a:p>
          <a:p>
            <a:pPr marL="166370" indent="-154305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67005" algn="l"/>
              </a:tabLst>
            </a:pP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Improving</a:t>
            </a:r>
            <a:r>
              <a:rPr dirty="0" sz="2000" spc="-2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Security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Law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Enforcement.</a:t>
            </a:r>
            <a:endParaRPr sz="2000">
              <a:latin typeface="Georgia"/>
              <a:cs typeface="Georgia"/>
            </a:endParaRPr>
          </a:p>
          <a:p>
            <a:pPr marL="166370" indent="-154305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67005" algn="l"/>
              </a:tabLst>
            </a:pP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Improving</a:t>
            </a:r>
            <a:r>
              <a:rPr dirty="0" sz="2000" spc="-3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Optimizing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Cities</a:t>
            </a:r>
            <a:r>
              <a:rPr dirty="0" sz="2000" spc="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-2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Countries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Financial</a:t>
            </a:r>
            <a:r>
              <a:rPr dirty="0" sz="2000" spc="-4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Trading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Improving</a:t>
            </a:r>
            <a:r>
              <a:rPr dirty="0" sz="2000" spc="-4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Sports</a:t>
            </a:r>
            <a:r>
              <a:rPr dirty="0" sz="2000" spc="-2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Performance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Improving</a:t>
            </a:r>
            <a:r>
              <a:rPr dirty="0" sz="2000" spc="-2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Healthcare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Public</a:t>
            </a:r>
            <a:r>
              <a:rPr dirty="0" sz="2000" spc="-1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Health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0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Personal</a:t>
            </a:r>
            <a:r>
              <a:rPr dirty="0" sz="2000" spc="-3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Quantification</a:t>
            </a:r>
            <a:r>
              <a:rPr dirty="0" sz="2000" spc="-1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-3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Performance</a:t>
            </a:r>
            <a:r>
              <a:rPr dirty="0" sz="2000" spc="-4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Optimization</a:t>
            </a:r>
            <a:endParaRPr sz="2000">
              <a:latin typeface="Georgia"/>
              <a:cs typeface="Georgia"/>
            </a:endParaRPr>
          </a:p>
          <a:p>
            <a:pPr marL="102235" indent="-90170">
              <a:lnSpc>
                <a:spcPct val="100000"/>
              </a:lnSpc>
              <a:spcBef>
                <a:spcPts val="484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Understanding</a:t>
            </a:r>
            <a:r>
              <a:rPr dirty="0" sz="2000" spc="-5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and</a:t>
            </a:r>
            <a:r>
              <a:rPr dirty="0" sz="2000" spc="5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F1F1F1"/>
                </a:solidFill>
                <a:latin typeface="Georgia"/>
                <a:cs typeface="Georgia"/>
              </a:rPr>
              <a:t>Optimizing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 Business</a:t>
            </a:r>
            <a:r>
              <a:rPr dirty="0" sz="2000" spc="-20" b="1">
                <a:solidFill>
                  <a:srgbClr val="F1F1F1"/>
                </a:solidFill>
                <a:latin typeface="Georgia"/>
                <a:cs typeface="Georgia"/>
              </a:rPr>
              <a:t> </a:t>
            </a:r>
            <a:r>
              <a:rPr dirty="0" sz="2000" spc="-5" b="1">
                <a:solidFill>
                  <a:srgbClr val="F1F1F1"/>
                </a:solidFill>
                <a:latin typeface="Georgia"/>
                <a:cs typeface="Georgia"/>
              </a:rPr>
              <a:t>Processes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951" y="442341"/>
            <a:ext cx="40703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8063A1"/>
                </a:solidFill>
              </a:rPr>
              <a:t>DATA</a:t>
            </a:r>
            <a:r>
              <a:rPr dirty="0" sz="2800" spc="-20">
                <a:solidFill>
                  <a:srgbClr val="8063A1"/>
                </a:solidFill>
              </a:rPr>
              <a:t> </a:t>
            </a:r>
            <a:r>
              <a:rPr dirty="0" sz="2800" spc="-5">
                <a:solidFill>
                  <a:srgbClr val="8063A1"/>
                </a:solidFill>
              </a:rPr>
              <a:t>SCIENCE</a:t>
            </a:r>
            <a:r>
              <a:rPr dirty="0" sz="2800" spc="-25">
                <a:solidFill>
                  <a:srgbClr val="8063A1"/>
                </a:solidFill>
              </a:rPr>
              <a:t> </a:t>
            </a:r>
            <a:r>
              <a:rPr dirty="0" sz="2800" spc="-5">
                <a:solidFill>
                  <a:srgbClr val="8063A1"/>
                </a:solidFill>
              </a:rPr>
              <a:t>LOOP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9255" y="1642872"/>
            <a:ext cx="4572000" cy="4517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2023-12-31T07:37:24Z</dcterms:created>
  <dcterms:modified xsi:type="dcterms:W3CDTF">2023-12-31T07:37:24Z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2023-12-31T00:00:00Z</vt:filetime>
  </property>
</Properties>
</file>