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[EMPLOYEE_DATA_(ASWINI.M).xlsx]Sheet1!PivotTable1</c:name>
    <c:fmtId val="-1"/>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US"/>
              <a:t>PERFORMANCE ANALYSIS</a:t>
            </a:r>
          </a:p>
        </c:rich>
      </c:tx>
      <c:layout/>
      <c:overlay val="0"/>
      <c:spPr>
        <a:noFill/>
        <a:ln>
          <a:noFill/>
        </a:ln>
        <a:effectLst/>
      </c:spPr>
    </c:title>
    <c:autoTitleDeleted val="0"/>
    <c:pivotFmts>
      <c:pivotFmt>
        <c:idx val="0"/>
        <c:dLbl>
          <c:idx val="0"/>
          <c:delete val="1"/>
          <c:extLst xmlns:c16r2="http://schemas.microsoft.com/office/drawing/2015/06/chart">
            <c:ext xmlns:c15="http://schemas.microsoft.com/office/drawing/2012/chart" uri="{CE6537A1-D6FC-4f65-9D91-7224C49458BB}"/>
          </c:extLst>
        </c:dLbl>
      </c:pivotFmt>
      <c:pivotFmt>
        <c:idx val="1"/>
        <c:dLbl>
          <c:idx val="0"/>
          <c:delete val="1"/>
          <c:extLst xmlns:c16r2="http://schemas.microsoft.com/office/drawing/2015/06/chart">
            <c:ext xmlns:c15="http://schemas.microsoft.com/office/drawing/2012/chart" uri="{CE6537A1-D6FC-4f65-9D91-7224C49458BB}"/>
          </c:extLst>
        </c:dLbl>
      </c:pivotFmt>
      <c:pivotFmt>
        <c:idx val="2"/>
        <c:dLbl>
          <c:idx val="0"/>
          <c:delete val="1"/>
          <c:extLst xmlns:c16r2="http://schemas.microsoft.com/office/drawing/2015/06/chart">
            <c:ext xmlns:c15="http://schemas.microsoft.com/office/drawing/2012/chart" uri="{CE6537A1-D6FC-4f65-9D91-7224C49458BB}"/>
          </c:extLst>
        </c:dLbl>
      </c:pivotFmt>
      <c:pivotFmt>
        <c:idx val="3"/>
        <c:dLbl>
          <c:idx val="0"/>
          <c:delete val="1"/>
          <c:extLst xmlns:c16r2="http://schemas.microsoft.com/office/drawing/2015/06/chart">
            <c:ext xmlns:c15="http://schemas.microsoft.com/office/drawing/2012/chart" uri="{CE6537A1-D6FC-4f65-9D91-7224C49458BB}"/>
          </c:extLst>
        </c:dLbl>
      </c:pivotFmt>
      <c:pivotFmt>
        <c:idx val="4"/>
      </c:pivotFmt>
      <c:pivotFmt>
        <c:idx val="5"/>
      </c:pivotFmt>
      <c:pivotFmt>
        <c:idx val="6"/>
      </c:pivotFmt>
      <c:pivotFmt>
        <c:idx val="7"/>
      </c:pivotFmt>
      <c:pivotFmt>
        <c:idx val="8"/>
        <c:marker>
          <c:symbol val="none"/>
        </c:marker>
        <c:dLbl>
          <c:idx val="0"/>
          <c:delete val="1"/>
          <c:extLst xmlns:c16r2="http://schemas.microsoft.com/office/drawing/2015/06/chart">
            <c:ext xmlns:c15="http://schemas.microsoft.com/office/drawing/2012/chart" uri="{CE6537A1-D6FC-4f65-9D91-7224C49458BB}"/>
          </c:extLst>
        </c:dLbl>
      </c:pivotFmt>
      <c:pivotFmt>
        <c:idx val="9"/>
        <c:marker>
          <c:symbol val="none"/>
        </c:marker>
        <c:dLbl>
          <c:idx val="0"/>
          <c:delete val="1"/>
          <c:extLst xmlns:c16r2="http://schemas.microsoft.com/office/drawing/2015/06/chart">
            <c:ext xmlns:c15="http://schemas.microsoft.com/office/drawing/2012/chart" uri="{CE6537A1-D6FC-4f65-9D91-7224C49458BB}"/>
          </c:extLst>
        </c:dLbl>
      </c:pivotFmt>
      <c:pivotFmt>
        <c:idx val="10"/>
        <c:marker>
          <c:symbol val="none"/>
        </c:marker>
        <c:dLbl>
          <c:idx val="0"/>
          <c:delete val="1"/>
          <c:extLst xmlns:c16r2="http://schemas.microsoft.com/office/drawing/2015/06/chart">
            <c:ext xmlns:c15="http://schemas.microsoft.com/office/drawing/2012/chart" uri="{CE6537A1-D6FC-4f65-9D91-7224C49458BB}"/>
          </c:extLst>
        </c:dLbl>
      </c:pivotFmt>
      <c:pivotFmt>
        <c:idx val="11"/>
        <c:marker>
          <c:symbol val="none"/>
        </c:marker>
        <c:dLbl>
          <c:idx val="0"/>
          <c:delete val="1"/>
          <c:extLst xmlns:c16r2="http://schemas.microsoft.com/office/drawing/2015/06/chart">
            <c:ext xmlns:c15="http://schemas.microsoft.com/office/drawing/2012/chart" uri="{CE6537A1-D6FC-4f65-9D91-7224C49458BB}"/>
          </c:extLst>
        </c:dLbl>
      </c:pivotFmt>
      <c:pivotFmt>
        <c:idx val="12"/>
        <c:marker>
          <c:symbol val="none"/>
        </c:marker>
        <c:dLbl>
          <c:idx val="0"/>
          <c:delete val="1"/>
          <c:extLst xmlns:c16r2="http://schemas.microsoft.com/office/drawing/2015/06/chart">
            <c:ext xmlns:c15="http://schemas.microsoft.com/office/drawing/2012/chart" uri="{CE6537A1-D6FC-4f65-9D91-7224C49458BB}"/>
          </c:extLst>
        </c:dLbl>
      </c:pivotFmt>
      <c:pivotFmt>
        <c:idx val="13"/>
        <c:marker>
          <c:symbol val="none"/>
        </c:marker>
        <c:dLbl>
          <c:idx val="0"/>
          <c:delete val="1"/>
          <c:extLst xmlns:c16r2="http://schemas.microsoft.com/office/drawing/2015/06/chart">
            <c:ext xmlns:c15="http://schemas.microsoft.com/office/drawing/2012/chart" uri="{CE6537A1-D6FC-4f65-9D91-7224C49458BB}"/>
          </c:extLst>
        </c:dLbl>
      </c:pivotFmt>
      <c:pivotFmt>
        <c:idx val="14"/>
        <c:marker>
          <c:symbol val="none"/>
        </c:marker>
        <c:dLbl>
          <c:idx val="0"/>
          <c:delete val="1"/>
          <c:extLst xmlns:c16r2="http://schemas.microsoft.com/office/drawing/2015/06/chart">
            <c:ext xmlns:c15="http://schemas.microsoft.com/office/drawing/2012/chart" uri="{CE6537A1-D6FC-4f65-9D91-7224C49458BB}"/>
          </c:extLst>
        </c:dLbl>
      </c:pivotFmt>
      <c:pivotFmt>
        <c:idx val="15"/>
        <c:marker>
          <c:symbol val="none"/>
        </c:marker>
        <c:dLbl>
          <c:idx val="0"/>
          <c:delete val="1"/>
          <c:extLst xmlns:c16r2="http://schemas.microsoft.com/office/drawing/2015/06/chart">
            <c:ext xmlns:c15="http://schemas.microsoft.com/office/drawing/2012/chart" uri="{CE6537A1-D6FC-4f65-9D91-7224C49458BB}"/>
          </c:extLst>
        </c:dLbl>
      </c:pivotFmt>
      <c:pivotFmt>
        <c:idx val="16"/>
        <c:marker>
          <c:symbol val="none"/>
        </c:marker>
        <c:dLbl>
          <c:idx val="0"/>
          <c:delete val="1"/>
          <c:extLst xmlns:c16r2="http://schemas.microsoft.com/office/drawing/2015/06/chart">
            <c:ext xmlns:c15="http://schemas.microsoft.com/office/drawing/2012/chart" uri="{CE6537A1-D6FC-4f65-9D91-7224C49458BB}"/>
          </c:extLst>
        </c:dLbl>
      </c:pivotFmt>
      <c:pivotFmt>
        <c:idx val="17"/>
        <c:marker>
          <c:symbol val="none"/>
        </c:marker>
        <c:dLbl>
          <c:idx val="0"/>
          <c:delete val="1"/>
          <c:extLst xmlns:c16r2="http://schemas.microsoft.com/office/drawing/2015/06/chart">
            <c:ext xmlns:c15="http://schemas.microsoft.com/office/drawing/2012/chart" uri="{CE6537A1-D6FC-4f65-9D91-7224C49458BB}"/>
          </c:extLst>
        </c:dLbl>
      </c:pivotFmt>
      <c:pivotFmt>
        <c:idx val="18"/>
        <c:marker>
          <c:symbol val="none"/>
        </c:marker>
        <c:dLbl>
          <c:idx val="0"/>
          <c:delete val="1"/>
          <c:extLst xmlns:c16r2="http://schemas.microsoft.com/office/drawing/2015/06/chart">
            <c:ext xmlns:c15="http://schemas.microsoft.com/office/drawing/2012/chart" uri="{CE6537A1-D6FC-4f65-9D91-7224C49458BB}"/>
          </c:extLst>
        </c:dLbl>
      </c:pivotFmt>
      <c:pivotFmt>
        <c:idx val="19"/>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Sheet1!$B$1:$B$2</c:f>
              <c:strCache>
                <c:ptCount val="1"/>
                <c:pt idx="0">
                  <c:v>HIGH</c:v>
                </c:pt>
              </c:strCache>
            </c:strRef>
          </c:tx>
          <c:spPr>
            <a:solidFill>
              <a:schemeClr val="accent3">
                <a:shade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Sheet1!$A$3:$A$13</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Sheet1!$B$3:$B$13</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xmlns:c16r2="http://schemas.microsoft.com/office/drawing/2015/06/chart">
            <c:ext xmlns:c16="http://schemas.microsoft.com/office/drawing/2014/chart" uri="{C3380CC4-5D6E-409C-BE32-E72D297353CC}">
              <c16:uniqueId val="{00000000-BBAF-8A4C-AAE1-BC05DB7E81EA}"/>
            </c:ext>
          </c:extLst>
        </c:ser>
        <c:ser>
          <c:idx val="1"/>
          <c:order val="1"/>
          <c:tx>
            <c:strRef>
              <c:f>Sheet1!$C$1:$C$2</c:f>
              <c:strCache>
                <c:ptCount val="1"/>
                <c:pt idx="0">
                  <c:v>LOW</c:v>
                </c:pt>
              </c:strCache>
            </c:strRef>
          </c:tx>
          <c:spPr>
            <a:solidFill>
              <a:schemeClr val="accent3">
                <a:shade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Sheet1!$A$3:$A$13</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Sheet1!$C$3:$C$13</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xmlns:c16r2="http://schemas.microsoft.com/office/drawing/2015/06/chart">
            <c:ext xmlns:c16="http://schemas.microsoft.com/office/drawing/2014/chart" uri="{C3380CC4-5D6E-409C-BE32-E72D297353CC}">
              <c16:uniqueId val="{00000001-BBAF-8A4C-AAE1-BC05DB7E81EA}"/>
            </c:ext>
          </c:extLst>
        </c:ser>
        <c:ser>
          <c:idx val="2"/>
          <c:order val="2"/>
          <c:tx>
            <c:strRef>
              <c:f>Sheet1!$D$1:$D$2</c:f>
              <c:strCache>
                <c:ptCount val="1"/>
                <c:pt idx="0">
                  <c:v>MEDIUM</c:v>
                </c:pt>
              </c:strCache>
            </c:strRef>
          </c:tx>
          <c:spPr>
            <a:solidFill>
              <a:schemeClr val="accent3">
                <a:tint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Sheet1!$A$3:$A$13</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Sheet1!$D$3:$D$13</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xmlns:c16r2="http://schemas.microsoft.com/office/drawing/2015/06/chart">
            <c:ext xmlns:c16="http://schemas.microsoft.com/office/drawing/2014/chart" uri="{C3380CC4-5D6E-409C-BE32-E72D297353CC}">
              <c16:uniqueId val="{00000002-BBAF-8A4C-AAE1-BC05DB7E81EA}"/>
            </c:ext>
          </c:extLst>
        </c:ser>
        <c:ser>
          <c:idx val="3"/>
          <c:order val="3"/>
          <c:tx>
            <c:strRef>
              <c:f>Sheet1!$E$1:$E$2</c:f>
              <c:strCache>
                <c:ptCount val="1"/>
                <c:pt idx="0">
                  <c:v>VERY HIGH</c:v>
                </c:pt>
              </c:strCache>
            </c:strRef>
          </c:tx>
          <c:spPr>
            <a:solidFill>
              <a:schemeClr val="accent3">
                <a:tint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Sheet1!$A$3:$A$13</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Sheet1!$E$3:$E$13</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xmlns:c16r2="http://schemas.microsoft.com/office/drawing/2015/06/chart">
            <c:ext xmlns:c16="http://schemas.microsoft.com/office/drawing/2014/chart" uri="{C3380CC4-5D6E-409C-BE32-E72D297353CC}">
              <c16:uniqueId val="{00000003-BBAF-8A4C-AAE1-BC05DB7E81EA}"/>
            </c:ext>
          </c:extLst>
        </c:ser>
        <c:dLbls>
          <c:showLegendKey val="0"/>
          <c:showVal val="1"/>
          <c:showCatName val="0"/>
          <c:showSerName val="0"/>
          <c:showPercent val="0"/>
          <c:showBubbleSize val="0"/>
        </c:dLbls>
        <c:gapWidth val="150"/>
        <c:overlap val="-25"/>
        <c:axId val="201231360"/>
        <c:axId val="201257728"/>
      </c:barChart>
      <c:catAx>
        <c:axId val="201231360"/>
        <c:scaling>
          <c:orientation val="minMax"/>
        </c:scaling>
        <c:delete val="0"/>
        <c:axPos val="b"/>
        <c:numFmt formatCode="General" sourceLinked="1"/>
        <c:majorTickMark val="none"/>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1257728"/>
        <c:crosses val="autoZero"/>
        <c:auto val="1"/>
        <c:lblAlgn val="ctr"/>
        <c:lblOffset val="100"/>
        <c:noMultiLvlLbl val="0"/>
      </c:catAx>
      <c:valAx>
        <c:axId val="201257728"/>
        <c:scaling>
          <c:orientation val="minMax"/>
        </c:scaling>
        <c:delete val="1"/>
        <c:axPos val="l"/>
        <c:numFmt formatCode="General" sourceLinked="1"/>
        <c:majorTickMark val="none"/>
        <c:minorTickMark val="none"/>
        <c:tickLblPos val="nextTo"/>
        <c:crossAx val="20123136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9525" cap="flat" cmpd="sng" algn="ctr">
      <a:noFill/>
      <a:prstDash val="solid"/>
    </a:ln>
    <a:effectLst/>
  </c:spPr>
  <c:txPr>
    <a:bodyPr/>
    <a:lstStyle/>
    <a:p>
      <a:pPr>
        <a:defRPr/>
      </a:pPr>
      <a:endParaRPr lang="en-US"/>
    </a:p>
  </c:txPr>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3">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6079"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2783075"/>
            <a:ext cx="6598983" cy="1938992"/>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a:t> </a:t>
            </a:r>
            <a:r>
              <a:rPr lang="en-US" sz="2400" b="1"/>
              <a:t>STUDENT NAME</a:t>
            </a:r>
            <a:r>
              <a:rPr lang="en-US" sz="2400"/>
              <a:t>:</a:t>
            </a:r>
            <a:r>
              <a:rPr lang="zh-CN" altLang="en-US" sz="2400"/>
              <a:t>  </a:t>
            </a:r>
            <a:r>
              <a:rPr lang="en-US" altLang="zh-CN" sz="2400"/>
              <a:t>ASWINI. M</a:t>
            </a:r>
            <a:endParaRPr lang="en-US" sz="2400" dirty="0"/>
          </a:p>
          <a:p>
            <a:r>
              <a:rPr lang="zh-CN" altLang="en-US" sz="2400" dirty="0"/>
              <a:t>     </a:t>
            </a:r>
            <a:r>
              <a:rPr lang="en-US" sz="2400" b="1" dirty="0"/>
              <a:t>REGISTER NO</a:t>
            </a:r>
            <a:r>
              <a:rPr lang="zh-CN" altLang="en-US" sz="2400" b="1" dirty="0"/>
              <a:t> </a:t>
            </a:r>
            <a:r>
              <a:rPr lang="en-US" altLang="zh-CN" sz="2400" dirty="0"/>
              <a:t>:</a:t>
            </a:r>
            <a:r>
              <a:rPr lang="zh-CN" altLang="en-US" sz="2400" dirty="0"/>
              <a:t>  </a:t>
            </a:r>
            <a:r>
              <a:rPr lang="en-US" altLang="zh-CN" sz="2400" dirty="0"/>
              <a:t>2213391036272 </a:t>
            </a:r>
            <a:endParaRPr lang="en-US" sz="2400" dirty="0"/>
          </a:p>
          <a:p>
            <a:r>
              <a:rPr lang="zh-CN" altLang="en-US" sz="2400" dirty="0"/>
              <a:t>    </a:t>
            </a:r>
            <a:r>
              <a:rPr lang="en-US" sz="2400" b="1" dirty="0"/>
              <a:t>DEPARTMENT</a:t>
            </a:r>
            <a:r>
              <a:rPr lang="zh-CN" altLang="en-US" sz="2400" dirty="0"/>
              <a:t> </a:t>
            </a:r>
            <a:r>
              <a:rPr lang="en-US" altLang="zh-CN" sz="2400" dirty="0"/>
              <a:t>:</a:t>
            </a:r>
            <a:r>
              <a:rPr lang="zh-CN" altLang="en-US" sz="2400" dirty="0"/>
              <a:t>  </a:t>
            </a:r>
            <a:r>
              <a:rPr lang="en-US" altLang="zh-CN" sz="2400" dirty="0"/>
              <a:t>COMMERCE </a:t>
            </a:r>
            <a:endParaRPr lang="en-US" sz="2400" dirty="0"/>
          </a:p>
          <a:p>
            <a:r>
              <a:rPr lang="zh-CN" altLang="en-US" sz="2400" dirty="0"/>
              <a:t>             </a:t>
            </a:r>
            <a:r>
              <a:rPr lang="en-US" sz="2400" b="1" dirty="0"/>
              <a:t>COLLEGE</a:t>
            </a:r>
            <a:r>
              <a:rPr lang="zh-CN" altLang="en-US" sz="2400" dirty="0"/>
              <a:t> </a:t>
            </a:r>
            <a:r>
              <a:rPr lang="en-US" altLang="zh-CN" sz="2400" dirty="0"/>
              <a:t>:</a:t>
            </a:r>
            <a:r>
              <a:rPr lang="zh-CN" altLang="en-US" sz="2400" dirty="0"/>
              <a:t>  </a:t>
            </a:r>
            <a:r>
              <a:rPr lang="en-US" altLang="zh-CN" sz="2400" dirty="0"/>
              <a:t>QUEEN MARY’S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xmlns="" id="{95E27FEC-2755-50C2-EC8A-BF3C5D6FA428}"/>
              </a:ext>
            </a:extLst>
          </p:cNvPr>
          <p:cNvSpPr txBox="1"/>
          <p:nvPr/>
        </p:nvSpPr>
        <p:spPr>
          <a:xfrm>
            <a:off x="1033826" y="1604212"/>
            <a:ext cx="6898104" cy="4524315"/>
          </a:xfrm>
          <a:prstGeom prst="rect">
            <a:avLst/>
          </a:prstGeom>
          <a:noFill/>
        </p:spPr>
        <p:txBody>
          <a:bodyPr wrap="square">
            <a:spAutoFit/>
          </a:bodyPr>
          <a:lstStyle/>
          <a:p>
            <a:pPr marL="457200" indent="-457200">
              <a:buFont typeface="+mj-lt"/>
              <a:buAutoNum type="arabicPeriod"/>
            </a:pPr>
            <a:r>
              <a:rPr lang="en-US" sz="2400" b="1" u="sng">
                <a:solidFill>
                  <a:schemeClr val="accent2"/>
                </a:solidFill>
                <a:latin typeface="Times New Roman" panose="02020603050405020304" pitchFamily="18" charset="0"/>
                <a:cs typeface="Times New Roman" panose="02020603050405020304" pitchFamily="18" charset="0"/>
              </a:rPr>
              <a:t>Predictive Performance Modeling</a:t>
            </a:r>
            <a:r>
              <a:rPr lang="en-US" sz="2400">
                <a:latin typeface="Times New Roman" panose="02020603050405020304" pitchFamily="18" charset="0"/>
                <a:cs typeface="Times New Roman" panose="02020603050405020304" pitchFamily="18" charset="0"/>
              </a:rPr>
              <a:t>: Predicts employee performance ratings.</a:t>
            </a:r>
          </a:p>
          <a:p>
            <a:pPr marL="457200" indent="-457200">
              <a:buFont typeface="+mj-lt"/>
              <a:buAutoNum type="arabicPeriod"/>
            </a:pPr>
            <a:r>
              <a:rPr lang="en-US" sz="2400" b="1" u="sng">
                <a:solidFill>
                  <a:schemeClr val="accent2"/>
                </a:solidFill>
                <a:latin typeface="Times New Roman" panose="02020603050405020304" pitchFamily="18" charset="0"/>
                <a:cs typeface="Times New Roman" panose="02020603050405020304" pitchFamily="18" charset="0"/>
              </a:rPr>
              <a:t>Clustering Analysis:</a:t>
            </a:r>
            <a:r>
              <a:rPr lang="en-US" sz="2400">
                <a:latin typeface="Times New Roman" panose="02020603050405020304" pitchFamily="18" charset="0"/>
                <a:cs typeface="Times New Roman" panose="02020603050405020304" pitchFamily="18" charset="0"/>
              </a:rPr>
              <a:t> Identifies patterns and groups employees.</a:t>
            </a:r>
          </a:p>
          <a:p>
            <a:pPr marL="457200" indent="-457200">
              <a:buFont typeface="+mj-lt"/>
              <a:buAutoNum type="arabicPeriod"/>
            </a:pPr>
            <a:r>
              <a:rPr lang="en-US" sz="2400" b="1" u="sng">
                <a:solidFill>
                  <a:schemeClr val="accent2"/>
                </a:solidFill>
                <a:latin typeface="Times New Roman" panose="02020603050405020304" pitchFamily="18" charset="0"/>
                <a:cs typeface="Times New Roman" panose="02020603050405020304" pitchFamily="18" charset="0"/>
              </a:rPr>
              <a:t>Regression Analysis</a:t>
            </a:r>
            <a:r>
              <a:rPr lang="en-US" sz="2400">
                <a:latin typeface="Times New Roman" panose="02020603050405020304" pitchFamily="18" charset="0"/>
                <a:cs typeface="Times New Roman" panose="02020603050405020304" pitchFamily="18" charset="0"/>
              </a:rPr>
              <a:t>: Quantifies key drivers of performance.</a:t>
            </a:r>
          </a:p>
          <a:p>
            <a:pPr marL="457200" indent="-457200">
              <a:buFont typeface="+mj-lt"/>
              <a:buAutoNum type="arabicPeriod"/>
            </a:pPr>
            <a:r>
              <a:rPr lang="en-US" sz="2400" b="1" u="sng">
                <a:solidFill>
                  <a:schemeClr val="accent2"/>
                </a:solidFill>
                <a:latin typeface="Times New Roman" panose="02020603050405020304" pitchFamily="18" charset="0"/>
                <a:cs typeface="Times New Roman" panose="02020603050405020304" pitchFamily="18" charset="0"/>
              </a:rPr>
              <a:t>Survival Analysis:</a:t>
            </a:r>
            <a:r>
              <a:rPr lang="en-US" sz="2400">
                <a:latin typeface="Times New Roman" panose="02020603050405020304" pitchFamily="18" charset="0"/>
                <a:cs typeface="Times New Roman" panose="02020603050405020304" pitchFamily="18" charset="0"/>
              </a:rPr>
              <a:t> Predicts employee turnover risk. </a:t>
            </a:r>
          </a:p>
          <a:p>
            <a:pPr marL="457200" indent="-457200">
              <a:buFont typeface="+mj-lt"/>
              <a:buAutoNum type="arabicPeriod"/>
            </a:pPr>
            <a:r>
              <a:rPr lang="en-US" sz="2400" b="1" u="sng">
                <a:solidFill>
                  <a:schemeClr val="accent2"/>
                </a:solidFill>
                <a:latin typeface="Times New Roman" panose="02020603050405020304" pitchFamily="18" charset="0"/>
                <a:cs typeface="Times New Roman" panose="02020603050405020304" pitchFamily="18" charset="0"/>
              </a:rPr>
              <a:t>Neural Networks:</a:t>
            </a:r>
            <a:r>
              <a:rPr lang="en-US" sz="2400">
                <a:latin typeface="Times New Roman" panose="02020603050405020304" pitchFamily="18" charset="0"/>
                <a:cs typeface="Times New Roman" panose="02020603050405020304" pitchFamily="18" charset="0"/>
              </a:rPr>
              <a:t> Identifies complex relationships between variables.</a:t>
            </a:r>
          </a:p>
          <a:p>
            <a:pPr marL="457200" indent="-457200">
              <a:buFont typeface="+mj-lt"/>
              <a:buAutoNum type="arabicPeriod"/>
            </a:pPr>
            <a:r>
              <a:rPr lang="en-US" sz="2400" b="1" u="sng">
                <a:solidFill>
                  <a:schemeClr val="accent2"/>
                </a:solidFill>
                <a:latin typeface="Times New Roman" panose="02020603050405020304" pitchFamily="18" charset="0"/>
                <a:cs typeface="Times New Roman" panose="02020603050405020304" pitchFamily="18" charset="0"/>
              </a:rPr>
              <a:t>Decision Trees</a:t>
            </a:r>
            <a:r>
              <a:rPr lang="en-US" sz="2400">
                <a:latin typeface="Times New Roman" panose="02020603050405020304" pitchFamily="18" charset="0"/>
                <a:cs typeface="Times New Roman" panose="02020603050405020304" pitchFamily="18" charset="0"/>
              </a:rPr>
              <a:t>: Classifies employees based on </a:t>
            </a:r>
            <a:r>
              <a:rPr lang="en-US" altLang="zh-CN" sz="2400">
                <a:latin typeface="Times New Roman" panose="02020603050405020304" pitchFamily="18" charset="0"/>
                <a:cs typeface="Times New Roman" panose="02020603050405020304" pitchFamily="18" charset="0"/>
              </a:rPr>
              <a:t>performance characteristics. </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06E0054A-FE40-57E5-40DA-45B04B7A1014}"/>
              </a:ext>
            </a:extLst>
          </p:cNvPr>
          <p:cNvGraphicFramePr>
            <a:graphicFrameLocks/>
          </p:cNvGraphicFramePr>
          <p:nvPr>
            <p:extLst>
              <p:ext uri="{D42A27DB-BD31-4B8C-83A1-F6EECF244321}">
                <p14:modId xmlns:p14="http://schemas.microsoft.com/office/powerpoint/2010/main" val="1158739242"/>
              </p:ext>
            </p:extLst>
          </p:nvPr>
        </p:nvGraphicFramePr>
        <p:xfrm>
          <a:off x="922248" y="1322729"/>
          <a:ext cx="6564068" cy="38398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6C8A4400-DDD1-29C1-913D-4A790F00DEB3}"/>
              </a:ext>
            </a:extLst>
          </p:cNvPr>
          <p:cNvSpPr txBox="1"/>
          <p:nvPr/>
        </p:nvSpPr>
        <p:spPr>
          <a:xfrm>
            <a:off x="2049824" y="1428827"/>
            <a:ext cx="6470316" cy="3785652"/>
          </a:xfrm>
          <a:prstGeom prst="rect">
            <a:avLst/>
          </a:prstGeom>
          <a:noFill/>
        </p:spPr>
        <p:txBody>
          <a:bodyPr wrap="square">
            <a:spAutoFit/>
          </a:bodyPr>
          <a:lstStyle/>
          <a:p>
            <a:r>
              <a:rPr lang="en-US" sz="2400">
                <a:latin typeface="Aptos ExtraBold" panose="02000000000000000000" pitchFamily="2" charset="0"/>
                <a:ea typeface="Aptos ExtraBold" panose="02000000000000000000" pitchFamily="2" charset="0"/>
                <a:cs typeface="Arial Black" panose="020B0604020202020204" pitchFamily="34" charset="0"/>
              </a:rPr>
              <a:t>While comparing the performance of the employees the number of employee are higher in number comparing to the other department. The maximum number of employee are medium performance level. So the organization motive them to performance well and learn more skills based on department. According to the results the trend line is linear (Medium) and the trend line is exponential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ADLaM Display" panose="02000000000000000000" pitchFamily="2" charset="0"/>
                <a:ea typeface="ADLaM Display" panose="02000000000000000000" pitchFamily="2" charset="0"/>
                <a:cs typeface="Times New Roman" panose="02020603050405020304" pitchFamily="18" charset="0"/>
              </a:rPr>
              <a:t>Dataset Description</a:t>
            </a:r>
            <a:endPar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endParaRP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Results and </a:t>
            </a:r>
            <a:r>
              <a:rPr lang="en-US" sz="2800" dirty="0">
                <a:solidFill>
                  <a:srgbClr val="0D0D0D"/>
                </a:solidFill>
                <a:latin typeface="ADLaM Display" panose="02000000000000000000" pitchFamily="2" charset="0"/>
                <a:ea typeface="ADLaM Display" panose="02000000000000000000" pitchFamily="2" charset="0"/>
                <a:cs typeface="Times New Roman" panose="02020603050405020304" pitchFamily="18" charset="0"/>
              </a:rPr>
              <a:t>Discussion</a:t>
            </a:r>
            <a:endPar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endParaRPr>
          </a:p>
          <a:p>
            <a:pPr algn="l">
              <a:buFont typeface="+mj-lt"/>
              <a:buAutoNum type="arabicPeriod"/>
            </a:pPr>
            <a:r>
              <a:rPr lang="en-US" sz="2800" b="0" i="0" dirty="0">
                <a:solidFill>
                  <a:srgbClr val="0D0D0D"/>
                </a:solidFill>
                <a:effectLst/>
                <a:latin typeface="ADLaM Display" panose="02000000000000000000" pitchFamily="2" charset="0"/>
                <a:ea typeface="ADLaM Display" panose="02000000000000000000" pitchFamily="2"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6D2254AA-9D59-1A4C-7086-8C22BC1778DE}"/>
              </a:ext>
            </a:extLst>
          </p:cNvPr>
          <p:cNvSpPr txBox="1"/>
          <p:nvPr/>
        </p:nvSpPr>
        <p:spPr>
          <a:xfrm>
            <a:off x="834072" y="1536174"/>
            <a:ext cx="5419725" cy="378565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Inaccurate or incomplete employee performance evaluations can lead to poor decision-making, decreased productivity, and increased turnover.</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Curr-ent evaluation methods may not fully capture an employee's contributions or growth potential. </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How can we develop a more comprehensive and data-driven approach to employee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00118" y="4575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034856" y="1506826"/>
            <a:ext cx="6353119" cy="489364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This project aims to design and implement a robust employee performance analysis system, leveraging data analytics and machine learning to provide actionable insights on employee strengths, weaknesses, and development opportunities. </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system will enable data-driven decision-making, fair evaluations, and targeted talent development initiatives.</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By improving performance evaluation accuracy and efficiency, the organization can enhance employee engagement, retention, and overall success.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37488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68ED743F-FD58-EE5B-8090-7CCF7673BD22}"/>
              </a:ext>
            </a:extLst>
          </p:cNvPr>
          <p:cNvSpPr txBox="1"/>
          <p:nvPr/>
        </p:nvSpPr>
        <p:spPr>
          <a:xfrm>
            <a:off x="1559036" y="1536174"/>
            <a:ext cx="6158998" cy="415498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end users of the employee performance analysis system are HR professionals, managers, and team leaders who will utilize the insights and data to inform performance evaluations, talent development, and strategic workforce planning decisions. </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Additionally, employees themselves will also benefit from the system, gaining a clearer understanding of their strengths, weaknesses, and opportunities for growth and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5997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4726" y="430096"/>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C79269D8-143C-E2ED-599B-B6487203C29B}"/>
              </a:ext>
            </a:extLst>
          </p:cNvPr>
          <p:cNvSpPr txBox="1"/>
          <p:nvPr/>
        </p:nvSpPr>
        <p:spPr>
          <a:xfrm>
            <a:off x="4677276" y="1391682"/>
            <a:ext cx="4288478" cy="4893647"/>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buFont typeface="Arial" panose="020B0604020202020204" pitchFamily="34" charset="0"/>
              <a:buChar char="•"/>
            </a:pPr>
            <a:r>
              <a:rPr lang="en-US" sz="2400" u="sng">
                <a:solidFill>
                  <a:schemeClr val="accent4"/>
                </a:solidFill>
                <a:latin typeface="Times New Roman" panose="02020603050405020304" pitchFamily="18" charset="0"/>
                <a:cs typeface="Times New Roman" panose="02020603050405020304" pitchFamily="18" charset="0"/>
              </a:rPr>
              <a:t>Conditional formatting</a:t>
            </a:r>
            <a:r>
              <a:rPr lang="en-US" sz="2400">
                <a:latin typeface="Times New Roman" panose="02020603050405020304" pitchFamily="18" charset="0"/>
                <a:cs typeface="Times New Roman" panose="02020603050405020304" pitchFamily="18" charset="0"/>
              </a:rPr>
              <a:t> - Highlighting        the missing value.</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a:t>
            </a:r>
            <a:r>
              <a:rPr lang="en-US" sz="2400" u="sng">
                <a:solidFill>
                  <a:schemeClr val="accent4"/>
                </a:solidFill>
                <a:latin typeface="Times New Roman" panose="02020603050405020304" pitchFamily="18" charset="0"/>
                <a:cs typeface="Times New Roman" panose="02020603050405020304" pitchFamily="18" charset="0"/>
              </a:rPr>
              <a:t>Filter</a:t>
            </a:r>
            <a:r>
              <a:rPr lang="en-US" sz="2400">
                <a:latin typeface="Times New Roman" panose="02020603050405020304" pitchFamily="18" charset="0"/>
                <a:cs typeface="Times New Roman" panose="02020603050405020304" pitchFamily="18" charset="0"/>
              </a:rPr>
              <a:t> - Remove the blank value. </a:t>
            </a:r>
          </a:p>
          <a:p>
            <a:pPr marL="342900" indent="-342900">
              <a:buFont typeface="Arial" panose="020B0604020202020204" pitchFamily="34" charset="0"/>
              <a:buChar char="•"/>
            </a:pPr>
            <a:r>
              <a:rPr lang="en-US" sz="2400" u="sng">
                <a:solidFill>
                  <a:schemeClr val="accent4"/>
                </a:solidFill>
                <a:latin typeface="Times New Roman" panose="02020603050405020304" pitchFamily="18" charset="0"/>
                <a:cs typeface="Times New Roman" panose="02020603050405020304" pitchFamily="18" charset="0"/>
              </a:rPr>
              <a:t>Formula</a:t>
            </a:r>
            <a:r>
              <a:rPr lang="en-US" sz="2400">
                <a:latin typeface="Times New Roman" panose="02020603050405020304" pitchFamily="18" charset="0"/>
                <a:cs typeface="Times New Roman" panose="02020603050405020304" pitchFamily="18" charset="0"/>
              </a:rPr>
              <a:t> - To identify theperformance level of an employee. </a:t>
            </a:r>
          </a:p>
          <a:p>
            <a:pPr marL="342900" indent="-342900">
              <a:buFont typeface="Arial" panose="020B0604020202020204" pitchFamily="34" charset="0"/>
              <a:buChar char="•"/>
            </a:pPr>
            <a:r>
              <a:rPr lang="en-US" sz="2400" u="sng">
                <a:solidFill>
                  <a:schemeClr val="accent4"/>
                </a:solidFill>
                <a:latin typeface="Times New Roman" panose="02020603050405020304" pitchFamily="18" charset="0"/>
                <a:cs typeface="Times New Roman" panose="02020603050405020304" pitchFamily="18" charset="0"/>
              </a:rPr>
              <a:t>Pivot Table</a:t>
            </a:r>
            <a:r>
              <a:rPr lang="en-US" sz="2400">
                <a:latin typeface="Times New Roman" panose="02020603050405020304" pitchFamily="18" charset="0"/>
                <a:cs typeface="Times New Roman" panose="02020603050405020304" pitchFamily="18" charset="0"/>
              </a:rPr>
              <a:t> - To consulate the</a:t>
            </a:r>
            <a:r>
              <a:rPr lang="zh-C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summary of the performance of an employee. </a:t>
            </a:r>
          </a:p>
          <a:p>
            <a:pPr marL="342900" indent="-342900">
              <a:buFont typeface="Arial" panose="020B0604020202020204" pitchFamily="34" charset="0"/>
              <a:buChar char="•"/>
            </a:pPr>
            <a:r>
              <a:rPr lang="en-US" sz="2400" u="sng">
                <a:solidFill>
                  <a:schemeClr val="accent4"/>
                </a:solidFill>
                <a:latin typeface="Times New Roman" panose="02020603050405020304" pitchFamily="18" charset="0"/>
                <a:cs typeface="Times New Roman" panose="02020603050405020304" pitchFamily="18" charset="0"/>
              </a:rPr>
              <a:t>Graph</a:t>
            </a:r>
            <a:r>
              <a:rPr lang="en-US" sz="2400">
                <a:latin typeface="Times New Roman" panose="02020603050405020304" pitchFamily="18" charset="0"/>
                <a:cs typeface="Times New Roman" panose="02020603050405020304" pitchFamily="18" charset="0"/>
              </a:rPr>
              <a:t> - To show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A51B0400-473E-EFDF-7263-192E1A432063}"/>
              </a:ext>
            </a:extLst>
          </p:cNvPr>
          <p:cNvSpPr txBox="1"/>
          <p:nvPr/>
        </p:nvSpPr>
        <p:spPr>
          <a:xfrm>
            <a:off x="1925053" y="1143634"/>
            <a:ext cx="6505963" cy="526297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Employee demographic data (employee ID, name, department, job title, tenure)</a:t>
            </a: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Performance evaluation data (ratings, feedback, goals, and objectives)</a:t>
            </a: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Attendance and leave data (absenteeism, tardiness, vacation time)</a:t>
            </a: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Training and development data (courses completed, certifications earned)</a:t>
            </a: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Job performance metrics (sales numbers, project completion rates, quality scores)</a:t>
            </a: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360-degree feedback data (peer, manager, and self-assessment ratings)</a:t>
            </a: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Exit interview data (reasons for leaving, satisfaction levels)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6791325" cy="138499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Performance level = IFS(Z8&gt;=5,”VERY HIGH”,Z8&gt;=4,”HIGH”,Z8&gt;=3,”MEDIUM”,TRUE&lt;“LOW”)</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492</Words>
  <Application>Microsoft Office PowerPoint</Application>
  <PresentationFormat>Custom</PresentationFormat>
  <Paragraphs>63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godwin</cp:lastModifiedBy>
  <cp:revision>19</cp:revision>
  <dcterms:created xsi:type="dcterms:W3CDTF">2024-03-29T15:07:22Z</dcterms:created>
  <dcterms:modified xsi:type="dcterms:W3CDTF">2024-09-02T21:28:52Z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