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7562850" cx="10693400"/>
  <p:notesSz cx="10693400" cy="7562850"/>
  <p:embeddedFontLst>
    <p:embeddedFont>
      <p:font typeface="Century Gothic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57" roundtripDataSignature="AMtx7miIWEinoWGLXCpCp4s2Yob+Z3si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382" orient="horz"/>
        <p:guide pos="336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CenturyGothic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CenturyGothic-italic.fntdata"/><Relationship Id="rId10" Type="http://schemas.openxmlformats.org/officeDocument/2006/relationships/slide" Target="slides/slide5.xml"/><Relationship Id="rId54" Type="http://schemas.openxmlformats.org/officeDocument/2006/relationships/font" Target="fonts/CenturyGothic-bold.fntdata"/><Relationship Id="rId13" Type="http://schemas.openxmlformats.org/officeDocument/2006/relationships/slide" Target="slides/slide8.xml"/><Relationship Id="rId57" Type="http://customschemas.google.com/relationships/presentationmetadata" Target="metadata"/><Relationship Id="rId12" Type="http://schemas.openxmlformats.org/officeDocument/2006/relationships/slide" Target="slides/slide7.xml"/><Relationship Id="rId56" Type="http://schemas.openxmlformats.org/officeDocument/2006/relationships/font" Target="fonts/CenturyGothic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633913" cy="379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057900" y="0"/>
            <a:ext cx="4632325" cy="379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7183438"/>
            <a:ext cx="46339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8632849" y="7210449"/>
            <a:ext cx="1500198" cy="1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" name="Google Shape;25;p1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0" name="Google Shape;120;p10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8" name="Google Shape;128;p11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2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6" name="Google Shape;136;p12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3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4" name="Google Shape;144;p13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4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5" name="Google Shape;155;p14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4" name="Google Shape;164;p15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6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2" name="Google Shape;172;p16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0" name="Google Shape;180;p17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8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0" name="Google Shape;190;p18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9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9" name="Google Shape;199;p19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5" name="Google Shape;35;p2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20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8" name="Google Shape;208;p20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6" name="Google Shape;216;p21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22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4" name="Google Shape;224;p22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23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2" name="Google Shape;232;p23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4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0" name="Google Shape;240;p24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25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8" name="Google Shape;248;p25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26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6" name="Google Shape;256;p26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7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4" name="Google Shape;264;p27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28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2" name="Google Shape;272;p28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29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1" name="Google Shape;281;p29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3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3" name="Google Shape;43;p3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30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0" name="Google Shape;290;p30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31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0" name="Google Shape;300;p31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32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9" name="Google Shape;309;p32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33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8" name="Google Shape;318;p33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34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27" name="Google Shape;327;p34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5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35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6" name="Google Shape;336;p35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36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45" name="Google Shape;345;p36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37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54" name="Google Shape;354;p37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8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38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63" name="Google Shape;363;p38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39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72" name="Google Shape;372;p39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0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40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81" name="Google Shape;381;p40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1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41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90" name="Google Shape;390;p41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2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42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99" name="Google Shape;399;p42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3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43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09" name="Google Shape;409;p43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4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44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18" name="Google Shape;418;p44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5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45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27" name="Google Shape;427;p45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6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46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35" name="Google Shape;435;p46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7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47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43" name="Google Shape;443;p47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9" name="Google Shape;79;p5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sz="800"/>
          </a:p>
        </p:txBody>
      </p:sp>
      <p:sp>
        <p:nvSpPr>
          <p:cNvPr id="88" name="Google Shape;88;p6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6" name="Google Shape;96;p7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4" name="Google Shape;104;p8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2" name="Google Shape;112;p9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9"/>
          <p:cNvSpPr/>
          <p:nvPr/>
        </p:nvSpPr>
        <p:spPr>
          <a:xfrm>
            <a:off x="0" y="7226724"/>
            <a:ext cx="10693400" cy="336127"/>
          </a:xfrm>
          <a:custGeom>
            <a:rect b="b" l="l" r="r" t="t"/>
            <a:pathLst>
              <a:path extrusionOk="0" h="304800" w="91440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49"/>
          <p:cNvSpPr/>
          <p:nvPr/>
        </p:nvSpPr>
        <p:spPr>
          <a:xfrm>
            <a:off x="0" y="1"/>
            <a:ext cx="10693400" cy="1260475"/>
          </a:xfrm>
          <a:custGeom>
            <a:rect b="b" l="l" r="r" t="t"/>
            <a:pathLst>
              <a:path extrusionOk="0" h="1143000" w="9144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9"/>
          <p:cNvSpPr/>
          <p:nvPr/>
        </p:nvSpPr>
        <p:spPr>
          <a:xfrm>
            <a:off x="0" y="1260475"/>
            <a:ext cx="10693400" cy="5966248"/>
          </a:xfrm>
          <a:custGeom>
            <a:rect b="b" l="l" r="r" t="t"/>
            <a:pathLst>
              <a:path extrusionOk="0" h="1143000" w="9144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49"/>
          <p:cNvSpPr txBox="1"/>
          <p:nvPr>
            <p:ph idx="1" type="body"/>
          </p:nvPr>
        </p:nvSpPr>
        <p:spPr>
          <a:xfrm>
            <a:off x="1" y="1260479"/>
            <a:ext cx="10693400" cy="475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9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86690" marR="0" rtl="0" algn="l">
              <a:lnSpc>
                <a:spcPct val="82812"/>
              </a:lnSpc>
              <a:spcBef>
                <a:spcPts val="0"/>
              </a:spcBef>
              <a:buNone/>
              <a:defRPr b="1"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86690" marR="0" rtl="0" algn="l">
              <a:lnSpc>
                <a:spcPct val="82812"/>
              </a:lnSpc>
              <a:spcBef>
                <a:spcPts val="0"/>
              </a:spcBef>
              <a:buNone/>
              <a:defRPr b="1"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6690" marR="0" rtl="0" algn="l">
              <a:lnSpc>
                <a:spcPct val="82812"/>
              </a:lnSpc>
              <a:spcBef>
                <a:spcPts val="0"/>
              </a:spcBef>
              <a:buNone/>
              <a:defRPr b="1"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6690" marR="0" rtl="0" algn="l">
              <a:lnSpc>
                <a:spcPct val="82812"/>
              </a:lnSpc>
              <a:spcBef>
                <a:spcPts val="0"/>
              </a:spcBef>
              <a:buNone/>
              <a:defRPr b="1"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6690" marR="0" rtl="0" algn="l">
              <a:lnSpc>
                <a:spcPct val="82812"/>
              </a:lnSpc>
              <a:spcBef>
                <a:spcPts val="0"/>
              </a:spcBef>
              <a:buNone/>
              <a:defRPr b="1"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86690" marR="0" rtl="0" algn="l">
              <a:lnSpc>
                <a:spcPct val="82812"/>
              </a:lnSpc>
              <a:spcBef>
                <a:spcPts val="0"/>
              </a:spcBef>
              <a:buNone/>
              <a:defRPr b="1"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86690" marR="0" rtl="0" algn="l">
              <a:lnSpc>
                <a:spcPct val="82812"/>
              </a:lnSpc>
              <a:spcBef>
                <a:spcPts val="0"/>
              </a:spcBef>
              <a:buNone/>
              <a:defRPr b="1"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86690" marR="0" rtl="0" algn="l">
              <a:lnSpc>
                <a:spcPct val="82812"/>
              </a:lnSpc>
              <a:spcBef>
                <a:spcPts val="0"/>
              </a:spcBef>
              <a:buNone/>
              <a:defRPr b="1"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6690" marR="0" rtl="0" algn="l">
              <a:lnSpc>
                <a:spcPct val="82812"/>
              </a:lnSpc>
              <a:spcBef>
                <a:spcPts val="0"/>
              </a:spcBef>
              <a:buNone/>
              <a:defRPr b="1"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8669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1" name="Google Shape;21;p49"/>
          <p:cNvSpPr txBox="1"/>
          <p:nvPr/>
        </p:nvSpPr>
        <p:spPr>
          <a:xfrm>
            <a:off x="3708700" y="7319965"/>
            <a:ext cx="3276000" cy="1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793" marR="0" rtl="0" algn="l">
              <a:lnSpc>
                <a:spcPct val="1322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rPr b="1" i="0" lang="fr-FR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© 2022-2023 – ESPRIT – Module Spring – Introduction</a:t>
            </a:r>
            <a:endParaRPr b="1" i="0" sz="1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/>
          <p:nvPr/>
        </p:nvSpPr>
        <p:spPr>
          <a:xfrm>
            <a:off x="0" y="7226724"/>
            <a:ext cx="10693400" cy="336127"/>
          </a:xfrm>
          <a:custGeom>
            <a:rect b="b" l="l" r="r" t="t"/>
            <a:pathLst>
              <a:path extrusionOk="0" h="1143000" w="9144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48"/>
          <p:cNvSpPr txBox="1"/>
          <p:nvPr>
            <p:ph type="title"/>
          </p:nvPr>
        </p:nvSpPr>
        <p:spPr>
          <a:xfrm>
            <a:off x="448533" y="40899"/>
            <a:ext cx="9796341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48"/>
          <p:cNvSpPr txBox="1"/>
          <p:nvPr>
            <p:ph idx="1" type="body"/>
          </p:nvPr>
        </p:nvSpPr>
        <p:spPr>
          <a:xfrm>
            <a:off x="305597" y="1554307"/>
            <a:ext cx="100822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8"/>
          <p:cNvSpPr txBox="1"/>
          <p:nvPr/>
        </p:nvSpPr>
        <p:spPr>
          <a:xfrm>
            <a:off x="9061476" y="7281886"/>
            <a:ext cx="114300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marR="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fld id="{00000000-1234-1234-1234-123412341234}" type="slidenum">
              <a:rPr b="1" i="0" lang="fr-FR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8"/>
          <p:cNvSpPr txBox="1"/>
          <p:nvPr/>
        </p:nvSpPr>
        <p:spPr>
          <a:xfrm>
            <a:off x="3708700" y="7319965"/>
            <a:ext cx="3276000" cy="1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793" marR="0" rtl="0" algn="l">
              <a:lnSpc>
                <a:spcPct val="1322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rPr b="1" i="0" lang="fr-FR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© 2022-2023 – ESPRIT – Module Spring – Introduction</a:t>
            </a:r>
            <a:endParaRPr b="1" i="0" sz="1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spring.io/project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projects.spring.io/spring-framework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jetbrains.com/idea/" TargetMode="External"/><Relationship Id="rId4" Type="http://schemas.openxmlformats.org/officeDocument/2006/relationships/image" Target="../media/image18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 txBox="1"/>
          <p:nvPr/>
        </p:nvSpPr>
        <p:spPr>
          <a:xfrm>
            <a:off x="0" y="40897"/>
            <a:ext cx="10693400" cy="1218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4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SPRING</a:t>
            </a:r>
            <a:endParaRPr/>
          </a:p>
        </p:txBody>
      </p:sp>
      <p:sp>
        <p:nvSpPr>
          <p:cNvPr id="28" name="Google Shape;28;p1"/>
          <p:cNvSpPr/>
          <p:nvPr/>
        </p:nvSpPr>
        <p:spPr>
          <a:xfrm>
            <a:off x="304800" y="1283400"/>
            <a:ext cx="8397000" cy="5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1" sz="30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1" sz="30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1" sz="30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1" sz="30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Arial"/>
              <a:buNone/>
            </a:pPr>
            <a:r>
              <a:rPr b="1" lang="fr-FR" sz="30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Département Informatique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Arial"/>
              <a:buNone/>
            </a:pPr>
            <a:r>
              <a:rPr b="1" lang="fr-FR" sz="30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 JavaEE / .NET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Bureau E204  </a:t>
            </a:r>
            <a:endParaRPr/>
          </a:p>
        </p:txBody>
      </p:sp>
      <p:sp>
        <p:nvSpPr>
          <p:cNvPr id="29" name="Google Shape;29;p1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https://tunatore.files.wordpress.com/2015/07/tablet-602968_19203.jpg?w=700&amp;h=430&amp;crop=1" id="30" name="Google Shape;3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2950" y="2309825"/>
            <a:ext cx="6667500" cy="393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1"/>
          <p:cNvPicPr preferRelativeResize="0"/>
          <p:nvPr/>
        </p:nvPicPr>
        <p:blipFill rotWithShape="1">
          <a:blip r:embed="rId4">
            <a:alphaModFix/>
          </a:blip>
          <a:srcRect b="16181" l="9005" r="8294" t="16924"/>
          <a:stretch/>
        </p:blipFill>
        <p:spPr>
          <a:xfrm>
            <a:off x="7859808" y="1373709"/>
            <a:ext cx="2403336" cy="936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Bref Historique JavaEE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p10"/>
          <p:cNvSpPr/>
          <p:nvPr/>
        </p:nvSpPr>
        <p:spPr>
          <a:xfrm>
            <a:off x="0" y="1283393"/>
            <a:ext cx="10693399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1995</a:t>
            </a:r>
            <a: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Java est apparu, développé par </a:t>
            </a:r>
            <a:r>
              <a:rPr b="1"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James Gosling </a:t>
            </a:r>
            <a: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chez </a:t>
            </a:r>
            <a:r>
              <a:rPr b="1"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Sun Microsystems</a:t>
            </a:r>
            <a: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1997</a:t>
            </a:r>
            <a: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Les servlets arrivent pour la création des pages web dynamiques.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1999</a:t>
            </a:r>
            <a: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Les JSP arrivent pour </a:t>
            </a:r>
            <a:r>
              <a:rPr b="1"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faciliter</a:t>
            </a:r>
            <a: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la création des pages web dynamiques et résoudre les problèmes de servlets.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 JSP séparent les contrôleurs de la partie présentation.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question qui se pose, comment les servlets/JSP vont assurer, la logique métier et la persistance ?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Toujours en 1999 </a:t>
            </a:r>
            <a: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J2EE vient comme réponse à la question précédente (transactions, sécurité, messaging ...) en introduisant les </a:t>
            </a:r>
            <a:r>
              <a:rPr b="1"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EJB</a:t>
            </a:r>
            <a: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EJB promettait sécurité et disponibilité mais la réalité était tout autre ( couplage   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fort avec le serveur d’application, temps de configuration considérable...).  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10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Bref Historique JavaEE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p11"/>
          <p:cNvSpPr/>
          <p:nvPr/>
        </p:nvSpPr>
        <p:spPr>
          <a:xfrm>
            <a:off x="0" y="1283393"/>
            <a:ext cx="10693399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1999 : </a:t>
            </a:r>
            <a:r>
              <a:rPr b="1"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</a:t>
            </a:r>
            <a:r>
              <a:rPr b="1" lang="fr-FR" sz="22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b="1"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EE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(Java 2 Enterprise Edition) depuis la version 1.</a:t>
            </a:r>
            <a:r>
              <a:rPr b="1"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et jusqu’à la version 1.4 en 2003).   </a:t>
            </a:r>
            <a:endParaRPr/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2006 : </a:t>
            </a:r>
            <a:r>
              <a:rPr b="1" lang="fr-FR" sz="22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JavaEE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5 ou </a:t>
            </a:r>
            <a:r>
              <a:rPr b="1"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JEE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(Java Enterprise Edition) depuis la version 5 (Ajout des annotations)</a:t>
            </a:r>
            <a:endParaRPr/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2010 : Sun a été rachetée par Oracle en 2010 (Java est à la base une propriété de </a:t>
            </a:r>
            <a:r>
              <a:rPr b="1"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Sun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Microsystems )</a:t>
            </a:r>
            <a:endParaRPr/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Oracle a cédé la plateforme JavaEE à </a:t>
            </a:r>
            <a:r>
              <a:rPr b="1"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Eclipse Foundation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mais en </a:t>
            </a:r>
            <a:endParaRPr/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exigeant le changement de son nom </a:t>
            </a:r>
            <a:endParaRPr/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2017 : Java EE 8 (version obselète)</a:t>
            </a:r>
            <a:endParaRPr/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2019 : Jakarta EE 8  (Nouveau nom  JakartaEE à la place de JavaEE ) 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p11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Historique Spring  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9" name="Google Shape;139;p12"/>
          <p:cNvSpPr/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2002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</a:t>
            </a:r>
            <a:r>
              <a:rPr b="1"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Rod Johnson 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publie son livre «Expert One-on-One J2EE Design and Development», dans lequel il  propose du code, qui va devenir plus tard le Framework Spring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2004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Rod Johnson publie son livre «</a:t>
            </a:r>
            <a:r>
              <a:rPr b="1"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J2EE Development without EJB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».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2004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Spring 1.0, licence Apache 2.0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2005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Spring devient populaire, en particulier en réaction  par rapport aux EJB 2.x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None/>
            </a:pPr>
            <a:r>
              <a:rPr b="1" lang="fr-FR" sz="22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=&gt; La configuration de l’application par la main rendait la manipulation  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None/>
            </a:pPr>
            <a:r>
              <a:rPr b="1" lang="fr-FR" sz="22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de Spring difficile.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2006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Spring 2.0  ( Introduction de l’injection de dépendances 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2007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Spring 2.5, avec support des </a:t>
            </a:r>
            <a:r>
              <a:rPr b="1"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annotations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2009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Spring 3.0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2013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Spring 4.0 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2017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Spring 5.x,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Juillet</a:t>
            </a:r>
            <a:r>
              <a:rPr b="1"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2022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Spring 5.3.22 (version actuelle ) 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p12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Concurrents Spring  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p13"/>
          <p:cNvSpPr/>
          <p:nvPr/>
        </p:nvSpPr>
        <p:spPr>
          <a:xfrm>
            <a:off x="0" y="1283393"/>
            <a:ext cx="10693399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Jakarta EE                 vs.                Spring                     vs.              Quarkus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b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p13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49" name="Google Shape;14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156" y="2601131"/>
            <a:ext cx="2190750" cy="16539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\cours architecture des si II spring\preparation cours 1 spring\Spring logo.png" id="150" name="Google Shape;15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06540" y="2633871"/>
            <a:ext cx="2524125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\cours architecture des si II spring\preparation cours 1 spring\logo quarkus.png" id="151" name="Google Shape;15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01455" y="2629339"/>
            <a:ext cx="2520280" cy="1948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Concurrents Spring  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0" y="1283393"/>
            <a:ext cx="10693399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Jakarta EE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Jakarta EE 8, comme son nom l’indique, est fonctionnellement identique à Java EE 8, publié par Oracle et possède les mêmes spécifications.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Jakarta EE a été optimisé pour le </a:t>
            </a:r>
            <a:r>
              <a:rPr b="1"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cloud computing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Selon la fondation Eclipse, l’un des principaux objectifs de Jakarta EE est d'accélérer le développement d'applications d'entreprise pour le Cloud Computing (les applications cloud natives).</a:t>
            </a:r>
            <a:b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p14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60" name="Google Shape;1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7020" y="5437609"/>
            <a:ext cx="2190750" cy="1653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Concurrents Spring  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0" y="1283393"/>
            <a:ext cx="10693399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Jakarta EE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plateforme </a:t>
            </a:r>
            <a:r>
              <a:rPr b="1"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JakartaEE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est en pleine mutation et modification. Attendons qu’elle soit stable. 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plateforme </a:t>
            </a:r>
            <a:r>
              <a:rPr b="1"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JavaEE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est un ensemble de spécifications </a:t>
            </a:r>
            <a:r>
              <a:rPr b="1"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JSF, EJB, JPA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Elle n’est plus maintenue par Oracle, donc bientôt obsolète. </a:t>
            </a:r>
            <a:endParaRPr/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 cœur de cette plateforme est les EJB. 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Inconvénients des EJB : </a:t>
            </a:r>
            <a:endParaRPr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Difficile à coder, il faut implémenter des interfaces spécifiques …</a:t>
            </a:r>
            <a:endParaRPr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 tests unitaires sont difficiles à réaliser.</a:t>
            </a:r>
            <a:endParaRPr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C’est une solution qui nécessite un serveur d’application ⇒ lourd et gourmand en ressources.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5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Concurrents Spring  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0" y="1283393"/>
            <a:ext cx="10693399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Jakarta EE  vs Spring</a:t>
            </a:r>
            <a:endParaRPr/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 choix d’une technologie dépend de plusieurs critères dont les     </a:t>
            </a:r>
            <a:endParaRPr/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fonctionnalités offertes et l’expérience du développeur (un développeur </a:t>
            </a:r>
            <a:endParaRPr/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avec 10 ans d’expérience JavaEE te dira toujours que JakartaEE est le </a:t>
            </a:r>
            <a:endParaRPr/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meilleur peut importe les concurrents  (sentiment d’appartenance)).</a:t>
            </a:r>
            <a:endParaRPr/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 défendeurs de JakartaEE mentionneront que le développement de la </a:t>
            </a:r>
            <a:endParaRPr/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plateforme n’est pas lié à une seule compagnie comme c’est le cas pour </a:t>
            </a:r>
            <a:endParaRPr/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Spring. Il s’agit plutôt d’une communauté qui assure la longévité de leurs </a:t>
            </a:r>
            <a:endParaRPr/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projets pour les années à venir.</a:t>
            </a:r>
            <a:endParaRPr/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 pro-Spring vous diront qu’au contraire Spring est plus fiable sur la durée  </a:t>
            </a:r>
            <a:endParaRPr/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et que le fait qu’il est très demandé sur le marché ( beaucoup plus que </a:t>
            </a:r>
            <a:endParaRPr/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JakartaEE) est une raison évidente pour choisir ce Framework.</a:t>
            </a:r>
            <a:endParaRPr/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16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Concurrents Spring  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/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85" name="Google Shape;185;p17"/>
          <p:cNvSpPr txBox="1"/>
          <p:nvPr/>
        </p:nvSpPr>
        <p:spPr>
          <a:xfrm>
            <a:off x="162124" y="1693193"/>
            <a:ext cx="10226477" cy="615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Quarkus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Quarkus est un framework Java natif Kubernetes conçu pour les machines virtuelles Java (JVM)  optimisant Java spécifiquement pour les conteneurs et lui permettant de devenir une plate-forme efficace  pour les environnements sans serveur, cloud et Kubernetes.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Tout comme Spring, Quarkus a été conçu pour être facile à utiliser dès le départ, avec des fonctionnalités avec peu ou pas de configuration.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esprit\cours architecture des si II spring\preparation cours 1 spring\logo quarkus.png" id="186" name="Google Shape;1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1455" y="4933553"/>
            <a:ext cx="2520280" cy="1948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Concurrents Spring  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p18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95" name="Google Shape;195;p18"/>
          <p:cNvSpPr txBox="1"/>
          <p:nvPr/>
        </p:nvSpPr>
        <p:spPr>
          <a:xfrm>
            <a:off x="0" y="1681572"/>
            <a:ext cx="10693400" cy="5201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Quarkus vs. Spring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et Quarkus sont en concurrence sur les critères </a:t>
            </a:r>
            <a:r>
              <a:rPr b="1"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 temps du lancement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et  </a:t>
            </a:r>
            <a:r>
              <a:rPr b="1"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l’occupation de la mémoire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L'évolutivité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et  l'architecture </a:t>
            </a:r>
            <a:r>
              <a:rPr b="1"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sans serveur 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sont aussi des critères pris en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considération dans les dernières versions fournies par ces deux frameworks.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Concurrents Spring  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p19"/>
          <p:cNvSpPr/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p19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04" name="Google Shape;204;p19"/>
          <p:cNvSpPr txBox="1"/>
          <p:nvPr/>
        </p:nvSpPr>
        <p:spPr>
          <a:xfrm>
            <a:off x="1" y="1650182"/>
            <a:ext cx="1069340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Basé sur la comparaison et la demande du marché, nous allons nous focaliser dans notre cours sur </a:t>
            </a:r>
            <a:r>
              <a:rPr b="1"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et utiliser une implémentation de JPA fournie par Spring : </a:t>
            </a:r>
            <a:r>
              <a:rPr b="1"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Data JPA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 du Cours</a:t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0" y="1283393"/>
            <a:ext cx="10693399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fr-F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: Horaires, Evaluation 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fr-F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et le Marché de l'Emploi 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fr-F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Contenu du Module </a:t>
            </a:r>
            <a:r>
              <a:rPr b="1" i="0" lang="fr-F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fr-F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Historique Spring 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fr-F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Concurrents Spring  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fr-F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projets Spring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fr-F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 Spring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fr-F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Présentation et Installation des Outils : JDK, </a:t>
            </a: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Intellij</a:t>
            </a:r>
            <a:r>
              <a:rPr b="0" i="0" lang="fr-F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Tomcat, MySQL, Maven, Log4J, Junit  </a:t>
            </a:r>
            <a:endParaRPr/>
          </a:p>
        </p:txBody>
      </p:sp>
      <p:sp>
        <p:nvSpPr>
          <p:cNvPr id="39" name="Google Shape;39;p2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 Projets Spring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20"/>
          <p:cNvSpPr/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https://spring.io/projects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est un ensemble de projets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a une vaste communauté et une bonne documentation.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 code est sous licence Apache 2, il est Open Source et disponible sur GitHub.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20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 Projets Spring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21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D:\esprit\cours architecture des si II spring\preparation cours 1 spring\projects spring.png" id="220" name="Google Shape;22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132" y="1477169"/>
            <a:ext cx="10297144" cy="5688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 Projets Spring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p22"/>
          <p:cNvSpPr/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1" lang="fr-FR" sz="22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Framework </a:t>
            </a:r>
            <a:r>
              <a:rPr b="1"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(Spring Core)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C’est le cœur des projets Spring. Ce framework contient les fonctionnalités de base de Spring. Ce framework contient </a:t>
            </a:r>
            <a:r>
              <a:rPr b="1" lang="fr-FR" sz="22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MVC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1" lang="fr-FR" sz="22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Batch 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permet le développement des applications de type batch qui peuvent gérer de gros volumes de données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Integration 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il s’agit d’un ESB (Enterprise Service Bus) pour interconnecter les applications d’une entreprise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Android 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a pour but de faciliter le développement d'applications Android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1" lang="fr-FR" sz="22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Boot</a:t>
            </a:r>
            <a:r>
              <a:rPr b="1"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C’est un outil Spring qui vous permet d’embarquer un serveur Tomcat dans votre livrable, et simplifier la livraison et le test de votre application.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1" lang="fr-FR" sz="22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Data JPA</a:t>
            </a:r>
            <a:r>
              <a:rPr b="1"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fournit une implémentation de la couche d’accès aux données.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1" lang="fr-FR" sz="22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Security </a:t>
            </a:r>
            <a: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fr-F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permet de gérer l'authentification et les habilitations d'une application web.     </a:t>
            </a:r>
            <a:endParaRPr/>
          </a:p>
        </p:txBody>
      </p:sp>
      <p:sp>
        <p:nvSpPr>
          <p:cNvPr id="228" name="Google Shape;228;p22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 Spring (Spring Core) 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p23"/>
          <p:cNvSpPr/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C’est quoi un </a:t>
            </a:r>
            <a:r>
              <a:rPr b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</a:t>
            </a: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C’est un </a:t>
            </a:r>
            <a:r>
              <a:rPr b="1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cadre de développement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Contient des «bonnes pratiques»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Permet d’éviter de recoder des classes utilitaires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Permet de se focaliser sur le métier</a:t>
            </a:r>
            <a:endParaRPr/>
          </a:p>
          <a:p>
            <a:pPr indent="-1460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fournit la «plomberie» : le socle  technique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 développeurs peuvent se concentrer sur le code métier (le vrai travail) 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« Attention un </a:t>
            </a:r>
            <a:r>
              <a:rPr b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</a:t>
            </a: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ne doit pas être considéré comme une </a:t>
            </a:r>
            <a:r>
              <a:rPr b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plate-forme</a:t>
            </a: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dans la mesure où il n'intègre pas d'environnement d'exécution système ou applicatif. »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6" name="Google Shape;236;p23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 Spring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3" name="Google Shape;243;p24"/>
          <p:cNvSpPr/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 Framework Spring est un socle pour le développement d'applications.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Il fournit de nombreuses fonctionnalités. 	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C’est l’un des Frameworks les plus répandus dans le monde Java. 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 Open Source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 Spring (Spring Core)</a:t>
            </a: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</a:t>
            </a:r>
            <a:r>
              <a:rPr lang="fr-FR" sz="24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http://projects.spring.io/spring-framework</a:t>
            </a: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4" name="Google Shape;244;p24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 Spring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25"/>
          <p:cNvSpPr/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 but de Spring est de faciliter et de rendre productif le développement d'applications.  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Il fournit beaucoup de fonctionnalités : </a:t>
            </a:r>
            <a:endParaRPr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1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Injection de Dépendances </a:t>
            </a: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(IoC : Inversion de Control).  </a:t>
            </a:r>
            <a:endParaRPr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1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AOP</a:t>
            </a: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Aspect Oriented Programming : Injection de Code en RunTime.  </a:t>
            </a:r>
            <a:endParaRPr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1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Access</a:t>
            </a: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Permet de simplifier l’accès aux données (DAO, ORM, Transaction, …). </a:t>
            </a:r>
            <a:endParaRPr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1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</a:t>
            </a: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Permet de développer des interfaces web évoluées (MVC). </a:t>
            </a:r>
            <a:endParaRPr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1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Testabilité</a:t>
            </a: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l'application facilitée </a:t>
            </a:r>
            <a:endParaRPr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1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Intégration</a:t>
            </a: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Spring offre un ESB, qui permet l’intégration et la communication entre les applications (EAI).    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p25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 Spring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p26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http://naveenbalani.com/wp-content/uploads/2010/11/spring30-framework.gif" id="260" name="Google Shape;26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3267" y="2138351"/>
            <a:ext cx="8822589" cy="4071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Installation des Outils 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p27"/>
          <p:cNvSpPr/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 outils suivant vont nous permettre de développer des applications Web avec Spring.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Avant de faire l’installation, vérifiez que vous n’avez pas ces outils déjà installés. Si c’est la cas, pas besoin de les réinstaller (vous pouvez utiliser d’autres versions) :   </a:t>
            </a:r>
            <a:endParaRPr/>
          </a:p>
          <a:p>
            <a:pPr indent="-342900" lvl="0" marL="3429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JDK 8</a:t>
            </a:r>
            <a: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version 1.8.0.060 - (1.8 -peu importe la version mineure- déjà installé sur vos machine normalement)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Intellij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WAMP 3.1 ou XAMP</a:t>
            </a:r>
            <a: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(déjà installé sur vos machine normalement), pour avoir </a:t>
            </a:r>
            <a:r>
              <a:rPr b="1"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MySQL 5.6.17</a:t>
            </a:r>
            <a: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Maven 3.5.0</a:t>
            </a:r>
            <a: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(existe déjà en tant que plugin Intellij, rien à installer). </a:t>
            </a:r>
            <a:endParaRPr/>
          </a:p>
          <a:p>
            <a:pPr indent="-342900" lvl="0" marL="3429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 souci d’homogénéité, vous pouvez créer un dossier </a:t>
            </a:r>
            <a:r>
              <a:rPr b="1"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C:\Products</a:t>
            </a:r>
            <a: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dans lequel, vous allez installer tous les outils que nous allons utiliser par la suite. </a:t>
            </a:r>
            <a:endParaRPr/>
          </a:p>
          <a:p>
            <a:pPr indent="-342900" lvl="0" marL="3429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8" name="Google Shape;268;p27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 txBox="1"/>
          <p:nvPr/>
        </p:nvSpPr>
        <p:spPr>
          <a:xfrm>
            <a:off x="0" y="40897"/>
            <a:ext cx="10693400" cy="1018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Installation JDK 8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p28"/>
          <p:cNvSpPr/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Installer la JDK dans </a:t>
            </a:r>
            <a:r>
              <a:rPr b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C:\Products\java\jdk-1.8.0.60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Installer la JRE dans </a:t>
            </a:r>
            <a:r>
              <a:rPr b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C:\Products\java\jre-1.8.0.60 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JRE est installée en même temps que la JDK.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Créer la variable d’environnement </a:t>
            </a:r>
            <a:r>
              <a:rPr b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système :</a:t>
            </a: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JAVA_HOME</a:t>
            </a: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qui contient le chemin de la JDK: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/>
          </a:p>
        </p:txBody>
      </p:sp>
      <p:pic>
        <p:nvPicPr>
          <p:cNvPr id="276" name="Google Shape;27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5" y="4286268"/>
            <a:ext cx="7105650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8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/>
          <p:nvPr/>
        </p:nvSpPr>
        <p:spPr>
          <a:xfrm>
            <a:off x="0" y="40897"/>
            <a:ext cx="10693400" cy="1018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Installation JDK 8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4" name="Google Shape;284;p29"/>
          <p:cNvSpPr/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Ajouter </a:t>
            </a:r>
            <a:r>
              <a:rPr b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%JAVA_HOME%\bin</a:t>
            </a: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au Path :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/>
          </a:p>
        </p:txBody>
      </p:sp>
      <p:pic>
        <p:nvPicPr>
          <p:cNvPr id="285" name="Google Shape;28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0100" y="2281227"/>
            <a:ext cx="6553200" cy="45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9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Horaires</a:t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Durée Totale 	: </a:t>
            </a:r>
            <a:r>
              <a:rPr b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42 heures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Séances 		: </a:t>
            </a:r>
            <a:r>
              <a:rPr b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 séances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Cours		: </a:t>
            </a:r>
            <a:r>
              <a:rPr b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 heures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TP			: </a:t>
            </a:r>
            <a:r>
              <a:rPr b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30 heures 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Durée de chaque Séance : </a:t>
            </a:r>
            <a:r>
              <a:rPr b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 heures</a:t>
            </a: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Durée de la Pause : </a:t>
            </a:r>
            <a:r>
              <a:rPr b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 minutes 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b="1" lang="fr-FR" sz="24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Vendredi : </a:t>
            </a:r>
            <a:r>
              <a:rPr b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13h45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</a:t>
            </a:r>
            <a:endParaRPr/>
          </a:p>
        </p:txBody>
      </p:sp>
      <p:grpSp>
        <p:nvGrpSpPr>
          <p:cNvPr id="47" name="Google Shape;47;p3"/>
          <p:cNvGrpSpPr/>
          <p:nvPr/>
        </p:nvGrpSpPr>
        <p:grpSpPr>
          <a:xfrm>
            <a:off x="6946931" y="1519257"/>
            <a:ext cx="2971802" cy="5334002"/>
            <a:chOff x="5450400" y="893683"/>
            <a:chExt cx="1969477" cy="5727097"/>
          </a:xfrm>
        </p:grpSpPr>
        <p:sp>
          <p:nvSpPr>
            <p:cNvPr id="48" name="Google Shape;48;p3"/>
            <p:cNvSpPr/>
            <p:nvPr/>
          </p:nvSpPr>
          <p:spPr>
            <a:xfrm rot="5400000">
              <a:off x="4018753" y="3289163"/>
              <a:ext cx="5727097" cy="936137"/>
            </a:xfrm>
            <a:prstGeom prst="notched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25400">
              <a:solidFill>
                <a:srgbClr val="0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49" name="Google Shape;49;p3"/>
            <p:cNvGrpSpPr/>
            <p:nvPr/>
          </p:nvGrpSpPr>
          <p:grpSpPr>
            <a:xfrm>
              <a:off x="5450400" y="1080000"/>
              <a:ext cx="1969477" cy="379890"/>
              <a:chOff x="5451231" y="1067034"/>
              <a:chExt cx="1969477" cy="379890"/>
            </a:xfrm>
          </p:grpSpPr>
          <p:cxnSp>
            <p:nvCxnSpPr>
              <p:cNvPr id="50" name="Google Shape;50;p3"/>
              <p:cNvCxnSpPr/>
              <p:nvPr/>
            </p:nvCxnSpPr>
            <p:spPr>
              <a:xfrm>
                <a:off x="5451231" y="1404000"/>
                <a:ext cx="1969477" cy="1588"/>
              </a:xfrm>
              <a:prstGeom prst="straightConnector1">
                <a:avLst/>
              </a:prstGeom>
              <a:solidFill>
                <a:schemeClr val="accent1"/>
              </a:solidFill>
              <a:ln cap="flat" cmpd="sng" w="25400">
                <a:solidFill>
                  <a:srgbClr val="00008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1" name="Google Shape;51;p3"/>
              <p:cNvSpPr txBox="1"/>
              <p:nvPr/>
            </p:nvSpPr>
            <p:spPr>
              <a:xfrm>
                <a:off x="5451231" y="1067034"/>
                <a:ext cx="1019907" cy="3798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21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09h00</a:t>
                </a:r>
                <a:endParaRPr/>
              </a:p>
            </p:txBody>
          </p:sp>
        </p:grpSp>
        <p:grpSp>
          <p:nvGrpSpPr>
            <p:cNvPr id="52" name="Google Shape;52;p3"/>
            <p:cNvGrpSpPr/>
            <p:nvPr/>
          </p:nvGrpSpPr>
          <p:grpSpPr>
            <a:xfrm>
              <a:off x="5450400" y="2865972"/>
              <a:ext cx="1969477" cy="379890"/>
              <a:chOff x="5450400" y="2904698"/>
              <a:chExt cx="1969477" cy="379890"/>
            </a:xfrm>
          </p:grpSpPr>
          <p:cxnSp>
            <p:nvCxnSpPr>
              <p:cNvPr id="53" name="Google Shape;53;p3"/>
              <p:cNvCxnSpPr/>
              <p:nvPr/>
            </p:nvCxnSpPr>
            <p:spPr>
              <a:xfrm>
                <a:off x="5450400" y="3206297"/>
                <a:ext cx="1969477" cy="1588"/>
              </a:xfrm>
              <a:prstGeom prst="straightConnector1">
                <a:avLst/>
              </a:prstGeom>
              <a:solidFill>
                <a:schemeClr val="accent1"/>
              </a:solidFill>
              <a:ln cap="flat" cmpd="sng" w="25400">
                <a:solidFill>
                  <a:srgbClr val="00008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4" name="Google Shape;54;p3"/>
              <p:cNvSpPr txBox="1"/>
              <p:nvPr/>
            </p:nvSpPr>
            <p:spPr>
              <a:xfrm>
                <a:off x="5486400" y="2904698"/>
                <a:ext cx="1019907" cy="3798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21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12h15</a:t>
                </a:r>
                <a:endParaRPr/>
              </a:p>
            </p:txBody>
          </p:sp>
        </p:grpSp>
        <p:grpSp>
          <p:nvGrpSpPr>
            <p:cNvPr id="55" name="Google Shape;55;p3"/>
            <p:cNvGrpSpPr/>
            <p:nvPr/>
          </p:nvGrpSpPr>
          <p:grpSpPr>
            <a:xfrm>
              <a:off x="5450400" y="3632999"/>
              <a:ext cx="1969477" cy="379890"/>
              <a:chOff x="4766400" y="6469645"/>
              <a:chExt cx="1969477" cy="379890"/>
            </a:xfrm>
          </p:grpSpPr>
          <p:cxnSp>
            <p:nvCxnSpPr>
              <p:cNvPr id="56" name="Google Shape;56;p3"/>
              <p:cNvCxnSpPr/>
              <p:nvPr/>
            </p:nvCxnSpPr>
            <p:spPr>
              <a:xfrm>
                <a:off x="4766400" y="6771244"/>
                <a:ext cx="1969477" cy="1588"/>
              </a:xfrm>
              <a:prstGeom prst="straightConnector1">
                <a:avLst/>
              </a:prstGeom>
              <a:solidFill>
                <a:schemeClr val="accent1"/>
              </a:solidFill>
              <a:ln cap="flat" cmpd="sng" w="25400">
                <a:solidFill>
                  <a:srgbClr val="00008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7" name="Google Shape;57;p3"/>
              <p:cNvSpPr txBox="1"/>
              <p:nvPr/>
            </p:nvSpPr>
            <p:spPr>
              <a:xfrm>
                <a:off x="4766400" y="6469645"/>
                <a:ext cx="1019907" cy="3798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21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13h30 </a:t>
                </a:r>
                <a:r>
                  <a:rPr b="1" lang="fr-FR" sz="2100">
                    <a:solidFill>
                      <a:srgbClr val="C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*</a:t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5450400" y="5400000"/>
              <a:ext cx="1969477" cy="379890"/>
              <a:chOff x="5486400" y="5569964"/>
              <a:chExt cx="1969477" cy="379890"/>
            </a:xfrm>
          </p:grpSpPr>
          <p:cxnSp>
            <p:nvCxnSpPr>
              <p:cNvPr id="59" name="Google Shape;59;p3"/>
              <p:cNvCxnSpPr/>
              <p:nvPr/>
            </p:nvCxnSpPr>
            <p:spPr>
              <a:xfrm>
                <a:off x="5486400" y="5906930"/>
                <a:ext cx="1969477" cy="1588"/>
              </a:xfrm>
              <a:prstGeom prst="straightConnector1">
                <a:avLst/>
              </a:prstGeom>
              <a:solidFill>
                <a:schemeClr val="accent1"/>
              </a:solidFill>
              <a:ln cap="flat" cmpd="sng" w="25400">
                <a:solidFill>
                  <a:srgbClr val="00008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0" name="Google Shape;60;p3"/>
              <p:cNvSpPr txBox="1"/>
              <p:nvPr/>
            </p:nvSpPr>
            <p:spPr>
              <a:xfrm>
                <a:off x="5486400" y="5569964"/>
                <a:ext cx="1019907" cy="3798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21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16h45</a:t>
                </a:r>
                <a:endParaRPr/>
              </a:p>
            </p:txBody>
          </p:sp>
        </p:grpSp>
        <p:sp>
          <p:nvSpPr>
            <p:cNvPr id="61" name="Google Shape;61;p3"/>
            <p:cNvSpPr/>
            <p:nvPr/>
          </p:nvSpPr>
          <p:spPr>
            <a:xfrm>
              <a:off x="6658708" y="2344520"/>
              <a:ext cx="457200" cy="211017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759336"/>
                </a:gs>
                <a:gs pos="80000">
                  <a:srgbClr val="99C247"/>
                </a:gs>
                <a:gs pos="100000">
                  <a:srgbClr val="9BC54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15</a:t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658708" y="4875709"/>
              <a:ext cx="457200" cy="211017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759336"/>
                </a:gs>
                <a:gs pos="80000">
                  <a:srgbClr val="99C247"/>
                </a:gs>
                <a:gs pos="100000">
                  <a:srgbClr val="9BC54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15</a:t>
              </a:r>
              <a:endParaRPr/>
            </a:p>
          </p:txBody>
        </p:sp>
      </p:grpSp>
      <p:cxnSp>
        <p:nvCxnSpPr>
          <p:cNvPr id="63" name="Google Shape;63;p3"/>
          <p:cNvCxnSpPr/>
          <p:nvPr/>
        </p:nvCxnSpPr>
        <p:spPr>
          <a:xfrm>
            <a:off x="6938656" y="2851252"/>
            <a:ext cx="2971802" cy="1479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0008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3"/>
          <p:cNvSpPr txBox="1"/>
          <p:nvPr/>
        </p:nvSpPr>
        <p:spPr>
          <a:xfrm>
            <a:off x="6992979" y="2570370"/>
            <a:ext cx="1538967" cy="353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10h30</a:t>
            </a:r>
            <a:endParaRPr/>
          </a:p>
        </p:txBody>
      </p:sp>
      <p:cxnSp>
        <p:nvCxnSpPr>
          <p:cNvPr id="65" name="Google Shape;65;p3"/>
          <p:cNvCxnSpPr/>
          <p:nvPr/>
        </p:nvCxnSpPr>
        <p:spPr>
          <a:xfrm>
            <a:off x="6938656" y="5208706"/>
            <a:ext cx="2971802" cy="1479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0008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3"/>
          <p:cNvSpPr txBox="1"/>
          <p:nvPr/>
        </p:nvSpPr>
        <p:spPr>
          <a:xfrm>
            <a:off x="6992979" y="4927824"/>
            <a:ext cx="1538967" cy="353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15h00</a:t>
            </a:r>
            <a:endParaRPr/>
          </a:p>
        </p:txBody>
      </p:sp>
      <p:sp>
        <p:nvSpPr>
          <p:cNvPr id="67" name="Google Shape;67;p3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/>
          <p:nvPr/>
        </p:nvSpPr>
        <p:spPr>
          <a:xfrm>
            <a:off x="0" y="40897"/>
            <a:ext cx="10693400" cy="1018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Installation JDK 8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3" name="Google Shape;293;p30"/>
          <p:cNvSpPr/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Vérifier que Java est bien installé et que la variable d’environnement est bien positionnée (</a:t>
            </a:r>
            <a:r>
              <a:rPr b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javac</a:t>
            </a: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et </a:t>
            </a:r>
            <a:r>
              <a:rPr b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</a:t>
            </a: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: 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</p:txBody>
      </p:sp>
      <p:pic>
        <p:nvPicPr>
          <p:cNvPr id="294" name="Google Shape;29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3363" y="2209789"/>
            <a:ext cx="7686675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3363" y="4748236"/>
            <a:ext cx="7686675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0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Installation Intellij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3" name="Google Shape;303;p31"/>
          <p:cNvSpPr/>
          <p:nvPr/>
        </p:nvSpPr>
        <p:spPr>
          <a:xfrm>
            <a:off x="304801" y="151050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Suivre les instructions du workshop pour installer et configurer IntelliJ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4" name="Google Shape;304;p31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IntelliJ IDEA : l'IDE Java performant et ergonomique de JetBrains" id="305" name="Google Shape;30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6246" y="2629297"/>
            <a:ext cx="7180908" cy="4484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Installation Intellij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2" name="Google Shape;312;p32"/>
          <p:cNvSpPr/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Il suffit de télécharger la dernière version d’Intellij et de l’activer avec votre compte Esprit</a:t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 vous n’avez pas le fichier vous pouvez le télécharger : </a:t>
            </a:r>
            <a:r>
              <a:rPr lang="fr-FR" sz="24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https://www.jetbrains.com/idea/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3" name="Google Shape;313;p32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14" name="Google Shape;31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7425" y="3417850"/>
            <a:ext cx="3529875" cy="35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Installation Intellij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1" name="Google Shape;321;p33"/>
          <p:cNvSpPr/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2" name="Google Shape;322;p33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23" name="Google Shape;3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400" y="1323525"/>
            <a:ext cx="7591825" cy="584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Installation Intellij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0" name="Google Shape;330;p34"/>
          <p:cNvSpPr/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1" name="Google Shape;331;p34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32" name="Google Shape;3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075" y="1449075"/>
            <a:ext cx="6958050" cy="5428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Installation Intellij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9" name="Google Shape;339;p35"/>
          <p:cNvSpPr/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0" name="Google Shape;340;p35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41" name="Google Shape;3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725" y="1421450"/>
            <a:ext cx="7116400" cy="55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6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Installation Intellij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8" name="Google Shape;348;p36"/>
          <p:cNvSpPr/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9" name="Google Shape;349;p36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50" name="Google Shape;3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016" y="1345325"/>
            <a:ext cx="7400459" cy="5742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7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Installation Intellij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8" name="Google Shape;358;p37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59" name="Google Shape;35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851" y="1283400"/>
            <a:ext cx="7558299" cy="582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Installation Intellij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6" name="Google Shape;366;p38"/>
          <p:cNvSpPr/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7" name="Google Shape;367;p38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68" name="Google Shape;36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775" y="1356400"/>
            <a:ext cx="7464775" cy="579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9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Installation Intellij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5" name="Google Shape;375;p39"/>
          <p:cNvSpPr/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6" name="Google Shape;376;p39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77" name="Google Shape;37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675" y="1349775"/>
            <a:ext cx="7462081" cy="5708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Evaluation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0" y="1283393"/>
            <a:ext cx="106934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L’évaluation se fait tout au long du module, et non pas uniquement à la fin. </a:t>
            </a:r>
            <a:endParaRPr/>
          </a:p>
          <a:p>
            <a:pPr indent="0" lvl="0" marL="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moyenne du module est calculée comme suit : </a:t>
            </a:r>
            <a:endParaRPr/>
          </a:p>
          <a:p>
            <a:pPr indent="-342900" lvl="0" marL="342900" marR="0" rtl="0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Moyenne   =   Note Contrôle Continu * 40%   +   Note Examen * 60%</a:t>
            </a:r>
            <a:r>
              <a:rPr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/>
          </a:p>
          <a:p>
            <a:pPr indent="0" lvl="0" marL="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 </a:t>
            </a:r>
            <a:r>
              <a:rPr b="1"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Contrôle Continu</a:t>
            </a:r>
            <a:r>
              <a:rPr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prend en compte l’Assiduité, la Participation, les </a:t>
            </a:r>
            <a:r>
              <a:rPr b="1"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TP</a:t>
            </a:r>
            <a:r>
              <a:rPr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à faire en cours ou chez vous et aussi un </a:t>
            </a:r>
            <a:r>
              <a:rPr b="1"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Examen Blanc Pratique</a:t>
            </a:r>
            <a:r>
              <a:rPr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  </a:t>
            </a:r>
            <a:endParaRPr/>
          </a:p>
          <a:p>
            <a:pPr indent="-342900" lvl="0" marL="3429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L’</a:t>
            </a:r>
            <a:r>
              <a:rPr b="1"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Examen</a:t>
            </a:r>
            <a:r>
              <a:rPr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sera pratique.     </a:t>
            </a:r>
            <a:endParaRPr/>
          </a:p>
          <a:p>
            <a:pPr indent="-209550" lvl="0" marL="3429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" name="Google Shape;75;p4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0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Installation Intellij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4" name="Google Shape;384;p40"/>
          <p:cNvSpPr/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5" name="Google Shape;385;p40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86" name="Google Shape;38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261" y="1435800"/>
            <a:ext cx="8571913" cy="56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1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Installation Intellij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3" name="Google Shape;393;p41"/>
          <p:cNvSpPr/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4" name="Google Shape;394;p41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95" name="Google Shape;39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0150" y="2395537"/>
            <a:ext cx="5753100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2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Installation Intellij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2" name="Google Shape;402;p42"/>
          <p:cNvSpPr/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3" name="Google Shape;403;p42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404" name="Google Shape;40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0150" y="4255058"/>
            <a:ext cx="5753100" cy="28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50356" y="1422679"/>
            <a:ext cx="5753100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3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Installation Intellij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2" name="Google Shape;412;p43"/>
          <p:cNvSpPr/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3" name="Google Shape;413;p43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414" name="Google Shape;41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180" y="1962003"/>
            <a:ext cx="9361040" cy="4843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4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Installation Intellij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1" name="Google Shape;421;p44"/>
          <p:cNvSpPr/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2" name="Google Shape;422;p44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423" name="Google Shape;42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212" y="1905000"/>
            <a:ext cx="8784976" cy="36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5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Prochain Cours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0" name="Google Shape;430;p45"/>
          <p:cNvSpPr/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Finaliser l’Installation de l’Environnement de travail (JDK, INTELLIJ, MySQL, Maven) 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Créer un projet Spring Boot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Comprendre </a:t>
            </a:r>
            <a:r>
              <a:rPr b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Maven</a:t>
            </a: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Créer vos premiers projets avec les outils ci-dessus. 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1" name="Google Shape;431;p45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6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SPRING </a:t>
            </a:r>
            <a:endParaRPr/>
          </a:p>
        </p:txBody>
      </p:sp>
      <p:sp>
        <p:nvSpPr>
          <p:cNvPr id="438" name="Google Shape;438;p46"/>
          <p:cNvSpPr/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3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 vous avez des questions, n’hésitez pas à nous contacter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fr-FR" sz="3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Département Informatique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fr-FR" sz="3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 Architectures des Systèmes d'Information</a:t>
            </a:r>
            <a:endParaRPr b="1" sz="30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Bureau E204  </a:t>
            </a:r>
            <a:endParaRPr/>
          </a:p>
        </p:txBody>
      </p:sp>
      <p:sp>
        <p:nvSpPr>
          <p:cNvPr id="439" name="Google Shape;439;p46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7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SPRING</a:t>
            </a:r>
            <a:endParaRPr/>
          </a:p>
        </p:txBody>
      </p:sp>
      <p:sp>
        <p:nvSpPr>
          <p:cNvPr id="446" name="Google Shape;446;p47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https://tunatore.files.wordpress.com/2015/07/tablet-602968_19203.jpg?w=700&amp;h=430&amp;crop=1" id="447" name="Google Shape;44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2950" y="2209789"/>
            <a:ext cx="6667500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Evaluation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0" y="1283393"/>
            <a:ext cx="106934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Exemple d’évaluation :  </a:t>
            </a:r>
            <a:endParaRPr/>
          </a:p>
          <a:p>
            <a:pPr indent="-209550" lvl="0" marL="3429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9550" lvl="0" marL="3429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" name="Google Shape;83;p5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84" name="Google Shape;8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300" y="2592100"/>
            <a:ext cx="8391477" cy="352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et le Marché du Travail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p6"/>
          <p:cNvSpPr/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 offres d’emploi «</a:t>
            </a:r>
            <a:r>
              <a:rPr b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Cherche Développeur Java</a:t>
            </a: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», en général cherchent un développeur dans les technologies suivantes : 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Front-End : Angular, </a:t>
            </a:r>
            <a:r>
              <a:rPr b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MVC</a:t>
            </a: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VueJS, ReactJS …  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Back-End : </a:t>
            </a:r>
            <a:r>
              <a:rPr b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</a:t>
            </a: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EJB, Hibernate, </a:t>
            </a:r>
            <a:r>
              <a:rPr b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Data JPA, </a:t>
            </a: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Quarkus 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Outils : </a:t>
            </a:r>
            <a:r>
              <a:rPr b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Boot</a:t>
            </a: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Maven</a:t>
            </a: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GIT, Jenkins, Sonar, …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 de Données : PostgreSQL, Oracle, </a:t>
            </a:r>
            <a:r>
              <a:rPr b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MySQL</a:t>
            </a: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…   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Méthode Agile : Scrum, extreme Programming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 u="sng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https://www.optioncarriere.tn/jobad/tn3706f12ecaa6447ca90e7a7d7adc8f44</a:t>
            </a:r>
            <a:endParaRPr sz="2400" u="sng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6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/>
        </p:nvSpPr>
        <p:spPr>
          <a:xfrm>
            <a:off x="0" y="40897"/>
            <a:ext cx="10693400" cy="1018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1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et le Marché de l'Emploi </a:t>
            </a:r>
            <a:endParaRPr/>
          </a:p>
        </p:txBody>
      </p:sp>
      <p:sp>
        <p:nvSpPr>
          <p:cNvPr id="99" name="Google Shape;99;p7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00" name="Google Shape;10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124" y="1333153"/>
            <a:ext cx="10369151" cy="5832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/>
        </p:nvSpPr>
        <p:spPr>
          <a:xfrm>
            <a:off x="0" y="40897"/>
            <a:ext cx="10693400" cy="1018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1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et le Marché de l'Emploi </a:t>
            </a:r>
            <a:endParaRPr/>
          </a:p>
        </p:txBody>
      </p:sp>
      <p:sp>
        <p:nvSpPr>
          <p:cNvPr id="107" name="Google Shape;107;p8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08" name="Google Shape;10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16" y="1333153"/>
            <a:ext cx="10513168" cy="576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Contenu du Module Spring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5" name="Google Shape;115;p9"/>
          <p:cNvSpPr/>
          <p:nvPr/>
        </p:nvSpPr>
        <p:spPr>
          <a:xfrm>
            <a:off x="0" y="1089763"/>
            <a:ext cx="10693400" cy="6148045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à </a:t>
            </a:r>
            <a:r>
              <a:rPr b="1"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</a:t>
            </a:r>
            <a:r>
              <a:rPr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et Mise en place de l’Environnement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Boot /</a:t>
            </a:r>
            <a:r>
              <a:rPr b="1"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Maven</a:t>
            </a:r>
            <a:r>
              <a:rPr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Data JPA</a:t>
            </a:r>
            <a:r>
              <a:rPr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(Première Entité - Associations - CRUD / JPA Repository – JPQL) 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Lombok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IoC &amp; DI</a:t>
            </a: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(Injection des dépendances)  </a:t>
            </a:r>
            <a:endParaRPr b="1" sz="2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MVC REST  ( Postman+ Spring Doc)</a:t>
            </a:r>
            <a:endParaRPr/>
          </a:p>
          <a:p>
            <a:pPr indent="-342900" lvl="0" marL="3429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TP étude de cas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Scheduler</a:t>
            </a:r>
            <a:endParaRPr b="1" sz="2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Batch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AOP</a:t>
            </a:r>
            <a:r>
              <a:rPr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(Aspect Oriented Programmation) </a:t>
            </a:r>
            <a:endParaRPr/>
          </a:p>
          <a:p>
            <a:pPr indent="-342900" lvl="0" marL="3429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Examen Blanc Pratique </a:t>
            </a:r>
            <a:r>
              <a:rPr lang="fr-FR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(Spring Boot - REST - Spring Data – AOP-etc..)  </a:t>
            </a:r>
            <a:endParaRPr/>
          </a:p>
        </p:txBody>
      </p:sp>
      <p:sp>
        <p:nvSpPr>
          <p:cNvPr id="116" name="Google Shape;116;p9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2016-10-15T13:19:30Z</dcterms:created>
  <dc:creator>ad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2007-01-12T00:00:00Z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2016-10-15T00:00:00Z</vt:filetime>
  </property>
</Properties>
</file>