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7562850" cx="10693400"/>
  <p:notesSz cx="10693400" cy="756285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iWHrjkSFaWLyVCSW0RWbODb1Yl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986249-2C21-4E52-8D3C-83D3DE5E7DF4}">
  <a:tblStyle styleId="{7C986249-2C21-4E52-8D3C-83D3DE5E7DF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3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8343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2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p2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4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4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4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" name="Google Shape;22;p24"/>
          <p:cNvSpPr txBox="1"/>
          <p:nvPr/>
        </p:nvSpPr>
        <p:spPr>
          <a:xfrm>
            <a:off x="0" y="7319964"/>
            <a:ext cx="10693400" cy="381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showMasterSp="0">
  <p:cSld name="2_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5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5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5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0" name="Google Shape;30;p25"/>
          <p:cNvSpPr txBox="1"/>
          <p:nvPr/>
        </p:nvSpPr>
        <p:spPr>
          <a:xfrm>
            <a:off x="0" y="7319965"/>
            <a:ext cx="10693400" cy="160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0" y="1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6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1" y="1260479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/>
        </p:nvSpPr>
        <p:spPr>
          <a:xfrm>
            <a:off x="0" y="7319965"/>
            <a:ext cx="10693400" cy="181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448530" y="40896"/>
            <a:ext cx="97963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305594" y="1554306"/>
            <a:ext cx="100822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" name="Google Shape;14;p23"/>
          <p:cNvSpPr txBox="1"/>
          <p:nvPr/>
        </p:nvSpPr>
        <p:spPr>
          <a:xfrm>
            <a:off x="0" y="7319964"/>
            <a:ext cx="10693400" cy="24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vnrepository.com/artifact/org.springdoc/springdoc-openapi-u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il.google.com/mail/?view=cm&amp;fs=1&amp;to=atef.maddouri%40esprit.tn&amp;authuser=0" TargetMode="External"/><Relationship Id="rId4" Type="http://schemas.openxmlformats.org/officeDocument/2006/relationships/hyperlink" Target="https://mail.google.com/mail/?view=cm&amp;fs=1&amp;to=atef.maddouri%40esprit.tn&amp;authuser=0" TargetMode="External"/><Relationship Id="rId5" Type="http://schemas.openxmlformats.org/officeDocument/2006/relationships/hyperlink" Target="https://www.linkedin.com/in/**********/" TargetMode="External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/>
          <p:nvPr/>
        </p:nvSpPr>
        <p:spPr>
          <a:xfrm>
            <a:off x="2677481" y="5941665"/>
            <a:ext cx="5346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 ASI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33092" l="7029" r="7085" t="33813"/>
          <a:stretch/>
        </p:blipFill>
        <p:spPr>
          <a:xfrm>
            <a:off x="162124" y="127440"/>
            <a:ext cx="1800200" cy="69364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/>
          <p:nvPr/>
        </p:nvSpPr>
        <p:spPr>
          <a:xfrm>
            <a:off x="8803084" y="2197249"/>
            <a:ext cx="504056" cy="7200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ilestones · Francois Consigny / application-spring-boot · GitLab" id="46" name="Google Shape;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7647" y="1781602"/>
            <a:ext cx="2751393" cy="249383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1962043" y="4179424"/>
            <a:ext cx="675120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API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File:Swagger-logo.png - Wikimedia Commons" id="49" name="Google Shape;49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File:Swagger-logo.png - Wikimedia Commons" id="50" name="Google Shape;50;p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T API Documentation Tool | Swagger UI" id="51" name="Google Shape;51;p1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T API Documentation Tool | Swagger UI" id="52" name="Google Shape;52;p1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T API Documentation Tool | Swagger UI" id="53" name="Google Shape;53;p1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T API Documentation Tool | Swagger UI" id="54" name="Google Shape;54;p1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T API Documentation Tool | Swagger UI" id="55" name="Google Shape;55;p1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T API Documentation Tool | Swagger UI" id="56" name="Google Shape;56;p1"/>
          <p:cNvSpPr/>
          <p:nvPr/>
        </p:nvSpPr>
        <p:spPr>
          <a:xfrm>
            <a:off x="1222375" y="922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051876" y="4899652"/>
            <a:ext cx="67512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fr-F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OpenAPI Specification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ject: OpenAPI definition generator"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2152" y="2109784"/>
            <a:ext cx="1741458" cy="17414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2565375" y="474263"/>
            <a:ext cx="61446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– Documentation API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1" y="1260475"/>
            <a:ext cx="10693400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>
                <a:latin typeface="Century Gothic"/>
                <a:ea typeface="Century Gothic"/>
                <a:cs typeface="Century Gothic"/>
                <a:sym typeface="Century Gothic"/>
              </a:rPr>
              <a:t>   On peut aussi </a:t>
            </a:r>
            <a:r>
              <a:rPr b="0" i="0" lang="fr-FR" sz="2000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regrouper </a:t>
            </a:r>
            <a:r>
              <a:rPr lang="fr-FR" sz="2000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b="0" i="0" lang="fr-FR" sz="2000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API en fonction des</a:t>
            </a:r>
            <a:r>
              <a:rPr lang="fr-FR" sz="2000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fr-FR" sz="2000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paquets, des chemins, etc. en utilisant le </a:t>
            </a:r>
            <a:r>
              <a:rPr b="1" i="0" lang="fr-FR" sz="2000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GroupedOpenApi</a:t>
            </a:r>
            <a:r>
              <a:rPr b="1" lang="fr-FR" sz="2000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7" name="Google Shape;137;p31"/>
          <p:cNvSpPr/>
          <p:nvPr/>
        </p:nvSpPr>
        <p:spPr>
          <a:xfrm>
            <a:off x="0" y="-108609"/>
            <a:ext cx="65" cy="6744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393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372330" y="2561275"/>
            <a:ext cx="5237896" cy="181588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89E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@Bean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1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GroupedOpenApi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productPublicApi() {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return GroupedOpenApi.builder()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.group("Only Product Management API")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.pathsToMatch("/product/**")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.pathsToExclude("**")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.build();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1"/>
          <p:cNvPicPr preferRelativeResize="0"/>
          <p:nvPr/>
        </p:nvPicPr>
        <p:blipFill rotWithShape="1">
          <a:blip r:embed="rId3">
            <a:alphaModFix/>
          </a:blip>
          <a:srcRect b="0" l="995" r="0" t="0"/>
          <a:stretch/>
        </p:blipFill>
        <p:spPr>
          <a:xfrm>
            <a:off x="5810250" y="2548962"/>
            <a:ext cx="4510820" cy="4332261"/>
          </a:xfrm>
          <a:prstGeom prst="rect">
            <a:avLst/>
          </a:prstGeom>
          <a:noFill/>
          <a:ln cap="flat" cmpd="sng" w="12700">
            <a:solidFill>
              <a:srgbClr val="89ED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31"/>
          <p:cNvSpPr/>
          <p:nvPr/>
        </p:nvSpPr>
        <p:spPr>
          <a:xfrm>
            <a:off x="7972425" y="2596587"/>
            <a:ext cx="2272446" cy="362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372330" y="4992093"/>
            <a:ext cx="4772460" cy="101566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Vous pouvez ensuite les sélectionner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swagger-ui en sélectionnant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définition voulue.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2" name="Google Shape;142;p31"/>
          <p:cNvCxnSpPr>
            <a:stCxn id="141" idx="3"/>
          </p:cNvCxnSpPr>
          <p:nvPr/>
        </p:nvCxnSpPr>
        <p:spPr>
          <a:xfrm flipH="1" rot="10800000">
            <a:off x="5144790" y="2959525"/>
            <a:ext cx="2449800" cy="2540400"/>
          </a:xfrm>
          <a:prstGeom prst="curvedConnector2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31"/>
          <p:cNvSpPr txBox="1"/>
          <p:nvPr>
            <p:ph type="title"/>
          </p:nvPr>
        </p:nvSpPr>
        <p:spPr>
          <a:xfrm>
            <a:off x="449263" y="-93272"/>
            <a:ext cx="9794875" cy="1527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lang="fr-FR" sz="32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fr-FR" sz="3200">
                <a:latin typeface="Century Gothic"/>
                <a:ea typeface="Century Gothic"/>
                <a:cs typeface="Century Gothic"/>
                <a:sym typeface="Century Gothic"/>
              </a:rPr>
              <a:t>Configuration SpringDoc</a:t>
            </a:r>
            <a:br>
              <a:rPr b="1" lang="fr-FR"/>
            </a:b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448530" y="348673"/>
            <a:ext cx="97963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3200">
                <a:latin typeface="Century Gothic"/>
                <a:ea typeface="Century Gothic"/>
                <a:cs typeface="Century Gothic"/>
                <a:sym typeface="Century Gothic"/>
              </a:rPr>
              <a:t>Configuration SpringDoc</a:t>
            </a:r>
            <a:endParaRPr sz="3200"/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0" y="1532981"/>
            <a:ext cx="10693400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Nous pouvons aussi personnaliser la documentation grâce aux annotations:</a:t>
            </a:r>
            <a:br>
              <a:rPr b="0" i="0" lang="fr-FR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• </a:t>
            </a:r>
            <a:r>
              <a:rPr b="1" i="0" lang="fr-FR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@Tag</a:t>
            </a:r>
            <a:r>
              <a:rPr b="0" i="0" lang="fr-FR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(@Api in swagger 2): permet d’ajouter une description pour chaque classe RestController.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• </a:t>
            </a:r>
            <a:r>
              <a:rPr b="1" i="0" lang="fr-FR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@Operation</a:t>
            </a:r>
            <a:r>
              <a:rPr b="0" i="0" lang="fr-FR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(@ApiOperation in swagger 2): permet d’ajouter une description pour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  chaque classe RestController.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1" name="Google Shape;151;p32"/>
          <p:cNvSpPr/>
          <p:nvPr/>
        </p:nvSpPr>
        <p:spPr>
          <a:xfrm>
            <a:off x="0" y="-108609"/>
            <a:ext cx="65" cy="6744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393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296130" y="3111500"/>
            <a:ext cx="4593370" cy="310854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89E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@Tag(name = “Product Management”)</a:t>
            </a:r>
            <a:br>
              <a:rPr b="1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@RestController</a:t>
            </a:r>
            <a:b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@RequestMapping(“product”)</a:t>
            </a:r>
            <a:b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public class ProductController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@Autowired</a:t>
            </a:r>
            <a:b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IProductService productService;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@Operation(description = “Retrieve all products”)</a:t>
            </a:r>
            <a:b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@PostMapping(“/getAll”)</a:t>
            </a:r>
            <a:b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public Produit addProduit() {</a:t>
            </a:r>
            <a:b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                 return produitService.getAll();</a:t>
            </a:r>
            <a:b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b="3730" l="0" r="0" t="5109"/>
          <a:stretch/>
        </p:blipFill>
        <p:spPr>
          <a:xfrm>
            <a:off x="5050570" y="3111500"/>
            <a:ext cx="5346700" cy="1841500"/>
          </a:xfrm>
          <a:prstGeom prst="rect">
            <a:avLst/>
          </a:prstGeom>
          <a:noFill/>
          <a:ln cap="flat" cmpd="sng" w="12700">
            <a:solidFill>
              <a:srgbClr val="89ED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32"/>
          <p:cNvSpPr/>
          <p:nvPr/>
        </p:nvSpPr>
        <p:spPr>
          <a:xfrm>
            <a:off x="5207000" y="3365500"/>
            <a:ext cx="2438400" cy="2921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2"/>
          <p:cNvSpPr/>
          <p:nvPr/>
        </p:nvSpPr>
        <p:spPr>
          <a:xfrm>
            <a:off x="346930" y="3162299"/>
            <a:ext cx="3107470" cy="22860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448530" y="4838699"/>
            <a:ext cx="3844070" cy="25400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5283200" y="4387069"/>
            <a:ext cx="1333500" cy="2921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727760" y="-114462"/>
            <a:ext cx="9237880" cy="1080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</a:t>
            </a:r>
            <a:endParaRPr b="0" i="0" sz="3529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24550" y="1693193"/>
            <a:ext cx="102443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306140" y="1549177"/>
            <a:ext cx="10081120" cy="113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1" marL="800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1" marL="800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378148" y="2114236"/>
            <a:ext cx="993710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Exposer les services implémentés avec Swagger pour les tester.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vous avez des questions, n’hésitez pas à nous contacter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 Informatique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 ASI</a:t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0" y="40895"/>
            <a:ext cx="10693400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126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DU COURS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06140" y="1261144"/>
            <a:ext cx="10083800" cy="5904657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OpenAPI Spécification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Implémentations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Intégration SpringDoc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Configuration SpringDoc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descr="REST API Documentation Tool | Swagger UI" id="68" name="Google Shape;68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336705" y="279727"/>
            <a:ext cx="979634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Introduction</a:t>
            </a:r>
            <a:endParaRPr/>
          </a:p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0" y="1557037"/>
            <a:ext cx="10693400" cy="2014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2000"/>
              <a:t>Que signifie documentation API ?</a:t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C’est un manuel de référence précis qui contient les informations nécessaires pour travailler avec l’API, notamment des détails sur les fonctions, les classes, les types de retour et les arguments.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6" name="Google Shape;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011" y="3197089"/>
            <a:ext cx="5383727" cy="3920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36705" y="287269"/>
            <a:ext cx="979634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Introduction</a:t>
            </a:r>
            <a:endParaRPr/>
          </a:p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0" y="1397767"/>
            <a:ext cx="10693400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2000"/>
              <a:t> Pourquoi ?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Les API ont pour vocation de servir à de nombreux développeurs.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Par conséquent, le développement d’une API nécessite une documentation accessible et facilement utilisable.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Cette dernière doit toujours être à jour au fur et à mesure que le code et les fonctionnalités de l’API évoluent.</a:t>
            </a:r>
            <a:endParaRPr b="1"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API Documentation: The Secret to a Great API Developer Experience" id="84" name="Google Shape;84;p28"/>
          <p:cNvPicPr preferRelativeResize="0"/>
          <p:nvPr/>
        </p:nvPicPr>
        <p:blipFill rotWithShape="1">
          <a:blip r:embed="rId3">
            <a:alphaModFix/>
          </a:blip>
          <a:srcRect b="10378" l="0" r="0" t="4007"/>
          <a:stretch/>
        </p:blipFill>
        <p:spPr>
          <a:xfrm>
            <a:off x="5624472" y="3947587"/>
            <a:ext cx="4331353" cy="3056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I First Implementation" id="85" name="Google Shape;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512" y="3981100"/>
            <a:ext cx="4207385" cy="316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/>
          <p:nvPr>
            <p:ph type="title"/>
          </p:nvPr>
        </p:nvSpPr>
        <p:spPr>
          <a:xfrm>
            <a:off x="448530" y="284736"/>
            <a:ext cx="979634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3600"/>
              <a:t>OpenAPI Specification</a:t>
            </a:r>
            <a:endParaRPr b="1"/>
          </a:p>
        </p:txBody>
      </p:sp>
      <p:sp>
        <p:nvSpPr>
          <p:cNvPr id="91" name="Google Shape;91;p29"/>
          <p:cNvSpPr txBox="1"/>
          <p:nvPr>
            <p:ph idx="1" type="body"/>
          </p:nvPr>
        </p:nvSpPr>
        <p:spPr>
          <a:xfrm>
            <a:off x="0" y="1239864"/>
            <a:ext cx="10693400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La documentation d'un service RESTful consiste essentiellement à décrire               les détails des requêtes HTTP qu'elle consomme et des réponses HTTP qu'elle produit.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Préparer une documentation de qualité est une tâche difficile.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Il est donc important d'utiliser des outils appropriés à cette tâche.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Les formats de description d’API tels que </a:t>
            </a:r>
            <a:r>
              <a:rPr b="1" lang="fr-FR" sz="2000"/>
              <a:t>la spécification OpenAPI</a:t>
            </a:r>
            <a:r>
              <a:rPr lang="fr-FR" sz="2000"/>
              <a:t>(Swagger v3)  ont permis de simplifier la création et la maintenance de la documentation.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Elle garantit également que votre documentation soit à jour au fur et à mesure de l'évolution de votre API.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title"/>
          </p:nvPr>
        </p:nvSpPr>
        <p:spPr>
          <a:xfrm>
            <a:off x="336705" y="349815"/>
            <a:ext cx="979634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Implémentations</a:t>
            </a:r>
            <a:endParaRPr b="1"/>
          </a:p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99" name="Google Shape;99;p30"/>
          <p:cNvGraphicFramePr/>
          <p:nvPr/>
        </p:nvGraphicFramePr>
        <p:xfrm>
          <a:off x="1782233" y="3004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{7C986249-2C21-4E52-8D3C-83D3DE5E7DF4}</a:tableStyleId>
              </a:tblPr>
              <a:tblGrid>
                <a:gridCol w="1986575"/>
                <a:gridCol w="5142350"/>
              </a:tblGrid>
              <a:tr h="63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 sz="3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Implémentation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63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u="none" cap="none" strike="noStrike"/>
                        <a:t>Java 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springdoc-openapi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63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u="none" cap="none" strike="noStrike"/>
                        <a:t>.Net 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Microsoft.OpenApi.net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63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Node.js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oas3-remote-refs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0" y="1592779"/>
            <a:ext cx="1069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/>
              <a:t>   Pour l'intégration d'OAS dans notre application, nous devons faire appel à l'implémentation qui nous convient.</a:t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2839244" y="-107007"/>
            <a:ext cx="5112568" cy="10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Intégration SpringDoc</a:t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126713" y="1146336"/>
            <a:ext cx="10439973" cy="5415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Pour commencer, nous allons simplement ajouter la dépendance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b="0" i="0" lang="fr-FR" sz="2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springdoc-openapi-ui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dans le fichier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pom.xml.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 puis faire maven update de votre projet.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just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c'est tout, aucune configuration supplémentaire n'est nécessaire. 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La documentation sera disponible au format HTML en utilisant l'outil swagger-ui.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2251331" y="2939424"/>
            <a:ext cx="6190736" cy="224676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89E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&lt;dependency&gt;</a:t>
            </a:r>
            <a:b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fr-FR" sz="2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&lt;groupId&gt;org.springdoc&lt;/groupId&gt;</a:t>
            </a:r>
            <a:b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fr-FR" sz="2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&lt;artifactId&gt;springdoc-openapi-ui&lt;/artifactId&gt;</a:t>
            </a:r>
            <a:b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fr-FR" sz="2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&lt;version&gt;1.6.9&lt;/version&gt;</a:t>
            </a:r>
            <a:b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&lt;/dependency&gt;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448529" y="459361"/>
            <a:ext cx="9796341" cy="1035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3200">
                <a:latin typeface="Century Gothic"/>
                <a:ea typeface="Century Gothic"/>
                <a:cs typeface="Century Gothic"/>
                <a:sym typeface="Century Gothic"/>
              </a:rPr>
              <a:t>Intégration SpringDoc</a:t>
            </a:r>
            <a:br>
              <a:rPr b="1" lang="fr-FR"/>
            </a:br>
            <a:endParaRPr b="1"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162124" y="1494901"/>
            <a:ext cx="10531275" cy="2358531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25" spcFirstLastPara="1" rIns="100825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page Swagger UI sera alors disponible à l’adresse: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 </a:t>
            </a:r>
            <a:r>
              <a:rPr b="0" i="0" lang="fr-FR" sz="2000" u="sng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http://server:port/context-path/swagger-ui.html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serveur </a:t>
            </a:r>
            <a:r>
              <a:rPr b="0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Le nom ou l’IP du serveur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 </a:t>
            </a:r>
            <a:r>
              <a:rPr b="0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Le port du serveur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context-path </a:t>
            </a:r>
            <a:r>
              <a:rPr b="0" i="0" lang="fr-FR" sz="2000" u="none" cap="none" strike="noStrike">
                <a:solidFill>
                  <a:srgbClr val="2929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Le chemin du contexte de l’application</a:t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61" y="3329589"/>
            <a:ext cx="10531275" cy="3773900"/>
          </a:xfrm>
          <a:prstGeom prst="rect">
            <a:avLst/>
          </a:prstGeom>
          <a:solidFill>
            <a:srgbClr val="ECECEC"/>
          </a:solidFill>
          <a:ln cap="sq" cmpd="sng" w="12700">
            <a:solidFill>
              <a:srgbClr val="89ED3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19" name="Google Shape;119;p8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450156" y="397049"/>
            <a:ext cx="97963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3200">
                <a:latin typeface="Century Gothic"/>
                <a:ea typeface="Century Gothic"/>
                <a:cs typeface="Century Gothic"/>
                <a:sym typeface="Century Gothic"/>
              </a:rPr>
              <a:t>Configuration SpringDoc</a:t>
            </a:r>
            <a:endParaRPr b="1"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241527" y="1546565"/>
            <a:ext cx="1045187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000">
                <a:latin typeface="Century Gothic"/>
                <a:ea typeface="Century Gothic"/>
                <a:cs typeface="Century Gothic"/>
                <a:sym typeface="Century Gothic"/>
              </a:rPr>
              <a:t>Pour personnaliser l’interface utilisateur swagger</a:t>
            </a:r>
            <a:r>
              <a:rPr lang="fr-FR" sz="2000"/>
              <a:t>-ui, </a:t>
            </a:r>
            <a:r>
              <a:rPr lang="fr-FR" sz="2000">
                <a:latin typeface="Century Gothic"/>
                <a:ea typeface="Century Gothic"/>
                <a:cs typeface="Century Gothic"/>
                <a:sym typeface="Century Gothic"/>
              </a:rPr>
              <a:t>Créez une classe </a:t>
            </a:r>
            <a:r>
              <a:rPr b="1" lang="fr-FR" sz="2000">
                <a:latin typeface="Century Gothic"/>
                <a:ea typeface="Century Gothic"/>
                <a:cs typeface="Century Gothic"/>
                <a:sym typeface="Century Gothic"/>
              </a:rPr>
              <a:t>OpenAPIConfig </a:t>
            </a:r>
            <a:r>
              <a:rPr lang="fr-FR" sz="2000">
                <a:latin typeface="Century Gothic"/>
                <a:ea typeface="Century Gothic"/>
                <a:cs typeface="Century Gothic"/>
                <a:sym typeface="Century Gothic"/>
              </a:rPr>
              <a:t>dans un nouveau package appelé </a:t>
            </a:r>
            <a:r>
              <a:rPr b="1" lang="fr-FR" sz="2000">
                <a:latin typeface="Century Gothic"/>
                <a:ea typeface="Century Gothic"/>
                <a:cs typeface="Century Gothic"/>
                <a:sym typeface="Century Gothic"/>
              </a:rPr>
              <a:t>configuration</a:t>
            </a:r>
            <a:r>
              <a:rPr lang="fr-FR" sz="20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0" y="-187933"/>
            <a:ext cx="65" cy="8330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550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450156" y="2276094"/>
            <a:ext cx="4664105" cy="4832092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public class SpringDocConfig {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@Bean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public OpenAPI </a:t>
            </a:r>
            <a:r>
              <a:rPr b="1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springShopOpenAPI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return new OpenAPI()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.info(infoAPI());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public Info </a:t>
            </a:r>
            <a:r>
              <a:rPr b="1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infoAPI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return new Info().title(“SpringDoc-Demo")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.description("TP étude de cas")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.contact(contactAPI());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public Contact </a:t>
            </a:r>
            <a:r>
              <a:rPr b="1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contactAPI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Contact contact = new Contact().name(“Equipe ASI II")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              .email(</a:t>
            </a:r>
            <a:r>
              <a:rPr b="0" i="0" lang="fr-FR" sz="1400" u="sng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</a:t>
            </a:r>
            <a:r>
              <a:rPr b="0" i="0" lang="fr-F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*************@esprit.tn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.url("</a:t>
            </a:r>
            <a:r>
              <a:rPr b="0" i="0" lang="fr-F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https://www.linkedin.com/in/**********/</a:t>
            </a: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  return contact;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}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6">
            <a:alphaModFix/>
          </a:blip>
          <a:srcRect b="0" l="0" r="24443" t="0"/>
          <a:stretch/>
        </p:blipFill>
        <p:spPr>
          <a:xfrm>
            <a:off x="5322984" y="2267008"/>
            <a:ext cx="4929755" cy="3019425"/>
          </a:xfrm>
          <a:prstGeom prst="rect">
            <a:avLst/>
          </a:prstGeom>
          <a:noFill/>
          <a:ln cap="flat" cmpd="sng" w="190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2016-10-15T13:19:30Z</dcterms:created>
  <dc:creator>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