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7562850" cx="10693400"/>
  <p:notesSz cx="10693400" cy="756285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http://customooxmlschemas.google.com/">
      <go:slidesCustomData xmlns:go="http://customooxmlschemas.google.com/" r:id="rId31" roundtripDataSignature="AMtx7miLYsnHg/tQpPdfhlzI/f4H3Ahm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8DC82D-4FCA-48DA-8A98-3B5413C6E029}">
  <a:tblStyle styleId="{E08DC82D-4FCA-48DA-8A98-3B5413C6E029}"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40000"/>
            </a:schemeClr>
          </a:solidFill>
        </a:fill>
      </a:tcStyle>
    </a:band1H>
    <a:band2H>
      <a:tcTxStyle b="off" i="off"/>
    </a:band2H>
    <a:band1V>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b="off" i="off"/>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186690" marR="0" rtl="0" algn="l">
              <a:lnSpc>
                <a:spcPct val="110416"/>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accent1"/>
                </a:solidFill>
                <a:latin typeface="Arial"/>
                <a:ea typeface="Arial"/>
                <a:cs typeface="Arial"/>
                <a:sym typeface="Arial"/>
              </a:rPr>
              <a:t>‹#›</a:t>
            </a:fld>
            <a:endParaRPr b="0" i="0" sz="12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5" name="Google Shape;25;p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99" name="Google Shape;99;p10: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07" name="Google Shape;107;p1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15" name="Google Shape;115;p1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23" name="Google Shape;123;p1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31" name="Google Shape;131;p1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39" name="Google Shape;139;p1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47" name="Google Shape;147;p16: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56" name="Google Shape;156;p1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64" name="Google Shape;164;p18: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72" name="Google Shape;172;p19: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5" name="Google Shape;35;p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180" name="Google Shape;180;p20: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3" name="Google Shape;43;p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51" name="Google Shape;51;p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59" name="Google Shape;59;p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67" name="Google Shape;67;p6: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75" name="Google Shape;75;p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83" name="Google Shape;83;p8: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91" name="Google Shape;91;p9: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sp>
        <p:nvSpPr>
          <p:cNvPr id="16" name="Google Shape;16;p22"/>
          <p:cNvSpPr/>
          <p:nvPr/>
        </p:nvSpPr>
        <p:spPr>
          <a:xfrm>
            <a:off x="0" y="7226724"/>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17" name="Google Shape;17;p22"/>
          <p:cNvSpPr/>
          <p:nvPr/>
        </p:nvSpPr>
        <p:spPr>
          <a:xfrm>
            <a:off x="0" y="1"/>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18" name="Google Shape;18;p22"/>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19" name="Google Shape;19;p22"/>
          <p:cNvSpPr txBox="1"/>
          <p:nvPr>
            <p:ph idx="1" type="body"/>
          </p:nvPr>
        </p:nvSpPr>
        <p:spPr>
          <a:xfrm>
            <a:off x="1" y="1260479"/>
            <a:ext cx="10693400" cy="4751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3100">
                <a:solidFill>
                  <a:schemeClr val="dk1"/>
                </a:solidFill>
                <a:latin typeface="Century Gothic"/>
                <a:ea typeface="Century Gothic"/>
                <a:cs typeface="Century Gothic"/>
                <a:sym typeface="Century Gothic"/>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1pPr>
            <a:lvl2pPr indent="0" lvl="1"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2pPr>
            <a:lvl3pPr indent="0" lvl="2"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3pPr>
            <a:lvl4pPr indent="0" lvl="3"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4pPr>
            <a:lvl5pPr indent="0" lvl="4"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5pPr>
            <a:lvl6pPr indent="0" lvl="5"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6pPr>
            <a:lvl7pPr indent="0" lvl="6"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7pPr>
            <a:lvl8pPr indent="0" lvl="7"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8pPr>
            <a:lvl9pPr indent="0" lvl="8" marL="186690" marR="0" rtl="0" algn="l">
              <a:lnSpc>
                <a:spcPct val="82812"/>
              </a:lnSpc>
              <a:spcBef>
                <a:spcPts val="0"/>
              </a:spcBef>
              <a:spcAft>
                <a:spcPts val="0"/>
              </a:spcAft>
              <a:buClr>
                <a:srgbClr val="000000"/>
              </a:buClr>
              <a:buSzPts val="1600"/>
              <a:buFont typeface="Arial"/>
              <a:buNone/>
              <a:defRPr b="1" i="0" sz="1600" u="none" cap="none" strike="noStrike">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1" name="Google Shape;21;p22"/>
          <p:cNvSpPr txBox="1"/>
          <p:nvPr/>
        </p:nvSpPr>
        <p:spPr>
          <a:xfrm>
            <a:off x="3726700" y="7319965"/>
            <a:ext cx="5220400"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Module Architecture des SI II  Spring – Spring AOP</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p:nvPr/>
        </p:nvSpPr>
        <p:spPr>
          <a:xfrm>
            <a:off x="0" y="7226724"/>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11" name="Google Shape;11;p21"/>
          <p:cNvSpPr txBox="1"/>
          <p:nvPr>
            <p:ph type="title"/>
          </p:nvPr>
        </p:nvSpPr>
        <p:spPr>
          <a:xfrm>
            <a:off x="448533" y="40899"/>
            <a:ext cx="9796341" cy="4924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1"/>
          <p:cNvSpPr txBox="1"/>
          <p:nvPr>
            <p:ph idx="1" type="body"/>
          </p:nvPr>
        </p:nvSpPr>
        <p:spPr>
          <a:xfrm>
            <a:off x="305597" y="1554307"/>
            <a:ext cx="10082213" cy="4308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21"/>
          <p:cNvSpPr txBox="1"/>
          <p:nvPr/>
        </p:nvSpPr>
        <p:spPr>
          <a:xfrm>
            <a:off x="3726700" y="7319964"/>
            <a:ext cx="5508432"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Module Architecture des SI II  Spring – Spring AOP</a:t>
            </a:r>
            <a:endParaRPr b="1" i="0" sz="1000" u="none" cap="none" strike="noStrike">
              <a:solidFill>
                <a:schemeClr val="accent1"/>
              </a:solidFill>
              <a:latin typeface="Arial"/>
              <a:ea typeface="Arial"/>
              <a:cs typeface="Arial"/>
              <a:sym typeface="Arial"/>
            </a:endParaRPr>
          </a:p>
        </p:txBody>
      </p:sp>
      <p:sp>
        <p:nvSpPr>
          <p:cNvPr id="14" name="Google Shape;14;p21"/>
          <p:cNvSpPr txBox="1"/>
          <p:nvPr/>
        </p:nvSpPr>
        <p:spPr>
          <a:xfrm>
            <a:off x="9061476" y="7281886"/>
            <a:ext cx="1143008" cy="171714"/>
          </a:xfrm>
          <a:prstGeom prst="rect">
            <a:avLst/>
          </a:prstGeom>
          <a:noFill/>
          <a:ln>
            <a:noFill/>
          </a:ln>
        </p:spPr>
        <p:txBody>
          <a:bodyPr anchorCtr="0" anchor="t" bIns="0" lIns="0" spcFirstLastPara="1" rIns="0" wrap="square" tIns="0">
            <a:spAutoFit/>
          </a:bodyPr>
          <a:lstStyle/>
          <a:p>
            <a:pPr indent="0" lvl="0" marL="186690" marR="0" rtl="0" algn="l">
              <a:lnSpc>
                <a:spcPct val="82812"/>
              </a:lnSpc>
              <a:spcBef>
                <a:spcPts val="0"/>
              </a:spcBef>
              <a:spcAft>
                <a:spcPts val="0"/>
              </a:spcAft>
              <a:buClr>
                <a:schemeClr val="accent1"/>
              </a:buClr>
              <a:buSzPts val="1600"/>
              <a:buFont typeface="Arial"/>
              <a:buNone/>
            </a:pPr>
            <a:fld id="{00000000-1234-1234-1234-123412341234}" type="slidenum">
              <a:rPr b="1" i="0" lang="fr-FR" sz="1600" u="none" cap="none" strike="noStrike">
                <a:solidFill>
                  <a:schemeClr val="accent1"/>
                </a:solidFill>
                <a:latin typeface="Arial"/>
                <a:ea typeface="Arial"/>
                <a:cs typeface="Arial"/>
                <a:sym typeface="Arial"/>
              </a:rPr>
              <a:t>‹#›</a:t>
            </a:fld>
            <a:endParaRPr b="1" i="0" sz="16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1"/>
          <p:cNvPicPr preferRelativeResize="0"/>
          <p:nvPr/>
        </p:nvPicPr>
        <p:blipFill rotWithShape="1">
          <a:blip r:embed="rId3">
            <a:alphaModFix/>
          </a:blip>
          <a:srcRect b="0" l="0" r="0" t="0"/>
          <a:stretch/>
        </p:blipFill>
        <p:spPr>
          <a:xfrm>
            <a:off x="7489840" y="1308240"/>
            <a:ext cx="3000399" cy="1258739"/>
          </a:xfrm>
          <a:prstGeom prst="rect">
            <a:avLst/>
          </a:prstGeom>
          <a:noFill/>
          <a:ln>
            <a:noFill/>
          </a:ln>
        </p:spPr>
      </p:pic>
      <p:sp>
        <p:nvSpPr>
          <p:cNvPr id="28" name="Google Shape;28;p1"/>
          <p:cNvSpPr txBox="1"/>
          <p:nvPr/>
        </p:nvSpPr>
        <p:spPr>
          <a:xfrm>
            <a:off x="0" y="40897"/>
            <a:ext cx="10693400" cy="1079988"/>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600"/>
              <a:buFont typeface="Arial"/>
              <a:buNone/>
            </a:pPr>
            <a:r>
              <a:rPr b="1" i="0" lang="fr-FR" sz="3600" u="none" cap="none" strike="noStrike">
                <a:solidFill>
                  <a:schemeClr val="dk1"/>
                </a:solidFill>
                <a:latin typeface="Century Gothic"/>
                <a:ea typeface="Century Gothic"/>
                <a:cs typeface="Century Gothic"/>
                <a:sym typeface="Century Gothic"/>
              </a:rPr>
              <a:t>SPRING – AOP</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Century Gothic"/>
                <a:ea typeface="Century Gothic"/>
                <a:cs typeface="Century Gothic"/>
                <a:sym typeface="Century Gothic"/>
              </a:rPr>
              <a:t>UP ASI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Century Gothic"/>
                <a:ea typeface="Century Gothic"/>
                <a:cs typeface="Century Gothic"/>
                <a:sym typeface="Century Gothic"/>
              </a:rPr>
              <a:t>Bureau E204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C00000"/>
              </a:solidFill>
              <a:latin typeface="Century Gothic"/>
              <a:ea typeface="Century Gothic"/>
              <a:cs typeface="Century Gothic"/>
              <a:sym typeface="Century Gothic"/>
            </a:endParaRPr>
          </a:p>
        </p:txBody>
      </p:sp>
      <p:sp>
        <p:nvSpPr>
          <p:cNvPr id="30" name="Google Shape;30;p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pic>
        <p:nvPicPr>
          <p:cNvPr descr="https://www.greatonlinetraining.com/wp-content/uploads/2016/04/Spring-Framework.png" id="31" name="Google Shape;31;p1"/>
          <p:cNvPicPr preferRelativeResize="0"/>
          <p:nvPr/>
        </p:nvPicPr>
        <p:blipFill rotWithShape="1">
          <a:blip r:embed="rId4">
            <a:alphaModFix/>
          </a:blip>
          <a:srcRect b="0" l="0" r="0" t="0"/>
          <a:stretch/>
        </p:blipFill>
        <p:spPr>
          <a:xfrm>
            <a:off x="2822592" y="2714635"/>
            <a:ext cx="4953000" cy="2638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Implémentation de l’AOP  </a:t>
            </a:r>
            <a:endParaRPr b="0" i="0" sz="3200" u="none" cap="none" strike="noStrike">
              <a:solidFill>
                <a:schemeClr val="dk1"/>
              </a:solidFill>
              <a:latin typeface="Century Gothic"/>
              <a:ea typeface="Century Gothic"/>
              <a:cs typeface="Century Gothic"/>
              <a:sym typeface="Century Gothic"/>
            </a:endParaRPr>
          </a:p>
        </p:txBody>
      </p:sp>
      <p:sp>
        <p:nvSpPr>
          <p:cNvPr id="102" name="Google Shape;102;p10"/>
          <p:cNvSpPr/>
          <p:nvPr/>
        </p:nvSpPr>
        <p:spPr>
          <a:xfrm>
            <a:off x="304801" y="1283393"/>
            <a:ext cx="10083800" cy="5943330"/>
          </a:xfrm>
          <a:prstGeom prst="rect">
            <a:avLst/>
          </a:prstGeom>
          <a:noFill/>
          <a:ln>
            <a:noFill/>
          </a:ln>
        </p:spPr>
        <p:txBody>
          <a:bodyPr anchorCtr="0" anchor="t" bIns="50400" lIns="100800" spcFirstLastPara="1" rIns="100800" wrap="square" tIns="504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L'AOP peut être utilisée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Indirectement, lors de l'utilisation des annotations Spring, tel que, @Configuration et @Transactional.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Directement, pour mettre en œuvre ses propres </a:t>
            </a:r>
            <a:r>
              <a:rPr b="1" i="0" lang="fr-FR" sz="2000" u="none" cap="none" strike="noStrike">
                <a:solidFill>
                  <a:schemeClr val="dk1"/>
                </a:solidFill>
                <a:latin typeface="Century Gothic"/>
                <a:ea typeface="Century Gothic"/>
                <a:cs typeface="Century Gothic"/>
                <a:sym typeface="Century Gothic"/>
              </a:rPr>
              <a:t>Aspects</a:t>
            </a:r>
            <a:r>
              <a:rPr b="0" i="0" lang="fr-FR" sz="2000" u="none" cap="none" strike="noStrike">
                <a:solidFill>
                  <a:schemeClr val="dk1"/>
                </a:solidFill>
                <a:latin typeface="Century Gothic"/>
                <a:ea typeface="Century Gothic"/>
                <a:cs typeface="Century Gothic"/>
                <a:sym typeface="Century Gothic"/>
              </a:rPr>
              <a:t> : Spring facilite alors cette mise en œuvre</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L'AOP peut être mise en œuvre via </a:t>
            </a:r>
            <a:r>
              <a:rPr b="1" i="0" lang="fr-FR" sz="2000" u="none" cap="none" strike="noStrike">
                <a:solidFill>
                  <a:schemeClr val="dk1"/>
                </a:solidFill>
                <a:latin typeface="Century Gothic"/>
                <a:ea typeface="Century Gothic"/>
                <a:cs typeface="Century Gothic"/>
                <a:sym typeface="Century Gothic"/>
              </a:rPr>
              <a:t>Spring AOP </a:t>
            </a:r>
            <a:r>
              <a:rPr b="0" i="0" lang="fr-FR" sz="2000" u="none" cap="none" strike="noStrike">
                <a:solidFill>
                  <a:schemeClr val="dk1"/>
                </a:solidFill>
                <a:latin typeface="Century Gothic"/>
                <a:ea typeface="Century Gothic"/>
                <a:cs typeface="Century Gothic"/>
                <a:sym typeface="Century Gothic"/>
              </a:rPr>
              <a:t>ou AspectJ (qui a sa propre syntaxe).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L’AOP utilise le Design Pattern </a:t>
            </a:r>
            <a:r>
              <a:rPr b="1" i="0" lang="fr-FR" sz="2000" u="none" cap="none" strike="noStrike">
                <a:solidFill>
                  <a:schemeClr val="dk1"/>
                </a:solidFill>
                <a:latin typeface="Century Gothic"/>
                <a:ea typeface="Century Gothic"/>
                <a:cs typeface="Century Gothic"/>
                <a:sym typeface="Century Gothic"/>
              </a:rPr>
              <a:t>Proxy</a:t>
            </a:r>
            <a:r>
              <a:rPr b="0" i="0" lang="fr-FR" sz="20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fr-FR" sz="1800" u="none" cap="none" strike="noStrike">
                <a:solidFill>
                  <a:schemeClr val="dk1"/>
                </a:solidFill>
                <a:latin typeface="Century Gothic"/>
                <a:ea typeface="Century Gothic"/>
                <a:cs typeface="Century Gothic"/>
                <a:sym typeface="Century Gothic"/>
              </a:rPr>
              <a:t>Un proxy est une classe se substituant à une autre classe. Le proxy implémente la même interface que la classe à laquelle il se substitue.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fr-FR" sz="1800" u="none" cap="none" strike="noStrike">
                <a:solidFill>
                  <a:schemeClr val="dk1"/>
                </a:solidFill>
                <a:latin typeface="Century Gothic"/>
                <a:ea typeface="Century Gothic"/>
                <a:cs typeface="Century Gothic"/>
                <a:sym typeface="Century Gothic"/>
              </a:rPr>
              <a:t>Dans notre cas, Spring va créer une classe “</a:t>
            </a:r>
            <a:r>
              <a:rPr b="1" i="0" lang="fr-FR" sz="1800" u="none" cap="none" strike="noStrike">
                <a:solidFill>
                  <a:schemeClr val="dk1"/>
                </a:solidFill>
                <a:latin typeface="Century Gothic"/>
                <a:ea typeface="Century Gothic"/>
                <a:cs typeface="Century Gothic"/>
                <a:sym typeface="Century Gothic"/>
              </a:rPr>
              <a:t>proxy</a:t>
            </a:r>
            <a:r>
              <a:rPr b="0" i="0" lang="fr-FR" sz="1800" u="none" cap="none" strike="noStrike">
                <a:solidFill>
                  <a:schemeClr val="dk1"/>
                </a:solidFill>
                <a:latin typeface="Century Gothic"/>
                <a:ea typeface="Century Gothic"/>
                <a:cs typeface="Century Gothic"/>
                <a:sym typeface="Century Gothic"/>
              </a:rPr>
              <a:t>” qui implémente </a:t>
            </a:r>
            <a:r>
              <a:rPr b="1" i="0" lang="fr-FR" sz="1800" u="none" cap="none" strike="noStrike">
                <a:solidFill>
                  <a:schemeClr val="dk1"/>
                </a:solidFill>
                <a:latin typeface="Century Gothic"/>
                <a:ea typeface="Century Gothic"/>
                <a:cs typeface="Century Gothic"/>
                <a:sym typeface="Century Gothic"/>
              </a:rPr>
              <a:t>IEquipeService</a:t>
            </a:r>
            <a:r>
              <a:rPr b="0" i="0" lang="fr-FR" sz="1800" u="none" cap="none" strike="noStrike">
                <a:solidFill>
                  <a:schemeClr val="dk1"/>
                </a:solidFill>
                <a:latin typeface="Century Gothic"/>
                <a:ea typeface="Century Gothic"/>
                <a:cs typeface="Century Gothic"/>
                <a:sym typeface="Century Gothic"/>
              </a:rPr>
              <a:t> et va l’injecter à la place du bean “</a:t>
            </a:r>
            <a:r>
              <a:rPr b="1" i="0" lang="fr-FR" sz="1800" u="none" cap="none" strike="noStrike">
                <a:solidFill>
                  <a:schemeClr val="dk1"/>
                </a:solidFill>
                <a:latin typeface="Century Gothic"/>
                <a:ea typeface="Century Gothic"/>
                <a:cs typeface="Century Gothic"/>
                <a:sym typeface="Century Gothic"/>
              </a:rPr>
              <a:t>EquipeServiceImpl</a:t>
            </a:r>
            <a:r>
              <a:rPr b="0" i="0" lang="fr-FR"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fr-FR" sz="1800" u="none" cap="none" strike="noStrike">
                <a:solidFill>
                  <a:schemeClr val="dk1"/>
                </a:solidFill>
                <a:latin typeface="Century Gothic"/>
                <a:ea typeface="Century Gothic"/>
                <a:cs typeface="Century Gothic"/>
                <a:sym typeface="Century Gothic"/>
              </a:rPr>
              <a:t>Cette classe proxy contient les aspects et les méthodes de l’interface.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
        <p:nvSpPr>
          <p:cNvPr id="103" name="Google Shape;103;p1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Implémentation de l’AOP  </a:t>
            </a:r>
            <a:endParaRPr b="0" i="0" sz="3200" u="none" cap="none" strike="noStrike">
              <a:solidFill>
                <a:schemeClr val="dk1"/>
              </a:solidFill>
              <a:latin typeface="Century Gothic"/>
              <a:ea typeface="Century Gothic"/>
              <a:cs typeface="Century Gothic"/>
              <a:sym typeface="Century Gothic"/>
            </a:endParaRPr>
          </a:p>
        </p:txBody>
      </p:sp>
      <p:sp>
        <p:nvSpPr>
          <p:cNvPr id="110" name="Google Shape;110;p1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Join point </a:t>
            </a:r>
            <a:r>
              <a:rPr b="0" i="0" lang="fr-FR" sz="2000" u="none" cap="none" strike="noStrike">
                <a:solidFill>
                  <a:schemeClr val="dk1"/>
                </a:solidFill>
                <a:latin typeface="Century Gothic"/>
                <a:ea typeface="Century Gothic"/>
                <a:cs typeface="Century Gothic"/>
                <a:sym typeface="Century Gothic"/>
              </a:rPr>
              <a:t>: L'endroit où l'on veut qu’un aspect s'applique; comme l’appel d'une méthode ou le lancement d’une exception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Pointcut</a:t>
            </a:r>
            <a:r>
              <a:rPr b="0" i="0" lang="fr-FR" sz="2000" u="none" cap="none" strike="noStrike">
                <a:solidFill>
                  <a:schemeClr val="dk1"/>
                </a:solidFill>
                <a:latin typeface="Century Gothic"/>
                <a:ea typeface="Century Gothic"/>
                <a:cs typeface="Century Gothic"/>
                <a:sym typeface="Century Gothic"/>
              </a:rPr>
              <a:t> : Une expression, qui  permet de sélectionner plusieurs Join points. Par exemple, «toutes les méthodes public dans un package précis».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Advice</a:t>
            </a:r>
            <a:r>
              <a:rPr b="0" i="0" lang="fr-FR" sz="2000" u="none" cap="none" strike="noStrike">
                <a:solidFill>
                  <a:schemeClr val="dk1"/>
                </a:solidFill>
                <a:latin typeface="Century Gothic"/>
                <a:ea typeface="Century Gothic"/>
                <a:cs typeface="Century Gothic"/>
                <a:sym typeface="Century Gothic"/>
              </a:rPr>
              <a:t> : Le code que l'on veut rajouter. On peut ajouter ce  code avant, après, autour de la méthode...</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Aspect</a:t>
            </a:r>
            <a:r>
              <a:rPr b="0" i="0" lang="fr-FR" sz="2000" u="none" cap="none" strike="noStrike">
                <a:solidFill>
                  <a:schemeClr val="dk1"/>
                </a:solidFill>
                <a:latin typeface="Century Gothic"/>
                <a:ea typeface="Century Gothic"/>
                <a:cs typeface="Century Gothic"/>
                <a:sym typeface="Century Gothic"/>
              </a:rPr>
              <a:t> : Une classe qui encapsule une fonctionnalité transverse et elle est composée d'un ou de plusieurs </a:t>
            </a:r>
            <a:r>
              <a:rPr b="1" i="0" lang="fr-FR" sz="2000" u="none" cap="none" strike="noStrike">
                <a:solidFill>
                  <a:schemeClr val="dk1"/>
                </a:solidFill>
                <a:latin typeface="Century Gothic"/>
                <a:ea typeface="Century Gothic"/>
                <a:cs typeface="Century Gothic"/>
                <a:sym typeface="Century Gothic"/>
              </a:rPr>
              <a:t>Pointcut</a:t>
            </a:r>
            <a:r>
              <a:rPr b="0" i="0" lang="fr-FR" sz="2000" u="none" cap="none" strike="noStrike">
                <a:solidFill>
                  <a:schemeClr val="dk1"/>
                </a:solidFill>
                <a:latin typeface="Century Gothic"/>
                <a:ea typeface="Century Gothic"/>
                <a:cs typeface="Century Gothic"/>
                <a:sym typeface="Century Gothic"/>
              </a:rPr>
              <a:t> et </a:t>
            </a:r>
            <a:r>
              <a:rPr b="1" i="0" lang="fr-FR" sz="2000" u="none" cap="none" strike="noStrike">
                <a:solidFill>
                  <a:schemeClr val="dk1"/>
                </a:solidFill>
                <a:latin typeface="Century Gothic"/>
                <a:ea typeface="Century Gothic"/>
                <a:cs typeface="Century Gothic"/>
                <a:sym typeface="Century Gothic"/>
              </a:rPr>
              <a:t>Advice</a:t>
            </a:r>
            <a:r>
              <a:rPr b="0" i="0" lang="fr-FR" sz="2000" u="none" cap="none" strike="noStrike">
                <a:solidFill>
                  <a:schemeClr val="dk1"/>
                </a:solidFill>
                <a:latin typeface="Century Gothic"/>
                <a:ea typeface="Century Gothic"/>
                <a:cs typeface="Century Gothic"/>
                <a:sym typeface="Century Gothic"/>
              </a:rPr>
              <a:t>. La classe est annotée </a:t>
            </a:r>
            <a:r>
              <a:rPr b="1" i="0" lang="fr-FR" sz="2000" u="none" cap="none" strike="noStrike">
                <a:solidFill>
                  <a:schemeClr val="dk1"/>
                </a:solidFill>
                <a:latin typeface="Century Gothic"/>
                <a:ea typeface="Century Gothic"/>
                <a:cs typeface="Century Gothic"/>
                <a:sym typeface="Century Gothic"/>
              </a:rPr>
              <a:t>@Aspect</a:t>
            </a:r>
            <a:r>
              <a:rPr b="0" i="0" lang="fr-FR" sz="20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Weaving</a:t>
            </a:r>
            <a:r>
              <a:rPr b="0" i="0" lang="fr-FR" sz="2000" u="none" cap="none" strike="noStrike">
                <a:solidFill>
                  <a:schemeClr val="dk1"/>
                </a:solidFill>
                <a:latin typeface="Century Gothic"/>
                <a:ea typeface="Century Gothic"/>
                <a:cs typeface="Century Gothic"/>
                <a:sym typeface="Century Gothic"/>
              </a:rPr>
              <a:t> (tissage) : action d'insertion des aspects (Fait par Spring AOP). </a:t>
            </a:r>
            <a:endParaRPr b="0" i="0" sz="1400" u="none" cap="none" strike="noStrike">
              <a:solidFill>
                <a:srgbClr val="000000"/>
              </a:solidFill>
              <a:latin typeface="Arial"/>
              <a:ea typeface="Arial"/>
              <a:cs typeface="Arial"/>
              <a:sym typeface="Arial"/>
            </a:endParaRPr>
          </a:p>
        </p:txBody>
      </p:sp>
      <p:sp>
        <p:nvSpPr>
          <p:cNvPr id="111" name="Google Shape;111;p1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Types d’Advise</a:t>
            </a:r>
            <a:endParaRPr b="0" i="0" sz="3200" u="none" cap="none" strike="noStrike">
              <a:solidFill>
                <a:schemeClr val="dk1"/>
              </a:solidFill>
              <a:latin typeface="Century Gothic"/>
              <a:ea typeface="Century Gothic"/>
              <a:cs typeface="Century Gothic"/>
              <a:sym typeface="Century Gothic"/>
            </a:endParaRPr>
          </a:p>
        </p:txBody>
      </p:sp>
      <p:sp>
        <p:nvSpPr>
          <p:cNvPr id="118" name="Google Shape;118;p12"/>
          <p:cNvSpPr/>
          <p:nvPr/>
        </p:nvSpPr>
        <p:spPr>
          <a:xfrm>
            <a:off x="0" y="1283393"/>
            <a:ext cx="10693399" cy="5943330"/>
          </a:xfrm>
          <a:prstGeom prst="rect">
            <a:avLst/>
          </a:prstGeom>
          <a:noFill/>
          <a:ln>
            <a:noFill/>
          </a:ln>
        </p:spPr>
        <p:txBody>
          <a:bodyPr anchorCtr="0" anchor="t" bIns="50400" lIns="100800" spcFirstLastPara="1" rIns="100800" wrap="square" tIns="504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Il est possible de définir 5 types d’advices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Before advice </a:t>
            </a:r>
            <a:r>
              <a:rPr b="0" i="0" lang="fr-FR" sz="2000" u="none" cap="none" strike="noStrike">
                <a:solidFill>
                  <a:schemeClr val="dk1"/>
                </a:solidFill>
                <a:latin typeface="Century Gothic"/>
                <a:ea typeface="Century Gothic"/>
                <a:cs typeface="Century Gothic"/>
                <a:sym typeface="Century Gothic"/>
              </a:rPr>
              <a:t>: s’exécute avant le Join point. S’il lance une Exception, le Join point ne sera pas appelé</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After returning advice </a:t>
            </a:r>
            <a:r>
              <a:rPr b="0" i="0" lang="fr-FR" sz="2000" u="none" cap="none" strike="noStrike">
                <a:solidFill>
                  <a:schemeClr val="dk1"/>
                </a:solidFill>
                <a:latin typeface="Century Gothic"/>
                <a:ea typeface="Century Gothic"/>
                <a:cs typeface="Century Gothic"/>
                <a:sym typeface="Century Gothic"/>
              </a:rPr>
              <a:t>: s’exécute après le Join point, si celui-ci s’est bien exécuté (s’il n’y a pas d'Exception)</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After throwing advice </a:t>
            </a:r>
            <a:r>
              <a:rPr b="0" i="0" lang="fr-FR" sz="2000" u="none" cap="none" strike="noStrike">
                <a:solidFill>
                  <a:schemeClr val="dk1"/>
                </a:solidFill>
                <a:latin typeface="Century Gothic"/>
                <a:ea typeface="Century Gothic"/>
                <a:cs typeface="Century Gothic"/>
                <a:sym typeface="Century Gothic"/>
              </a:rPr>
              <a:t>: s’exécute si une Exception a été lancée pendant l’exécution du Join point</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After advice </a:t>
            </a:r>
            <a:r>
              <a:rPr b="0" i="0" lang="fr-FR" sz="2000" u="none" cap="none" strike="noStrike">
                <a:solidFill>
                  <a:schemeClr val="dk1"/>
                </a:solidFill>
                <a:latin typeface="Century Gothic"/>
                <a:ea typeface="Century Gothic"/>
                <a:cs typeface="Century Gothic"/>
                <a:sym typeface="Century Gothic"/>
              </a:rPr>
              <a:t>: s’exécute après le Join point, qu’il y ait eu une  Exception ou non</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Around advice </a:t>
            </a:r>
            <a:r>
              <a:rPr b="0" i="0" lang="fr-FR" sz="2000" u="none" cap="none" strike="noStrike">
                <a:solidFill>
                  <a:schemeClr val="dk1"/>
                </a:solidFill>
                <a:latin typeface="Century Gothic"/>
                <a:ea typeface="Century Gothic"/>
                <a:cs typeface="Century Gothic"/>
                <a:sym typeface="Century Gothic"/>
              </a:rPr>
              <a:t>: s’exécute autour du Join point. C’est l’advice le plus  puissant.  </a:t>
            </a:r>
            <a:endParaRPr b="0" i="0" sz="1400" u="none" cap="none" strike="noStrike">
              <a:solidFill>
                <a:srgbClr val="000000"/>
              </a:solidFill>
              <a:latin typeface="Arial"/>
              <a:ea typeface="Arial"/>
              <a:cs typeface="Arial"/>
              <a:sym typeface="Arial"/>
            </a:endParaRPr>
          </a:p>
        </p:txBody>
      </p:sp>
      <p:sp>
        <p:nvSpPr>
          <p:cNvPr id="119" name="Google Shape;119;p1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Advise</a:t>
            </a:r>
            <a:endParaRPr b="0" i="0" sz="3200" u="none" cap="none" strike="noStrike">
              <a:solidFill>
                <a:schemeClr val="dk1"/>
              </a:solidFill>
              <a:latin typeface="Century Gothic"/>
              <a:ea typeface="Century Gothic"/>
              <a:cs typeface="Century Gothic"/>
              <a:sym typeface="Century Gothic"/>
            </a:endParaRPr>
          </a:p>
        </p:txBody>
      </p:sp>
      <p:sp>
        <p:nvSpPr>
          <p:cNvPr id="126" name="Google Shape;126;p13"/>
          <p:cNvSpPr/>
          <p:nvPr/>
        </p:nvSpPr>
        <p:spPr>
          <a:xfrm>
            <a:off x="0" y="1283393"/>
            <a:ext cx="10693399" cy="5943330"/>
          </a:xfrm>
          <a:prstGeom prst="rect">
            <a:avLst/>
          </a:prstGeom>
          <a:noFill/>
          <a:ln>
            <a:noFill/>
          </a:ln>
        </p:spPr>
        <p:txBody>
          <a:bodyPr anchorCtr="0" anchor="t" bIns="50400" lIns="100800" spcFirstLastPara="1" rIns="100800" wrap="square" tIns="50400">
            <a:no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60"/>
              </a:spcBef>
              <a:spcAft>
                <a:spcPts val="0"/>
              </a:spcAft>
              <a:buClr>
                <a:srgbClr val="2A00FF"/>
              </a:buClr>
              <a:buSzPts val="1800"/>
              <a:buFont typeface="Arial"/>
              <a:buChar char="•"/>
            </a:pPr>
            <a:r>
              <a:rPr b="0" i="0" lang="fr-FR" sz="1800" u="none" cap="none" strike="noStrike">
                <a:solidFill>
                  <a:srgbClr val="2A00FF"/>
                </a:solidFill>
                <a:highlight>
                  <a:srgbClr val="E8F2FE"/>
                </a:highlight>
                <a:latin typeface="Consolas"/>
                <a:ea typeface="Consolas"/>
                <a:cs typeface="Consolas"/>
                <a:sym typeface="Consolas"/>
              </a:rPr>
              <a:t>"execution(Modifiers-pattern? Ret-type-pattern Declaring-type-pattern?Name-pattern(param-pattern) Throws-pattern?)"</a:t>
            </a:r>
            <a:endParaRPr b="0" i="0" sz="1800" u="none" cap="none" strike="noStrike">
              <a:solidFill>
                <a:schemeClr val="dk1"/>
              </a:solidFill>
              <a:latin typeface="Century Gothic"/>
              <a:ea typeface="Century Gothic"/>
              <a:cs typeface="Century Gothic"/>
              <a:sym typeface="Century Gothic"/>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a:t>
            </a:r>
            <a:r>
              <a:rPr b="0" i="0" lang="fr-FR" sz="1800" u="none" cap="none" strike="noStrike">
                <a:solidFill>
                  <a:schemeClr val="dk1"/>
                </a:solidFill>
                <a:latin typeface="Century Gothic"/>
                <a:ea typeface="Century Gothic"/>
                <a:cs typeface="Century Gothic"/>
                <a:sym typeface="Century Gothic"/>
              </a:rPr>
              <a:t> veut dire optionnel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Modifiers-pattern? </a:t>
            </a:r>
            <a:r>
              <a:rPr b="0" i="0" lang="fr-FR" sz="1800" u="none" cap="none" strike="noStrike">
                <a:solidFill>
                  <a:schemeClr val="dk1"/>
                </a:solidFill>
                <a:latin typeface="Century Gothic"/>
                <a:ea typeface="Century Gothic"/>
                <a:cs typeface="Century Gothic"/>
                <a:sym typeface="Century Gothic"/>
              </a:rPr>
              <a:t>: public, private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Ret-type-pattern</a:t>
            </a:r>
            <a:r>
              <a:rPr b="0" i="0" lang="fr-FR" sz="1800" u="none" cap="none" strike="noStrike">
                <a:solidFill>
                  <a:schemeClr val="dk1"/>
                </a:solidFill>
                <a:latin typeface="Century Gothic"/>
                <a:ea typeface="Century Gothic"/>
                <a:cs typeface="Century Gothic"/>
                <a:sym typeface="Century Gothic"/>
              </a:rPr>
              <a:t> : le type de retour.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Declaring-type-pattern?</a:t>
            </a:r>
            <a:r>
              <a:rPr b="0" i="0" lang="fr-FR" sz="1800" u="none" cap="none" strike="noStrike">
                <a:solidFill>
                  <a:schemeClr val="dk1"/>
                </a:solidFill>
                <a:latin typeface="Century Gothic"/>
                <a:ea typeface="Century Gothic"/>
                <a:cs typeface="Century Gothic"/>
                <a:sym typeface="Century Gothic"/>
              </a:rPr>
              <a:t> : nom de la classe y compris le package.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Name-pattern</a:t>
            </a:r>
            <a:r>
              <a:rPr b="0" i="0" lang="fr-FR" sz="1800" u="none" cap="none" strike="noStrike">
                <a:solidFill>
                  <a:schemeClr val="dk1"/>
                </a:solidFill>
                <a:latin typeface="Century Gothic"/>
                <a:ea typeface="Century Gothic"/>
                <a:cs typeface="Century Gothic"/>
                <a:sym typeface="Century Gothic"/>
              </a:rPr>
              <a:t> : nom de la méthode.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Throws-pattern? </a:t>
            </a:r>
            <a:r>
              <a:rPr b="0" i="0" lang="fr-FR" sz="1800" u="none" cap="none" strike="noStrike">
                <a:solidFill>
                  <a:schemeClr val="dk1"/>
                </a:solidFill>
                <a:latin typeface="Century Gothic"/>
                <a:ea typeface="Century Gothic"/>
                <a:cs typeface="Century Gothic"/>
                <a:sym typeface="Century Gothic"/>
              </a:rPr>
              <a:t>: l’exception.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a:t>
            </a:r>
            <a:r>
              <a:rPr b="0" i="0" lang="fr-FR" sz="1800" u="none" cap="none" strike="noStrike">
                <a:solidFill>
                  <a:schemeClr val="dk1"/>
                </a:solidFill>
                <a:latin typeface="Century Gothic"/>
                <a:ea typeface="Century Gothic"/>
                <a:cs typeface="Century Gothic"/>
                <a:sym typeface="Century Gothic"/>
              </a:rPr>
              <a:t> veut dire, 0 ou plusieurs paramètres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27" name="Google Shape;127;p1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Exercice Advise</a:t>
            </a:r>
            <a:endParaRPr b="0" i="0" sz="3200" u="none" cap="none" strike="noStrike">
              <a:solidFill>
                <a:schemeClr val="dk1"/>
              </a:solidFill>
              <a:latin typeface="Century Gothic"/>
              <a:ea typeface="Century Gothic"/>
              <a:cs typeface="Century Gothic"/>
              <a:sym typeface="Century Gothic"/>
            </a:endParaRPr>
          </a:p>
        </p:txBody>
      </p:sp>
      <p:sp>
        <p:nvSpPr>
          <p:cNvPr id="134" name="Google Shape;134;p14"/>
          <p:cNvSpPr/>
          <p:nvPr/>
        </p:nvSpPr>
        <p:spPr>
          <a:xfrm>
            <a:off x="0" y="1283393"/>
            <a:ext cx="10693399" cy="5943330"/>
          </a:xfrm>
          <a:prstGeom prst="rect">
            <a:avLst/>
          </a:prstGeom>
          <a:noFill/>
          <a:ln>
            <a:noFill/>
          </a:ln>
        </p:spPr>
        <p:txBody>
          <a:bodyPr anchorCtr="0" anchor="t" bIns="50400" lIns="100800" spcFirstLastPara="1" rIns="100800" wrap="square" tIns="504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20"/>
              </a:spcBef>
              <a:spcAft>
                <a:spcPts val="0"/>
              </a:spcAft>
              <a:buClr>
                <a:schemeClr val="dk1"/>
              </a:buClr>
              <a:buSzPts val="1600"/>
              <a:buFont typeface="Arial"/>
              <a:buChar char="•"/>
            </a:pPr>
            <a:r>
              <a:rPr b="0" i="0" lang="fr-FR" sz="1600" u="none" cap="none" strike="noStrike">
                <a:solidFill>
                  <a:schemeClr val="dk1"/>
                </a:solidFill>
                <a:latin typeface="Century Gothic"/>
                <a:ea typeface="Century Gothic"/>
                <a:cs typeface="Century Gothic"/>
                <a:sym typeface="Century Gothic"/>
              </a:rPr>
              <a:t>Indiquer quel est </a:t>
            </a:r>
            <a:r>
              <a:rPr b="1" i="0" lang="fr-FR" sz="1600" u="none" cap="none" strike="noStrike">
                <a:solidFill>
                  <a:schemeClr val="dk1"/>
                </a:solidFill>
                <a:latin typeface="Century Gothic"/>
                <a:ea typeface="Century Gothic"/>
                <a:cs typeface="Century Gothic"/>
                <a:sym typeface="Century Gothic"/>
              </a:rPr>
              <a:t>l’Aspect, le JoinPoint et le PointCut, l’Advise et le type d’advise</a:t>
            </a:r>
            <a:r>
              <a:rPr b="0" i="0" lang="fr-FR" sz="1600" u="none" cap="none" strike="noStrike">
                <a:solidFill>
                  <a:schemeClr val="dk1"/>
                </a:solidFill>
                <a:latin typeface="Century Gothic"/>
                <a:ea typeface="Century Gothic"/>
                <a:cs typeface="Century Gothic"/>
                <a:sym typeface="Century Gothic"/>
              </a:rPr>
              <a:t> :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fr-FR" sz="1600" u="none" cap="none" strike="noStrike">
                <a:solidFill>
                  <a:schemeClr val="dk1"/>
                </a:solidFill>
                <a:latin typeface="Century Gothic"/>
                <a:ea typeface="Century Gothic"/>
                <a:cs typeface="Century Gothic"/>
                <a:sym typeface="Century Gothic"/>
              </a:rPr>
              <a:t>Attention : l’une de ces notions ci-dessus ne se trouve pas dans le code ci-dessous, laquelle? :  </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package</a:t>
            </a:r>
            <a:r>
              <a:rPr b="1" i="0" lang="fr-FR" sz="1600" u="none" cap="none" strike="noStrike">
                <a:solidFill>
                  <a:srgbClr val="000000"/>
                </a:solidFill>
                <a:latin typeface="Consolas"/>
                <a:ea typeface="Consolas"/>
                <a:cs typeface="Consolas"/>
                <a:sym typeface="Consolas"/>
              </a:rPr>
              <a:t> tn.esprit.esponline.config;</a:t>
            </a:r>
            <a:endParaRPr b="0" i="0" sz="16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import</a:t>
            </a:r>
            <a:r>
              <a:rPr b="1" i="0" lang="fr-FR"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646464"/>
              </a:buClr>
              <a:buSzPts val="1600"/>
              <a:buFont typeface="Arial"/>
              <a:buNone/>
            </a:pPr>
            <a:r>
              <a:rPr b="0" i="0" lang="fr-FR" sz="1600" u="none" cap="none" strike="noStrike">
                <a:solidFill>
                  <a:srgbClr val="646464"/>
                </a:solidFill>
                <a:latin typeface="Consolas"/>
                <a:ea typeface="Consolas"/>
                <a:cs typeface="Consolas"/>
                <a:sym typeface="Consolas"/>
              </a:rPr>
              <a:t>@Component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646464"/>
              </a:buClr>
              <a:buSzPts val="1600"/>
              <a:buFont typeface="Arial"/>
              <a:buNone/>
            </a:pPr>
            <a:r>
              <a:rPr b="0" i="0" lang="fr-FR" sz="1600" u="none" cap="none" strike="noStrike">
                <a:solidFill>
                  <a:srgbClr val="646464"/>
                </a:solidFill>
                <a:latin typeface="Consolas"/>
                <a:ea typeface="Consolas"/>
                <a:cs typeface="Consolas"/>
                <a:sym typeface="Consolas"/>
              </a:rPr>
              <a:t>@Aspect</a:t>
            </a:r>
            <a:endParaRPr b="0" i="0" sz="1600" u="none" cap="none" strike="noStrike">
              <a:solidFill>
                <a:srgbClr val="646464"/>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646464"/>
              </a:buClr>
              <a:buSzPts val="1600"/>
              <a:buFont typeface="Arial"/>
              <a:buNone/>
            </a:pPr>
            <a:r>
              <a:rPr lang="fr-FR" sz="1600">
                <a:solidFill>
                  <a:srgbClr val="646464"/>
                </a:solidFill>
                <a:latin typeface="Consolas"/>
                <a:ea typeface="Consolas"/>
                <a:cs typeface="Consolas"/>
                <a:sym typeface="Consolas"/>
              </a:rPr>
              <a:t>@Slf4j</a:t>
            </a:r>
            <a:endParaRPr sz="1600">
              <a:solidFill>
                <a:srgbClr val="646464"/>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public</a:t>
            </a:r>
            <a:r>
              <a:rPr b="1" i="0" lang="fr-FR" sz="1600" u="none" cap="none" strike="noStrike">
                <a:solidFill>
                  <a:srgbClr val="000000"/>
                </a:solidFill>
                <a:latin typeface="Consolas"/>
                <a:ea typeface="Consolas"/>
                <a:cs typeface="Consolas"/>
                <a:sym typeface="Consolas"/>
              </a:rPr>
              <a:t> </a:t>
            </a:r>
            <a:r>
              <a:rPr b="1" i="0" lang="fr-FR" sz="1600" u="none" cap="none" strike="noStrike">
                <a:solidFill>
                  <a:srgbClr val="7F0055"/>
                </a:solidFill>
                <a:latin typeface="Consolas"/>
                <a:ea typeface="Consolas"/>
                <a:cs typeface="Consolas"/>
                <a:sym typeface="Consolas"/>
              </a:rPr>
              <a:t>class</a:t>
            </a:r>
            <a:r>
              <a:rPr b="1" i="0" lang="fr-FR" sz="1600" u="none" cap="none" strike="noStrike">
                <a:solidFill>
                  <a:srgbClr val="000000"/>
                </a:solidFill>
                <a:latin typeface="Consolas"/>
                <a:ea typeface="Consolas"/>
                <a:cs typeface="Consolas"/>
                <a:sym typeface="Consolas"/>
              </a:rPr>
              <a:t> LoggingAspect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646464"/>
              </a:buClr>
              <a:buSzPts val="1600"/>
              <a:buFont typeface="Arial"/>
              <a:buNone/>
            </a:pPr>
            <a:r>
              <a:rPr b="0" i="0" lang="fr-FR" sz="1600" u="none" cap="none" strike="noStrike">
                <a:solidFill>
                  <a:srgbClr val="646464"/>
                </a:solidFill>
                <a:latin typeface="Consolas"/>
                <a:ea typeface="Consolas"/>
                <a:cs typeface="Consolas"/>
                <a:sym typeface="Consolas"/>
              </a:rPr>
              <a:t>@Before</a:t>
            </a:r>
            <a:r>
              <a:rPr b="0" i="0" lang="fr-FR" sz="1600" u="none" cap="none" strike="noStrike">
                <a:solidFill>
                  <a:srgbClr val="000000"/>
                </a:solidFill>
                <a:latin typeface="Consolas"/>
                <a:ea typeface="Consolas"/>
                <a:cs typeface="Consolas"/>
                <a:sym typeface="Consolas"/>
              </a:rPr>
              <a:t>(</a:t>
            </a:r>
            <a:r>
              <a:rPr b="0" i="0" lang="fr-FR" sz="1600" u="none" cap="none" strike="noStrike">
                <a:solidFill>
                  <a:srgbClr val="2A00FF"/>
                </a:solidFill>
                <a:latin typeface="Consolas"/>
                <a:ea typeface="Consolas"/>
                <a:cs typeface="Consolas"/>
                <a:sym typeface="Consolas"/>
              </a:rPr>
              <a:t>"execution(* tn.esprit.esponline.service.*.*(..))"</a:t>
            </a:r>
            <a:r>
              <a:rPr b="0" i="0" lang="fr-FR"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public</a:t>
            </a:r>
            <a:r>
              <a:rPr b="1" i="0" lang="fr-FR" sz="1600" u="none" cap="none" strike="noStrike">
                <a:solidFill>
                  <a:srgbClr val="000000"/>
                </a:solidFill>
                <a:latin typeface="Consolas"/>
                <a:ea typeface="Consolas"/>
                <a:cs typeface="Consolas"/>
                <a:sym typeface="Consolas"/>
              </a:rPr>
              <a:t> </a:t>
            </a:r>
            <a:r>
              <a:rPr b="1" i="0" lang="fr-FR" sz="1600" u="none" cap="none" strike="noStrike">
                <a:solidFill>
                  <a:srgbClr val="7F0055"/>
                </a:solidFill>
                <a:latin typeface="Consolas"/>
                <a:ea typeface="Consolas"/>
                <a:cs typeface="Consolas"/>
                <a:sym typeface="Consolas"/>
              </a:rPr>
              <a:t>void</a:t>
            </a:r>
            <a:r>
              <a:rPr b="1" i="0" lang="fr-FR" sz="1600" u="none" cap="none" strike="noStrike">
                <a:solidFill>
                  <a:srgbClr val="000000"/>
                </a:solidFill>
                <a:latin typeface="Consolas"/>
                <a:ea typeface="Consolas"/>
                <a:cs typeface="Consolas"/>
                <a:sym typeface="Consolas"/>
              </a:rPr>
              <a:t> logMethodEntry(JoinPoint </a:t>
            </a:r>
            <a:r>
              <a:rPr b="1" i="0" lang="fr-FR" sz="1600" u="none" cap="none" strike="noStrike">
                <a:solidFill>
                  <a:srgbClr val="6A3E3E"/>
                </a:solidFill>
                <a:latin typeface="Consolas"/>
                <a:ea typeface="Consolas"/>
                <a:cs typeface="Consolas"/>
                <a:sym typeface="Consolas"/>
              </a:rPr>
              <a:t>joinPoint</a:t>
            </a:r>
            <a:r>
              <a:rPr b="1" i="0" lang="fr-FR"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String </a:t>
            </a:r>
            <a:r>
              <a:rPr b="0" i="0" lang="fr-FR" sz="1600" u="none" cap="none" strike="noStrike">
                <a:solidFill>
                  <a:srgbClr val="6A3E3E"/>
                </a:solidFill>
                <a:latin typeface="Consolas"/>
                <a:ea typeface="Consolas"/>
                <a:cs typeface="Consolas"/>
                <a:sym typeface="Consolas"/>
              </a:rPr>
              <a:t>name</a:t>
            </a:r>
            <a:r>
              <a:rPr b="0" i="0" lang="fr-FR" sz="1600" u="none" cap="none" strike="noStrike">
                <a:solidFill>
                  <a:srgbClr val="000000"/>
                </a:solidFill>
                <a:latin typeface="Consolas"/>
                <a:ea typeface="Consolas"/>
                <a:cs typeface="Consolas"/>
                <a:sym typeface="Consolas"/>
              </a:rPr>
              <a:t> = </a:t>
            </a:r>
            <a:r>
              <a:rPr b="0" i="0" lang="fr-FR" sz="1600" u="none" cap="none" strike="noStrike">
                <a:solidFill>
                  <a:srgbClr val="6A3E3E"/>
                </a:solidFill>
                <a:latin typeface="Consolas"/>
                <a:ea typeface="Consolas"/>
                <a:cs typeface="Consolas"/>
                <a:sym typeface="Consolas"/>
              </a:rPr>
              <a:t>joinPoint</a:t>
            </a:r>
            <a:r>
              <a:rPr b="0" i="0" lang="fr-FR" sz="1600" u="none" cap="none" strike="noStrike">
                <a:solidFill>
                  <a:srgbClr val="000000"/>
                </a:solidFill>
                <a:latin typeface="Consolas"/>
                <a:ea typeface="Consolas"/>
                <a:cs typeface="Consolas"/>
                <a:sym typeface="Consolas"/>
              </a:rPr>
              <a:t>.getSignature().getName();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0000C0"/>
              </a:buClr>
              <a:buSzPts val="1600"/>
              <a:buFont typeface="Arial"/>
              <a:buNone/>
            </a:pPr>
            <a:r>
              <a:rPr b="1" i="1" lang="fr-FR" sz="1600" u="none" cap="none" strike="noStrike">
                <a:solidFill>
                  <a:srgbClr val="0000C0"/>
                </a:solidFill>
                <a:latin typeface="Consolas"/>
                <a:ea typeface="Consolas"/>
                <a:cs typeface="Consolas"/>
                <a:sym typeface="Consolas"/>
              </a:rPr>
              <a:t>log</a:t>
            </a:r>
            <a:r>
              <a:rPr b="1" i="1" lang="fr-FR" sz="1600" u="none" cap="none" strike="noStrike">
                <a:solidFill>
                  <a:srgbClr val="000000"/>
                </a:solidFill>
                <a:latin typeface="Consolas"/>
                <a:ea typeface="Consolas"/>
                <a:cs typeface="Consolas"/>
                <a:sym typeface="Consolas"/>
              </a:rPr>
              <a:t>.info(</a:t>
            </a:r>
            <a:r>
              <a:rPr b="1" i="1" lang="fr-FR" sz="1600" u="none" cap="none" strike="noStrike">
                <a:solidFill>
                  <a:srgbClr val="2A00FF"/>
                </a:solidFill>
                <a:latin typeface="Consolas"/>
                <a:ea typeface="Consolas"/>
                <a:cs typeface="Consolas"/>
                <a:sym typeface="Consolas"/>
              </a:rPr>
              <a:t>"In method "</a:t>
            </a:r>
            <a:r>
              <a:rPr b="1" i="1" lang="fr-FR" sz="1600" u="none" cap="none" strike="noStrike">
                <a:solidFill>
                  <a:srgbClr val="000000"/>
                </a:solidFill>
                <a:latin typeface="Consolas"/>
                <a:ea typeface="Consolas"/>
                <a:cs typeface="Consolas"/>
                <a:sym typeface="Consolas"/>
              </a:rPr>
              <a:t> + </a:t>
            </a:r>
            <a:r>
              <a:rPr b="1" i="1" lang="fr-FR" sz="1600" u="none" cap="none" strike="noStrike">
                <a:solidFill>
                  <a:srgbClr val="6A3E3E"/>
                </a:solidFill>
                <a:latin typeface="Consolas"/>
                <a:ea typeface="Consolas"/>
                <a:cs typeface="Consolas"/>
                <a:sym typeface="Consolas"/>
              </a:rPr>
              <a:t>name</a:t>
            </a:r>
            <a:r>
              <a:rPr b="1" i="1" lang="fr-FR" sz="1600" u="none" cap="none" strike="noStrike">
                <a:solidFill>
                  <a:srgbClr val="000000"/>
                </a:solidFill>
                <a:latin typeface="Consolas"/>
                <a:ea typeface="Consolas"/>
                <a:cs typeface="Consolas"/>
                <a:sym typeface="Consolas"/>
              </a:rPr>
              <a:t> + </a:t>
            </a:r>
            <a:r>
              <a:rPr b="1" i="1" lang="fr-FR" sz="1600" u="none" cap="none" strike="noStrike">
                <a:solidFill>
                  <a:srgbClr val="2A00FF"/>
                </a:solidFill>
                <a:latin typeface="Consolas"/>
                <a:ea typeface="Consolas"/>
                <a:cs typeface="Consolas"/>
                <a:sym typeface="Consolas"/>
              </a:rPr>
              <a:t>" : "</a:t>
            </a:r>
            <a:r>
              <a:rPr b="1" i="1" lang="fr-FR"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 </a:t>
            </a:r>
            <a:r>
              <a:rPr b="0" i="0" lang="fr-FR" sz="1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35" name="Google Shape;135;p1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Exercice Advise</a:t>
            </a:r>
            <a:endParaRPr b="0" i="0" sz="3200" u="none" cap="none" strike="noStrike">
              <a:solidFill>
                <a:schemeClr val="dk1"/>
              </a:solidFill>
              <a:latin typeface="Century Gothic"/>
              <a:ea typeface="Century Gothic"/>
              <a:cs typeface="Century Gothic"/>
              <a:sym typeface="Century Gothic"/>
            </a:endParaRPr>
          </a:p>
        </p:txBody>
      </p:sp>
      <p:sp>
        <p:nvSpPr>
          <p:cNvPr id="142" name="Google Shape;142;p15"/>
          <p:cNvSpPr/>
          <p:nvPr/>
        </p:nvSpPr>
        <p:spPr>
          <a:xfrm>
            <a:off x="0" y="1283393"/>
            <a:ext cx="10693399" cy="5943330"/>
          </a:xfrm>
          <a:prstGeom prst="rect">
            <a:avLst/>
          </a:prstGeom>
          <a:noFill/>
          <a:ln>
            <a:noFill/>
          </a:ln>
        </p:spPr>
        <p:txBody>
          <a:bodyPr anchorCtr="0" anchor="t" bIns="50400" lIns="100800" spcFirstLastPara="1" rIns="100800" wrap="square" tIns="504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Expliquer les </a:t>
            </a:r>
            <a:r>
              <a:rPr b="1" i="0" lang="fr-FR" sz="2000" u="none" cap="none" strike="noStrike">
                <a:solidFill>
                  <a:schemeClr val="dk1"/>
                </a:solidFill>
                <a:latin typeface="Century Gothic"/>
                <a:ea typeface="Century Gothic"/>
                <a:cs typeface="Century Gothic"/>
                <a:sym typeface="Century Gothic"/>
              </a:rPr>
              <a:t>PointCut</a:t>
            </a:r>
            <a:r>
              <a:rPr b="0" i="0" lang="fr-FR" sz="2000" u="none" cap="none" strike="noStrike">
                <a:solidFill>
                  <a:schemeClr val="dk1"/>
                </a:solidFill>
                <a:latin typeface="Century Gothic"/>
                <a:ea typeface="Century Gothic"/>
                <a:cs typeface="Century Gothic"/>
                <a:sym typeface="Century Gothic"/>
              </a:rPr>
              <a:t> suivants :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rgbClr val="646464"/>
              </a:buClr>
              <a:buSzPts val="2000"/>
              <a:buFont typeface="Arial"/>
              <a:buChar char="•"/>
            </a:pPr>
            <a:r>
              <a:rPr b="0" i="0" lang="fr-FR" sz="2000" u="none" cap="none" strike="noStrike">
                <a:solidFill>
                  <a:srgbClr val="646464"/>
                </a:solidFill>
                <a:highlight>
                  <a:srgbClr val="E8F2FE"/>
                </a:highlight>
                <a:latin typeface="Consolas"/>
                <a:ea typeface="Consolas"/>
                <a:cs typeface="Consolas"/>
                <a:sym typeface="Consolas"/>
              </a:rPr>
              <a:t>@Before</a:t>
            </a:r>
            <a:r>
              <a:rPr b="0" i="0" lang="fr-FR" sz="2000" u="none" cap="none" strike="noStrike">
                <a:solidFill>
                  <a:srgbClr val="000000"/>
                </a:solidFill>
                <a:highlight>
                  <a:srgbClr val="E8F2FE"/>
                </a:highlight>
                <a:latin typeface="Consolas"/>
                <a:ea typeface="Consolas"/>
                <a:cs typeface="Consolas"/>
                <a:sym typeface="Consolas"/>
              </a:rPr>
              <a:t>(</a:t>
            </a:r>
            <a:r>
              <a:rPr b="0" i="0" lang="fr-FR" sz="2000" u="none" cap="none" strike="noStrike">
                <a:solidFill>
                  <a:srgbClr val="2A00FF"/>
                </a:solidFill>
                <a:highlight>
                  <a:srgbClr val="E8F2FE"/>
                </a:highlight>
                <a:latin typeface="Consolas"/>
                <a:ea typeface="Consolas"/>
                <a:cs typeface="Consolas"/>
                <a:sym typeface="Consolas"/>
              </a:rPr>
              <a:t>"execution(* tn.esprit.esponline.service.*.*(..))"</a:t>
            </a:r>
            <a:r>
              <a:rPr b="0" i="0" lang="fr-FR" sz="2000" u="none" cap="none" strike="noStrike">
                <a:solidFill>
                  <a:srgbClr val="000000"/>
                </a:solidFill>
                <a:highlight>
                  <a:srgbClr val="E8F2FE"/>
                </a:highlight>
                <a:latin typeface="Consolas"/>
                <a:ea typeface="Consolas"/>
                <a:cs typeface="Consolas"/>
                <a:sym typeface="Consolas"/>
              </a:rPr>
              <a:t>)</a:t>
            </a:r>
            <a:endParaRPr b="0" i="0" sz="2000" u="none" cap="none" strike="noStrike">
              <a:solidFill>
                <a:schemeClr val="dk1"/>
              </a:solidFill>
              <a:latin typeface="Century Gothic"/>
              <a:ea typeface="Century Gothic"/>
              <a:cs typeface="Century Gothic"/>
              <a:sym typeface="Century Gothic"/>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rgbClr val="646464"/>
              </a:buClr>
              <a:buSzPts val="2000"/>
              <a:buFont typeface="Arial"/>
              <a:buChar char="•"/>
            </a:pPr>
            <a:r>
              <a:rPr b="0" i="0" lang="fr-FR" sz="2000" u="none" cap="none" strike="noStrike">
                <a:solidFill>
                  <a:srgbClr val="646464"/>
                </a:solidFill>
                <a:highlight>
                  <a:srgbClr val="E8F2FE"/>
                </a:highlight>
                <a:latin typeface="Consolas"/>
                <a:ea typeface="Consolas"/>
                <a:cs typeface="Consolas"/>
                <a:sym typeface="Consolas"/>
              </a:rPr>
              <a:t>@Before</a:t>
            </a:r>
            <a:r>
              <a:rPr b="0" i="0" lang="fr-FR" sz="2000" u="none" cap="none" strike="noStrike">
                <a:solidFill>
                  <a:srgbClr val="000000"/>
                </a:solidFill>
                <a:highlight>
                  <a:srgbClr val="E8F2FE"/>
                </a:highlight>
                <a:latin typeface="Consolas"/>
                <a:ea typeface="Consolas"/>
                <a:cs typeface="Consolas"/>
                <a:sym typeface="Consolas"/>
              </a:rPr>
              <a:t>(</a:t>
            </a:r>
            <a:r>
              <a:rPr b="0" i="0" lang="fr-FR" sz="2000" u="none" cap="none" strike="noStrike">
                <a:solidFill>
                  <a:srgbClr val="2A00FF"/>
                </a:solidFill>
                <a:highlight>
                  <a:srgbClr val="E8F2FE"/>
                </a:highlight>
                <a:latin typeface="Consolas"/>
                <a:ea typeface="Consolas"/>
                <a:cs typeface="Consolas"/>
                <a:sym typeface="Consolas"/>
              </a:rPr>
              <a:t>"execution(public * *(..))"</a:t>
            </a:r>
            <a:r>
              <a:rPr b="0" i="0" lang="fr-FR" sz="2000" u="none" cap="none" strike="noStrike">
                <a:solidFill>
                  <a:srgbClr val="000000"/>
                </a:solidFill>
                <a:highlight>
                  <a:srgbClr val="E8F2FE"/>
                </a:highlight>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highlight>
                <a:srgbClr val="E8F2FE"/>
              </a:highlight>
              <a:latin typeface="Consolas"/>
              <a:ea typeface="Consolas"/>
              <a:cs typeface="Consolas"/>
              <a:sym typeface="Consolas"/>
            </a:endParaRPr>
          </a:p>
          <a:p>
            <a:pPr indent="-342900" lvl="0" marL="342900" marR="0" rtl="0" algn="l">
              <a:lnSpc>
                <a:spcPct val="100000"/>
              </a:lnSpc>
              <a:spcBef>
                <a:spcPts val="400"/>
              </a:spcBef>
              <a:spcAft>
                <a:spcPts val="0"/>
              </a:spcAft>
              <a:buClr>
                <a:srgbClr val="646464"/>
              </a:buClr>
              <a:buSzPts val="2000"/>
              <a:buFont typeface="Arial"/>
              <a:buChar char="•"/>
            </a:pPr>
            <a:r>
              <a:rPr b="0" i="0" lang="fr-FR" sz="2000" u="none" cap="none" strike="noStrike">
                <a:solidFill>
                  <a:srgbClr val="646464"/>
                </a:solidFill>
                <a:highlight>
                  <a:srgbClr val="E8F2FE"/>
                </a:highlight>
                <a:latin typeface="Consolas"/>
                <a:ea typeface="Consolas"/>
                <a:cs typeface="Consolas"/>
                <a:sym typeface="Consolas"/>
              </a:rPr>
              <a:t>@Before</a:t>
            </a:r>
            <a:r>
              <a:rPr b="0" i="0" lang="fr-FR" sz="2000" u="none" cap="none" strike="noStrike">
                <a:solidFill>
                  <a:srgbClr val="000000"/>
                </a:solidFill>
                <a:highlight>
                  <a:srgbClr val="E8F2FE"/>
                </a:highlight>
                <a:latin typeface="Consolas"/>
                <a:ea typeface="Consolas"/>
                <a:cs typeface="Consolas"/>
                <a:sym typeface="Consolas"/>
              </a:rPr>
              <a:t>(</a:t>
            </a:r>
            <a:r>
              <a:rPr b="0" i="0" lang="fr-FR" sz="2000" u="none" cap="none" strike="noStrike">
                <a:solidFill>
                  <a:srgbClr val="2A00FF"/>
                </a:solidFill>
                <a:highlight>
                  <a:srgbClr val="E8F2FE"/>
                </a:highlight>
                <a:latin typeface="Consolas"/>
                <a:ea typeface="Consolas"/>
                <a:cs typeface="Consolas"/>
                <a:sym typeface="Consolas"/>
              </a:rPr>
              <a:t>"execution(* set*(..))"</a:t>
            </a:r>
            <a:r>
              <a:rPr b="0" i="0" lang="fr-FR" sz="2000" u="none" cap="none" strike="noStrike">
                <a:solidFill>
                  <a:srgbClr val="000000"/>
                </a:solidFill>
                <a:highlight>
                  <a:srgbClr val="E8F2FE"/>
                </a:highlight>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highlight>
                <a:srgbClr val="E8F2FE"/>
              </a:highlight>
              <a:latin typeface="Consolas"/>
              <a:ea typeface="Consolas"/>
              <a:cs typeface="Consolas"/>
              <a:sym typeface="Consolas"/>
            </a:endParaRPr>
          </a:p>
          <a:p>
            <a:pPr indent="-342900" lvl="0" marL="342900" marR="0" rtl="0" algn="l">
              <a:lnSpc>
                <a:spcPct val="100000"/>
              </a:lnSpc>
              <a:spcBef>
                <a:spcPts val="400"/>
              </a:spcBef>
              <a:spcAft>
                <a:spcPts val="0"/>
              </a:spcAft>
              <a:buClr>
                <a:srgbClr val="646464"/>
              </a:buClr>
              <a:buSzPts val="2000"/>
              <a:buFont typeface="Arial"/>
              <a:buChar char="•"/>
            </a:pPr>
            <a:r>
              <a:rPr b="0" i="0" lang="fr-FR" sz="2000" u="none" cap="none" strike="noStrike">
                <a:solidFill>
                  <a:srgbClr val="646464"/>
                </a:solidFill>
                <a:highlight>
                  <a:srgbClr val="E8F2FE"/>
                </a:highlight>
                <a:latin typeface="Consolas"/>
                <a:ea typeface="Consolas"/>
                <a:cs typeface="Consolas"/>
                <a:sym typeface="Consolas"/>
              </a:rPr>
              <a:t>@Before</a:t>
            </a:r>
            <a:r>
              <a:rPr b="0" i="0" lang="fr-FR" sz="2000" u="none" cap="none" strike="noStrike">
                <a:solidFill>
                  <a:srgbClr val="000000"/>
                </a:solidFill>
                <a:highlight>
                  <a:srgbClr val="E8F2FE"/>
                </a:highlight>
                <a:latin typeface="Consolas"/>
                <a:ea typeface="Consolas"/>
                <a:cs typeface="Consolas"/>
                <a:sym typeface="Consolas"/>
              </a:rPr>
              <a:t>(</a:t>
            </a:r>
            <a:r>
              <a:rPr b="0" i="0" lang="fr-FR" sz="2000" u="none" cap="none" strike="noStrike">
                <a:solidFill>
                  <a:srgbClr val="2A00FF"/>
                </a:solidFill>
                <a:highlight>
                  <a:srgbClr val="E8F2FE"/>
                </a:highlight>
                <a:latin typeface="Consolas"/>
                <a:ea typeface="Consolas"/>
                <a:cs typeface="Consolas"/>
                <a:sym typeface="Consolas"/>
              </a:rPr>
              <a:t>"execution(* tn.esprit.esponline..*.*(..))"</a:t>
            </a:r>
            <a:r>
              <a:rPr b="0" i="0" lang="fr-FR" sz="2000" u="none" cap="none" strike="noStrike">
                <a:solidFill>
                  <a:srgbClr val="000000"/>
                </a:solidFill>
                <a:highlight>
                  <a:srgbClr val="E8F2FE"/>
                </a:highlight>
                <a:latin typeface="Consolas"/>
                <a:ea typeface="Consolas"/>
                <a:cs typeface="Consolas"/>
                <a:sym typeface="Consolas"/>
              </a:rPr>
              <a:t>) </a:t>
            </a:r>
            <a:endParaRPr b="0" i="0" sz="2000" u="none" cap="none" strike="noStrike">
              <a:solidFill>
                <a:srgbClr val="000000"/>
              </a:solidFill>
              <a:highlight>
                <a:srgbClr val="E8F2FE"/>
              </a:highlight>
              <a:latin typeface="Century Gothic"/>
              <a:ea typeface="Century Gothic"/>
              <a:cs typeface="Century Gothic"/>
              <a:sym typeface="Century Gothic"/>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highlight>
                <a:srgbClr val="E8F2FE"/>
              </a:highlight>
              <a:latin typeface="Consolas"/>
              <a:ea typeface="Consolas"/>
              <a:cs typeface="Consolas"/>
              <a:sym typeface="Consolas"/>
            </a:endParaRPr>
          </a:p>
        </p:txBody>
      </p:sp>
      <p:sp>
        <p:nvSpPr>
          <p:cNvPr id="143" name="Google Shape;143;p1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TP1 : Logs </a:t>
            </a:r>
            <a:endParaRPr b="0" i="0" sz="3200" u="none" cap="none" strike="noStrike">
              <a:solidFill>
                <a:schemeClr val="dk1"/>
              </a:solidFill>
              <a:latin typeface="Century Gothic"/>
              <a:ea typeface="Century Gothic"/>
              <a:cs typeface="Century Gothic"/>
              <a:sym typeface="Century Gothic"/>
            </a:endParaRPr>
          </a:p>
        </p:txBody>
      </p:sp>
      <p:sp>
        <p:nvSpPr>
          <p:cNvPr id="150" name="Google Shape;150;p16"/>
          <p:cNvSpPr/>
          <p:nvPr/>
        </p:nvSpPr>
        <p:spPr>
          <a:xfrm>
            <a:off x="0" y="1283393"/>
            <a:ext cx="10693399" cy="5943330"/>
          </a:xfrm>
          <a:prstGeom prst="rect">
            <a:avLst/>
          </a:prstGeom>
          <a:noFill/>
          <a:ln>
            <a:noFill/>
          </a:ln>
        </p:spPr>
        <p:txBody>
          <a:bodyPr anchorCtr="0" anchor="t" bIns="50400" lIns="100800" spcFirstLastPara="1" rIns="100800" wrap="square" tIns="50400">
            <a:normAutofit/>
          </a:bodyPr>
          <a:lstStyle/>
          <a:p>
            <a:pPr indent="-342900" lvl="0" marL="342900" marR="0" rtl="0" algn="l">
              <a:lnSpc>
                <a:spcPct val="100000"/>
              </a:lnSpc>
              <a:spcBef>
                <a:spcPts val="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Nous allons nous appuyer sur le projet existant et l’</a:t>
            </a:r>
            <a:r>
              <a:rPr b="1" i="0" lang="fr-FR" sz="2000" u="sng" cap="none" strike="noStrike">
                <a:solidFill>
                  <a:schemeClr val="dk1"/>
                </a:solidFill>
                <a:latin typeface="Century Gothic"/>
                <a:ea typeface="Century Gothic"/>
                <a:cs typeface="Century Gothic"/>
                <a:sym typeface="Century Gothic"/>
              </a:rPr>
              <a:t>enrichir</a:t>
            </a:r>
            <a:r>
              <a:rPr b="1" i="0" lang="fr-FR" sz="2000" u="none" cap="none" strike="noStrike">
                <a:solidFill>
                  <a:schemeClr val="dk1"/>
                </a:solidFill>
                <a:latin typeface="Century Gothic"/>
                <a:ea typeface="Century Gothic"/>
                <a:cs typeface="Century Gothic"/>
                <a:sym typeface="Century Gothic"/>
              </a:rPr>
              <a:t> avec des Aspects (Journalisation ou Logs) :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La dépendance </a:t>
            </a:r>
            <a:r>
              <a:rPr b="1" i="0" lang="fr-FR" sz="2000" u="none" cap="none" strike="noStrike">
                <a:solidFill>
                  <a:schemeClr val="dk1"/>
                </a:solidFill>
                <a:latin typeface="Century Gothic"/>
                <a:ea typeface="Century Gothic"/>
                <a:cs typeface="Century Gothic"/>
                <a:sym typeface="Century Gothic"/>
              </a:rPr>
              <a:t>aspectjweaver est déjà fournie par Spring Boot grâce au starter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1" i="0" lang="fr-FR" sz="2000" u="none" cap="none" strike="noStrike">
                <a:solidFill>
                  <a:schemeClr val="dk1"/>
                </a:solidFill>
                <a:latin typeface="Century Gothic"/>
                <a:ea typeface="Century Gothic"/>
                <a:cs typeface="Century Gothic"/>
                <a:sym typeface="Century Gothic"/>
              </a:rPr>
              <a:t>     spring data JPA. Pas besoin de l’ajouter à votre pom.xml :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
        <p:nvSpPr>
          <p:cNvPr id="151" name="Google Shape;151;p1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pic>
        <p:nvPicPr>
          <p:cNvPr id="152" name="Google Shape;152;p16"/>
          <p:cNvPicPr preferRelativeResize="0"/>
          <p:nvPr/>
        </p:nvPicPr>
        <p:blipFill rotWithShape="1">
          <a:blip r:embed="rId3">
            <a:alphaModFix/>
          </a:blip>
          <a:srcRect b="0" l="0" r="0" t="0"/>
          <a:stretch/>
        </p:blipFill>
        <p:spPr>
          <a:xfrm>
            <a:off x="1873225" y="3853433"/>
            <a:ext cx="6946948" cy="2790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TP1 </a:t>
            </a:r>
            <a:endParaRPr b="0" i="0" sz="3200" u="none" cap="none" strike="noStrike">
              <a:solidFill>
                <a:schemeClr val="dk1"/>
              </a:solidFill>
              <a:latin typeface="Century Gothic"/>
              <a:ea typeface="Century Gothic"/>
              <a:cs typeface="Century Gothic"/>
              <a:sym typeface="Century Gothic"/>
            </a:endParaRPr>
          </a:p>
        </p:txBody>
      </p:sp>
      <p:sp>
        <p:nvSpPr>
          <p:cNvPr id="159" name="Google Shape;159;p17"/>
          <p:cNvSpPr/>
          <p:nvPr/>
        </p:nvSpPr>
        <p:spPr>
          <a:xfrm>
            <a:off x="0" y="1283393"/>
            <a:ext cx="10693399" cy="5943330"/>
          </a:xfrm>
          <a:prstGeom prst="rect">
            <a:avLst/>
          </a:prstGeom>
          <a:noFill/>
          <a:ln>
            <a:noFill/>
          </a:ln>
        </p:spPr>
        <p:txBody>
          <a:bodyPr anchorCtr="0" anchor="t" bIns="50400" lIns="100800" spcFirstLastPara="1" rIns="100800" wrap="square" tIns="50400">
            <a:normAutofit/>
          </a:bodyPr>
          <a:lstStyle/>
          <a:p>
            <a:pPr indent="-209550" lvl="0" marL="34290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20"/>
              </a:spcBef>
              <a:spcAft>
                <a:spcPts val="0"/>
              </a:spcAft>
              <a:buClr>
                <a:schemeClr val="dk1"/>
              </a:buClr>
              <a:buSzPts val="2100"/>
              <a:buFont typeface="Arial"/>
              <a:buNone/>
            </a:pPr>
            <a:r>
              <a:rPr b="0" i="0" lang="fr-FR" sz="21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20"/>
              </a:spcBef>
              <a:spcAft>
                <a:spcPts val="0"/>
              </a:spcAft>
              <a:buClr>
                <a:schemeClr val="dk1"/>
              </a:buClr>
              <a:buSzPts val="2100"/>
              <a:buFont typeface="Arial"/>
              <a:buChar char="•"/>
            </a:pPr>
            <a:r>
              <a:rPr b="0" i="0" lang="fr-FR" sz="2100" u="sng" cap="none" strike="noStrike">
                <a:solidFill>
                  <a:schemeClr val="dk1"/>
                </a:solidFill>
                <a:latin typeface="Century Gothic"/>
                <a:ea typeface="Century Gothic"/>
                <a:cs typeface="Century Gothic"/>
                <a:sym typeface="Century Gothic"/>
              </a:rPr>
              <a:t>Classe de configuration BeansConfiguration.java </a:t>
            </a:r>
            <a:r>
              <a:rPr b="0" i="0" lang="fr-FR" sz="21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20"/>
              </a:spcBef>
              <a:spcAft>
                <a:spcPts val="0"/>
              </a:spcAft>
              <a:buClr>
                <a:schemeClr val="dk1"/>
              </a:buClr>
              <a:buSzPts val="2100"/>
              <a:buFont typeface="Arial"/>
              <a:buNone/>
            </a:pPr>
            <a:r>
              <a:rPr b="0" i="0" lang="fr-FR" sz="2100" u="none" cap="none" strike="noStrike">
                <a:solidFill>
                  <a:schemeClr val="dk1"/>
                </a:solidFill>
                <a:latin typeface="Century Gothic"/>
                <a:ea typeface="Century Gothic"/>
                <a:cs typeface="Century Gothic"/>
                <a:sym typeface="Century Gothic"/>
              </a:rPr>
              <a:t>	Ajouter l’annotation </a:t>
            </a:r>
            <a:r>
              <a:rPr b="1" i="0" lang="fr-FR" sz="2100" u="none" cap="none" strike="noStrike">
                <a:solidFill>
                  <a:schemeClr val="dk1"/>
                </a:solidFill>
                <a:latin typeface="Century Gothic"/>
                <a:ea typeface="Century Gothic"/>
                <a:cs typeface="Century Gothic"/>
                <a:sym typeface="Century Gothic"/>
              </a:rPr>
              <a:t>@EnableAspectJAutoProxy</a:t>
            </a:r>
            <a:r>
              <a:rPr b="0" i="0" lang="fr-FR" sz="2100" u="none" cap="none" strike="noStrike">
                <a:solidFill>
                  <a:schemeClr val="dk1"/>
                </a:solidFill>
                <a:latin typeface="Century Gothic"/>
                <a:ea typeface="Century Gothic"/>
                <a:cs typeface="Century Gothic"/>
                <a:sym typeface="Century Gothic"/>
              </a:rPr>
              <a:t> sur la classe main. Elle permet l’activation de Spring AOP :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646464"/>
              </a:buClr>
              <a:buSzPts val="1600"/>
              <a:buFont typeface="Arial"/>
              <a:buNone/>
            </a:pPr>
            <a:r>
              <a:rPr b="0" i="0" lang="fr-FR" sz="1600" u="none" cap="none" strike="noStrike">
                <a:solidFill>
                  <a:srgbClr val="646464"/>
                </a:solidFill>
                <a:latin typeface="Consolas"/>
                <a:ea typeface="Consolas"/>
                <a:cs typeface="Consolas"/>
                <a:sym typeface="Consolas"/>
              </a:rPr>
              <a:t>@SpringBootApplication</a:t>
            </a:r>
            <a:endParaRPr b="0" i="0" sz="1600" u="none" cap="none" strike="noStrike">
              <a:solidFill>
                <a:srgbClr val="646464"/>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@EnableAspectJAutoProxy</a:t>
            </a:r>
            <a:endParaRPr b="1" i="0" sz="1600" u="none" cap="none" strike="noStrike">
              <a:solidFill>
                <a:srgbClr val="646464"/>
              </a:solidFill>
              <a:latin typeface="Consolas"/>
              <a:ea typeface="Consolas"/>
              <a:cs typeface="Consolas"/>
              <a:sym typeface="Consolas"/>
            </a:endParaRPr>
          </a:p>
          <a:p>
            <a:pPr indent="-285750" lvl="1" marL="742950" marR="0" rtl="0" algn="l">
              <a:lnSpc>
                <a:spcPct val="100000"/>
              </a:lnSpc>
              <a:spcBef>
                <a:spcPts val="320"/>
              </a:spcBef>
              <a:spcAft>
                <a:spcPts val="0"/>
              </a:spcAft>
              <a:buClr>
                <a:srgbClr val="7F0055"/>
              </a:buClr>
              <a:buSzPts val="1600"/>
              <a:buFont typeface="Arial"/>
              <a:buNone/>
            </a:pPr>
            <a:r>
              <a:rPr b="0" i="0" lang="fr-FR" sz="1600" u="none" cap="none" strike="noStrike">
                <a:solidFill>
                  <a:srgbClr val="7F0055"/>
                </a:solidFill>
                <a:latin typeface="Consolas"/>
                <a:ea typeface="Consolas"/>
                <a:cs typeface="Consolas"/>
                <a:sym typeface="Consolas"/>
              </a:rPr>
              <a:t>public</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7F0055"/>
                </a:solidFill>
                <a:latin typeface="Consolas"/>
                <a:ea typeface="Consolas"/>
                <a:cs typeface="Consolas"/>
                <a:sym typeface="Consolas"/>
              </a:rPr>
              <a:t>class</a:t>
            </a:r>
            <a:r>
              <a:rPr b="0" i="0" lang="fr-FR" sz="1600" u="none" cap="none" strike="noStrike">
                <a:solidFill>
                  <a:srgbClr val="000000"/>
                </a:solidFill>
                <a:latin typeface="Consolas"/>
                <a:ea typeface="Consolas"/>
                <a:cs typeface="Consolas"/>
                <a:sym typeface="Consolas"/>
              </a:rPr>
              <a:t> SpringBootDataJpaMvcJspApplication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7F0055"/>
              </a:buClr>
              <a:buSzPts val="1600"/>
              <a:buFont typeface="Arial"/>
              <a:buNone/>
            </a:pPr>
            <a:r>
              <a:rPr b="0" i="0" lang="fr-FR" sz="1600" u="none" cap="none" strike="noStrike">
                <a:solidFill>
                  <a:srgbClr val="7F0055"/>
                </a:solidFill>
                <a:latin typeface="Consolas"/>
                <a:ea typeface="Consolas"/>
                <a:cs typeface="Consolas"/>
                <a:sym typeface="Consolas"/>
              </a:rPr>
              <a:t>public</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7F0055"/>
                </a:solidFill>
                <a:latin typeface="Consolas"/>
                <a:ea typeface="Consolas"/>
                <a:cs typeface="Consolas"/>
                <a:sym typeface="Consolas"/>
              </a:rPr>
              <a:t>static</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7F0055"/>
                </a:solidFill>
                <a:latin typeface="Consolas"/>
                <a:ea typeface="Consolas"/>
                <a:cs typeface="Consolas"/>
                <a:sym typeface="Consolas"/>
              </a:rPr>
              <a:t>void</a:t>
            </a:r>
            <a:r>
              <a:rPr b="0" i="0" lang="fr-FR" sz="1600" u="none" cap="none" strike="noStrike">
                <a:solidFill>
                  <a:srgbClr val="000000"/>
                </a:solidFill>
                <a:latin typeface="Consolas"/>
                <a:ea typeface="Consolas"/>
                <a:cs typeface="Consolas"/>
                <a:sym typeface="Consolas"/>
              </a:rPr>
              <a:t> main(String[] </a:t>
            </a:r>
            <a:r>
              <a:rPr b="0" i="0" lang="fr-FR" sz="1600" u="none" cap="none" strike="noStrike">
                <a:solidFill>
                  <a:srgbClr val="6A3E3E"/>
                </a:solidFill>
                <a:latin typeface="Consolas"/>
                <a:ea typeface="Consolas"/>
                <a:cs typeface="Consolas"/>
                <a:sym typeface="Consolas"/>
              </a:rPr>
              <a:t>args</a:t>
            </a:r>
            <a:r>
              <a:rPr b="0" i="0" lang="fr-FR"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SpringApplication.</a:t>
            </a:r>
            <a:r>
              <a:rPr b="0" i="1" lang="fr-FR" sz="1600" u="none" cap="none" strike="noStrike">
                <a:solidFill>
                  <a:srgbClr val="000000"/>
                </a:solidFill>
                <a:latin typeface="Consolas"/>
                <a:ea typeface="Consolas"/>
                <a:cs typeface="Consolas"/>
                <a:sym typeface="Consolas"/>
              </a:rPr>
              <a:t>run(SpringBootDataJpaMvcJspApplication.</a:t>
            </a:r>
            <a:r>
              <a:rPr b="0" i="1" lang="fr-FR" sz="1600" u="none" cap="none" strike="noStrike">
                <a:solidFill>
                  <a:srgbClr val="7F0055"/>
                </a:solidFill>
                <a:latin typeface="Consolas"/>
                <a:ea typeface="Consolas"/>
                <a:cs typeface="Consolas"/>
                <a:sym typeface="Consolas"/>
              </a:rPr>
              <a:t>class</a:t>
            </a:r>
            <a:r>
              <a:rPr b="0" i="1" lang="fr-FR" sz="1600" u="none" cap="none" strike="noStrike">
                <a:solidFill>
                  <a:srgbClr val="000000"/>
                </a:solidFill>
                <a:latin typeface="Consolas"/>
                <a:ea typeface="Consolas"/>
                <a:cs typeface="Consolas"/>
                <a:sym typeface="Consolas"/>
              </a:rPr>
              <a:t>, </a:t>
            </a:r>
            <a:r>
              <a:rPr b="0" i="1" lang="fr-FR" sz="1600" u="none" cap="none" strike="noStrike">
                <a:solidFill>
                  <a:srgbClr val="6A3E3E"/>
                </a:solidFill>
                <a:latin typeface="Consolas"/>
                <a:ea typeface="Consolas"/>
                <a:cs typeface="Consolas"/>
                <a:sym typeface="Consolas"/>
              </a:rPr>
              <a:t>args</a:t>
            </a:r>
            <a:r>
              <a:rPr b="0" i="1" lang="fr-FR"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a:t>
            </a:r>
            <a:endParaRPr b="0" i="0" sz="38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20"/>
              </a:spcBef>
              <a:spcAft>
                <a:spcPts val="0"/>
              </a:spcAft>
              <a:buClr>
                <a:schemeClr val="dk1"/>
              </a:buClr>
              <a:buSzPts val="2100"/>
              <a:buFont typeface="Arial"/>
              <a:buNone/>
            </a:pPr>
            <a:r>
              <a:t/>
            </a:r>
            <a:endParaRPr b="0" i="0" sz="2100" u="sng"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20"/>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20"/>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a:p>
            <a:pPr indent="-209550" lvl="0" marL="342900" marR="0" rtl="0" algn="l">
              <a:lnSpc>
                <a:spcPct val="100000"/>
              </a:lnSpc>
              <a:spcBef>
                <a:spcPts val="420"/>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p:txBody>
      </p:sp>
      <p:sp>
        <p:nvSpPr>
          <p:cNvPr id="160" name="Google Shape;160;p1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TP1 </a:t>
            </a:r>
            <a:endParaRPr b="0" i="0" sz="3200" u="none" cap="none" strike="noStrike">
              <a:solidFill>
                <a:schemeClr val="dk1"/>
              </a:solidFill>
              <a:latin typeface="Century Gothic"/>
              <a:ea typeface="Century Gothic"/>
              <a:cs typeface="Century Gothic"/>
              <a:sym typeface="Century Gothic"/>
            </a:endParaRPr>
          </a:p>
        </p:txBody>
      </p:sp>
      <p:sp>
        <p:nvSpPr>
          <p:cNvPr id="167" name="Google Shape;167;p18"/>
          <p:cNvSpPr/>
          <p:nvPr/>
        </p:nvSpPr>
        <p:spPr>
          <a:xfrm>
            <a:off x="304801" y="1283393"/>
            <a:ext cx="10083800" cy="5943330"/>
          </a:xfrm>
          <a:prstGeom prst="rect">
            <a:avLst/>
          </a:prstGeom>
          <a:noFill/>
          <a:ln>
            <a:noFill/>
          </a:ln>
        </p:spPr>
        <p:txBody>
          <a:bodyPr anchorCtr="0" anchor="t" bIns="50400" lIns="100800" spcFirstLastPara="1" rIns="100800" wrap="square" tIns="50400">
            <a:noAutofit/>
          </a:bodyPr>
          <a:lstStyle/>
          <a:p>
            <a:pPr indent="-234950" lvl="0" marL="342900" marR="0" rtl="0" algn="l">
              <a:lnSpc>
                <a:spcPct val="100000"/>
              </a:lnSpc>
              <a:spcBef>
                <a:spcPts val="0"/>
              </a:spcBef>
              <a:spcAft>
                <a:spcPts val="0"/>
              </a:spcAft>
              <a:buClr>
                <a:schemeClr val="dk1"/>
              </a:buClr>
              <a:buSzPts val="1700"/>
              <a:buFont typeface="Arial"/>
              <a:buNone/>
            </a:pPr>
            <a:r>
              <a:t/>
            </a:r>
            <a:endParaRPr b="0" i="0" sz="1700" u="none" cap="none" strike="noStrike">
              <a:solidFill>
                <a:schemeClr val="dk1"/>
              </a:solidFill>
              <a:latin typeface="Century Gothic"/>
              <a:ea typeface="Century Gothic"/>
              <a:cs typeface="Century Gothic"/>
              <a:sym typeface="Century Gothic"/>
            </a:endParaRPr>
          </a:p>
          <a:p>
            <a:pPr indent="-234950" lvl="0" marL="342900" marR="0" rtl="0" algn="l">
              <a:lnSpc>
                <a:spcPct val="100000"/>
              </a:lnSpc>
              <a:spcBef>
                <a:spcPts val="340"/>
              </a:spcBef>
              <a:spcAft>
                <a:spcPts val="0"/>
              </a:spcAft>
              <a:buClr>
                <a:schemeClr val="dk1"/>
              </a:buClr>
              <a:buSzPts val="1700"/>
              <a:buFont typeface="Arial"/>
              <a:buNone/>
            </a:pPr>
            <a:r>
              <a:t/>
            </a:r>
            <a:endParaRPr b="0" i="0" sz="17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40"/>
              </a:spcBef>
              <a:spcAft>
                <a:spcPts val="0"/>
              </a:spcAft>
              <a:buClr>
                <a:schemeClr val="dk1"/>
              </a:buClr>
              <a:buSzPts val="1700"/>
              <a:buFont typeface="Arial"/>
              <a:buChar char="•"/>
            </a:pPr>
            <a:r>
              <a:rPr b="0" i="0" lang="fr-FR" sz="1700" u="none" cap="none" strike="noStrike">
                <a:solidFill>
                  <a:schemeClr val="dk1"/>
                </a:solidFill>
                <a:latin typeface="Century Gothic"/>
                <a:ea typeface="Century Gothic"/>
                <a:cs typeface="Century Gothic"/>
                <a:sym typeface="Century Gothic"/>
              </a:rPr>
              <a:t>Ajouter un Aspect de Journalisation (logs) à la classe service EquipeService et tester vos services avec Postman (ou Swagger) : Dans le package config, ajouter l’aspect :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chemeClr val="dk1"/>
              </a:buClr>
              <a:buSzPts val="1700"/>
              <a:buFont typeface="Arial"/>
              <a:buNone/>
            </a:pPr>
            <a:r>
              <a:t/>
            </a:r>
            <a:endParaRPr b="0" i="0" sz="1700" u="none" cap="none" strike="noStrike">
              <a:solidFill>
                <a:srgbClr val="7F0055"/>
              </a:solidFill>
              <a:latin typeface="Consolas"/>
              <a:ea typeface="Consolas"/>
              <a:cs typeface="Consolas"/>
              <a:sym typeface="Consolas"/>
            </a:endParaRPr>
          </a:p>
          <a:p>
            <a:pPr indent="-285750" lvl="1" marL="742950" marR="0" rtl="0" algn="l">
              <a:lnSpc>
                <a:spcPct val="100000"/>
              </a:lnSpc>
              <a:spcBef>
                <a:spcPts val="340"/>
              </a:spcBef>
              <a:spcAft>
                <a:spcPts val="0"/>
              </a:spcAft>
              <a:buClr>
                <a:srgbClr val="7F0055"/>
              </a:buClr>
              <a:buSzPts val="1700"/>
              <a:buFont typeface="Arial"/>
              <a:buNone/>
            </a:pPr>
            <a:r>
              <a:rPr b="0" i="0" lang="fr-FR" sz="1700" u="none" cap="none" strike="noStrike">
                <a:solidFill>
                  <a:srgbClr val="7F0055"/>
                </a:solidFill>
                <a:latin typeface="Consolas"/>
                <a:ea typeface="Consolas"/>
                <a:cs typeface="Consolas"/>
                <a:sym typeface="Consolas"/>
              </a:rPr>
              <a:t>package</a:t>
            </a:r>
            <a:r>
              <a:rPr b="0" i="0" lang="fr-FR" sz="1700" u="none" cap="none" strike="noStrike">
                <a:solidFill>
                  <a:srgbClr val="000000"/>
                </a:solidFill>
                <a:latin typeface="Consolas"/>
                <a:ea typeface="Consolas"/>
                <a:cs typeface="Consolas"/>
                <a:sym typeface="Consolas"/>
              </a:rPr>
              <a:t> tn.esprit.esponline.config;</a:t>
            </a:r>
            <a:endParaRPr b="0" i="0" sz="17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40"/>
              </a:spcBef>
              <a:spcAft>
                <a:spcPts val="0"/>
              </a:spcAft>
              <a:buClr>
                <a:srgbClr val="646464"/>
              </a:buClr>
              <a:buSzPts val="1700"/>
              <a:buFont typeface="Arial"/>
              <a:buNone/>
            </a:pPr>
            <a:r>
              <a:rPr b="1" i="0" lang="fr-FR" sz="1700" u="none" cap="none" strike="noStrike">
                <a:solidFill>
                  <a:srgbClr val="646464"/>
                </a:solidFill>
                <a:latin typeface="Consolas"/>
                <a:ea typeface="Consolas"/>
                <a:cs typeface="Consolas"/>
                <a:sym typeface="Consolas"/>
              </a:rPr>
              <a:t>@Component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646464"/>
              </a:buClr>
              <a:buSzPts val="1700"/>
              <a:buFont typeface="Arial"/>
              <a:buNone/>
            </a:pPr>
            <a:r>
              <a:rPr b="1" i="0" lang="fr-FR" sz="1700" u="none" cap="none" strike="noStrike">
                <a:solidFill>
                  <a:srgbClr val="646464"/>
                </a:solidFill>
                <a:latin typeface="Consolas"/>
                <a:ea typeface="Consolas"/>
                <a:cs typeface="Consolas"/>
                <a:sym typeface="Consolas"/>
              </a:rPr>
              <a:t>@Aspect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7F0055"/>
              </a:buClr>
              <a:buSzPts val="1700"/>
              <a:buFont typeface="Arial"/>
              <a:buNone/>
            </a:pPr>
            <a:r>
              <a:rPr b="0" i="0" lang="fr-FR" sz="1700" u="none" cap="none" strike="noStrike">
                <a:solidFill>
                  <a:srgbClr val="7F0055"/>
                </a:solidFill>
                <a:latin typeface="Consolas"/>
                <a:ea typeface="Consolas"/>
                <a:cs typeface="Consolas"/>
                <a:sym typeface="Consolas"/>
              </a:rPr>
              <a:t>public</a:t>
            </a:r>
            <a:r>
              <a:rPr b="0" i="0" lang="fr-FR" sz="1700" u="none" cap="none" strike="noStrike">
                <a:solidFill>
                  <a:srgbClr val="000000"/>
                </a:solidFill>
                <a:latin typeface="Consolas"/>
                <a:ea typeface="Consolas"/>
                <a:cs typeface="Consolas"/>
                <a:sym typeface="Consolas"/>
              </a:rPr>
              <a:t> </a:t>
            </a:r>
            <a:r>
              <a:rPr b="0" i="0" lang="fr-FR" sz="1700" u="none" cap="none" strike="noStrike">
                <a:solidFill>
                  <a:srgbClr val="7F0055"/>
                </a:solidFill>
                <a:latin typeface="Consolas"/>
                <a:ea typeface="Consolas"/>
                <a:cs typeface="Consolas"/>
                <a:sym typeface="Consolas"/>
              </a:rPr>
              <a:t>class</a:t>
            </a:r>
            <a:r>
              <a:rPr b="0" i="0" lang="fr-FR" sz="1700" u="none" cap="none" strike="noStrike">
                <a:solidFill>
                  <a:srgbClr val="000000"/>
                </a:solidFill>
                <a:latin typeface="Consolas"/>
                <a:ea typeface="Consolas"/>
                <a:cs typeface="Consolas"/>
                <a:sym typeface="Consolas"/>
              </a:rPr>
              <a:t> LoggingAspect {</a:t>
            </a:r>
            <a:endParaRPr b="0" i="0" sz="17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340"/>
              </a:spcBef>
              <a:spcAft>
                <a:spcPts val="0"/>
              </a:spcAft>
              <a:buClr>
                <a:srgbClr val="7F0055"/>
              </a:buClr>
              <a:buSzPts val="1700"/>
              <a:buFont typeface="Arial"/>
              <a:buNone/>
            </a:pPr>
            <a:r>
              <a:rPr b="1" i="0" lang="fr-FR" sz="1700" u="none" cap="none" strike="noStrike">
                <a:solidFill>
                  <a:srgbClr val="7F0055"/>
                </a:solidFill>
                <a:latin typeface="Consolas"/>
                <a:ea typeface="Consolas"/>
                <a:cs typeface="Consolas"/>
                <a:sym typeface="Consolas"/>
              </a:rPr>
              <a:t>	 private</a:t>
            </a:r>
            <a:r>
              <a:rPr b="1" i="0" lang="fr-FR" sz="1700" u="none" cap="none" strike="noStrike">
                <a:solidFill>
                  <a:srgbClr val="000000"/>
                </a:solidFill>
                <a:latin typeface="Consolas"/>
                <a:ea typeface="Consolas"/>
                <a:cs typeface="Consolas"/>
                <a:sym typeface="Consolas"/>
              </a:rPr>
              <a:t> </a:t>
            </a:r>
            <a:r>
              <a:rPr b="1" i="0" lang="fr-FR" sz="1700" u="none" cap="none" strike="noStrike">
                <a:solidFill>
                  <a:srgbClr val="7F0055"/>
                </a:solidFill>
                <a:latin typeface="Consolas"/>
                <a:ea typeface="Consolas"/>
                <a:cs typeface="Consolas"/>
                <a:sym typeface="Consolas"/>
              </a:rPr>
              <a:t>static</a:t>
            </a:r>
            <a:r>
              <a:rPr b="1" i="0" lang="fr-FR" sz="1700" u="none" cap="none" strike="noStrike">
                <a:solidFill>
                  <a:srgbClr val="000000"/>
                </a:solidFill>
                <a:latin typeface="Consolas"/>
                <a:ea typeface="Consolas"/>
                <a:cs typeface="Consolas"/>
                <a:sym typeface="Consolas"/>
              </a:rPr>
              <a:t> </a:t>
            </a:r>
            <a:r>
              <a:rPr b="1" i="0" lang="fr-FR" sz="1700" u="none" cap="none" strike="noStrike">
                <a:solidFill>
                  <a:srgbClr val="7F0055"/>
                </a:solidFill>
                <a:latin typeface="Consolas"/>
                <a:ea typeface="Consolas"/>
                <a:cs typeface="Consolas"/>
                <a:sym typeface="Consolas"/>
              </a:rPr>
              <a:t>final</a:t>
            </a:r>
            <a:r>
              <a:rPr b="1" i="0" lang="fr-FR" sz="1700" u="none" cap="none" strike="noStrike">
                <a:solidFill>
                  <a:srgbClr val="000000"/>
                </a:solidFill>
                <a:latin typeface="Consolas"/>
                <a:ea typeface="Consolas"/>
                <a:cs typeface="Consolas"/>
                <a:sym typeface="Consolas"/>
              </a:rPr>
              <a:t> Logger </a:t>
            </a:r>
            <a:r>
              <a:rPr b="1" i="1" lang="fr-FR" sz="1700" u="none" cap="none" strike="noStrike">
                <a:solidFill>
                  <a:srgbClr val="0000C0"/>
                </a:solidFill>
                <a:latin typeface="Consolas"/>
                <a:ea typeface="Consolas"/>
                <a:cs typeface="Consolas"/>
                <a:sym typeface="Consolas"/>
              </a:rPr>
              <a:t>l</a:t>
            </a:r>
            <a:r>
              <a:rPr b="1" i="1" lang="fr-FR" sz="1700" u="none" cap="none" strike="noStrike">
                <a:solidFill>
                  <a:srgbClr val="000000"/>
                </a:solidFill>
                <a:latin typeface="Consolas"/>
                <a:ea typeface="Consolas"/>
                <a:cs typeface="Consolas"/>
                <a:sym typeface="Consolas"/>
              </a:rPr>
              <a:t> = </a:t>
            </a:r>
            <a:r>
              <a:rPr b="1" i="1" lang="fr-FR" sz="1700" u="none" cap="none" strike="noStrike">
                <a:solidFill>
                  <a:srgbClr val="000000"/>
                </a:solidFill>
                <a:highlight>
                  <a:srgbClr val="D4D4D4"/>
                </a:highlight>
                <a:latin typeface="Consolas"/>
                <a:ea typeface="Consolas"/>
                <a:cs typeface="Consolas"/>
                <a:sym typeface="Consolas"/>
              </a:rPr>
              <a:t>LogManager.getLogger(LoggingAspect.</a:t>
            </a:r>
            <a:r>
              <a:rPr b="1" i="1" lang="fr-FR" sz="1700" u="none" cap="none" strike="noStrike">
                <a:solidFill>
                  <a:srgbClr val="7F0055"/>
                </a:solidFill>
                <a:highlight>
                  <a:srgbClr val="D4D4D4"/>
                </a:highlight>
                <a:latin typeface="Consolas"/>
                <a:ea typeface="Consolas"/>
                <a:cs typeface="Consolas"/>
                <a:sym typeface="Consolas"/>
              </a:rPr>
              <a:t>class</a:t>
            </a:r>
            <a:r>
              <a:rPr b="1" i="1" lang="fr-FR" sz="1700" u="none" cap="none" strike="noStrike">
                <a:solidFill>
                  <a:srgbClr val="000000"/>
                </a:solidFill>
                <a:highlight>
                  <a:srgbClr val="D4D4D4"/>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646464"/>
              </a:buClr>
              <a:buSzPts val="1700"/>
              <a:buFont typeface="Arial"/>
              <a:buNone/>
            </a:pPr>
            <a:r>
              <a:rPr b="0" i="0" lang="fr-FR" sz="1700" u="none" cap="none" strike="noStrike">
                <a:solidFill>
                  <a:srgbClr val="646464"/>
                </a:solidFill>
                <a:latin typeface="Consolas"/>
                <a:ea typeface="Consolas"/>
                <a:cs typeface="Consolas"/>
                <a:sym typeface="Consolas"/>
              </a:rPr>
              <a:t>@Before</a:t>
            </a:r>
            <a:r>
              <a:rPr b="0" i="0" lang="fr-FR" sz="1700" u="none" cap="none" strike="noStrike">
                <a:solidFill>
                  <a:srgbClr val="000000"/>
                </a:solidFill>
                <a:latin typeface="Consolas"/>
                <a:ea typeface="Consolas"/>
                <a:cs typeface="Consolas"/>
                <a:sym typeface="Consolas"/>
              </a:rPr>
              <a:t>(</a:t>
            </a:r>
            <a:r>
              <a:rPr b="0" i="0" lang="fr-FR" sz="1700" u="none" cap="none" strike="noStrike">
                <a:solidFill>
                  <a:srgbClr val="2A00FF"/>
                </a:solidFill>
                <a:latin typeface="Consolas"/>
                <a:ea typeface="Consolas"/>
                <a:cs typeface="Consolas"/>
                <a:sym typeface="Consolas"/>
              </a:rPr>
              <a:t>"execution(* tn.esprit.esponline.service.EquipeServiceImpl.*(..))"</a:t>
            </a:r>
            <a:r>
              <a:rPr b="0" i="0" lang="fr-FR" sz="17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7F0055"/>
              </a:buClr>
              <a:buSzPts val="1700"/>
              <a:buFont typeface="Arial"/>
              <a:buNone/>
            </a:pPr>
            <a:r>
              <a:rPr b="0" i="0" lang="fr-FR" sz="1700" u="none" cap="none" strike="noStrike">
                <a:solidFill>
                  <a:srgbClr val="7F0055"/>
                </a:solidFill>
                <a:latin typeface="Consolas"/>
                <a:ea typeface="Consolas"/>
                <a:cs typeface="Consolas"/>
                <a:sym typeface="Consolas"/>
              </a:rPr>
              <a:t>public</a:t>
            </a:r>
            <a:r>
              <a:rPr b="0" i="0" lang="fr-FR" sz="1700" u="none" cap="none" strike="noStrike">
                <a:solidFill>
                  <a:srgbClr val="000000"/>
                </a:solidFill>
                <a:latin typeface="Consolas"/>
                <a:ea typeface="Consolas"/>
                <a:cs typeface="Consolas"/>
                <a:sym typeface="Consolas"/>
              </a:rPr>
              <a:t> </a:t>
            </a:r>
            <a:r>
              <a:rPr b="0" i="0" lang="fr-FR" sz="1700" u="none" cap="none" strike="noStrike">
                <a:solidFill>
                  <a:srgbClr val="7F0055"/>
                </a:solidFill>
                <a:latin typeface="Consolas"/>
                <a:ea typeface="Consolas"/>
                <a:cs typeface="Consolas"/>
                <a:sym typeface="Consolas"/>
              </a:rPr>
              <a:t>void</a:t>
            </a:r>
            <a:r>
              <a:rPr b="0" i="0" lang="fr-FR" sz="1700" u="none" cap="none" strike="noStrike">
                <a:solidFill>
                  <a:srgbClr val="000000"/>
                </a:solidFill>
                <a:latin typeface="Consolas"/>
                <a:ea typeface="Consolas"/>
                <a:cs typeface="Consolas"/>
                <a:sym typeface="Consolas"/>
              </a:rPr>
              <a:t> logMethodEntry(JoinPoint </a:t>
            </a:r>
            <a:r>
              <a:rPr b="0" i="0" lang="fr-FR" sz="1700" u="none" cap="none" strike="noStrike">
                <a:solidFill>
                  <a:srgbClr val="6A3E3E"/>
                </a:solidFill>
                <a:latin typeface="Consolas"/>
                <a:ea typeface="Consolas"/>
                <a:cs typeface="Consolas"/>
                <a:sym typeface="Consolas"/>
              </a:rPr>
              <a:t>joinPoint</a:t>
            </a:r>
            <a:r>
              <a:rPr b="0" i="0" lang="fr-FR" sz="17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000000"/>
              </a:buClr>
              <a:buSzPts val="1700"/>
              <a:buFont typeface="Arial"/>
              <a:buNone/>
            </a:pPr>
            <a:r>
              <a:rPr b="0" i="0" lang="fr-FR" sz="1700" u="none" cap="none" strike="noStrike">
                <a:solidFill>
                  <a:srgbClr val="000000"/>
                </a:solidFill>
                <a:latin typeface="Consolas"/>
                <a:ea typeface="Consolas"/>
                <a:cs typeface="Consolas"/>
                <a:sym typeface="Consolas"/>
              </a:rPr>
              <a:t>String </a:t>
            </a:r>
            <a:r>
              <a:rPr b="0" i="0" lang="fr-FR" sz="1700" u="none" cap="none" strike="noStrike">
                <a:solidFill>
                  <a:srgbClr val="6A3E3E"/>
                </a:solidFill>
                <a:latin typeface="Consolas"/>
                <a:ea typeface="Consolas"/>
                <a:cs typeface="Consolas"/>
                <a:sym typeface="Consolas"/>
              </a:rPr>
              <a:t>name</a:t>
            </a:r>
            <a:r>
              <a:rPr b="0" i="0" lang="fr-FR" sz="1700" u="none" cap="none" strike="noStrike">
                <a:solidFill>
                  <a:srgbClr val="000000"/>
                </a:solidFill>
                <a:latin typeface="Consolas"/>
                <a:ea typeface="Consolas"/>
                <a:cs typeface="Consolas"/>
                <a:sym typeface="Consolas"/>
              </a:rPr>
              <a:t> = </a:t>
            </a:r>
            <a:r>
              <a:rPr b="0" i="0" lang="fr-FR" sz="1700" u="none" cap="none" strike="noStrike">
                <a:solidFill>
                  <a:srgbClr val="6A3E3E"/>
                </a:solidFill>
                <a:latin typeface="Consolas"/>
                <a:ea typeface="Consolas"/>
                <a:cs typeface="Consolas"/>
                <a:sym typeface="Consolas"/>
              </a:rPr>
              <a:t>joinPoint</a:t>
            </a:r>
            <a:r>
              <a:rPr b="0" i="0" lang="fr-FR" sz="1700" u="none" cap="none" strike="noStrike">
                <a:solidFill>
                  <a:srgbClr val="000000"/>
                </a:solidFill>
                <a:latin typeface="Consolas"/>
                <a:ea typeface="Consolas"/>
                <a:cs typeface="Consolas"/>
                <a:sym typeface="Consolas"/>
              </a:rPr>
              <a:t>.getSignature().getName();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0000C0"/>
              </a:buClr>
              <a:buSzPts val="1700"/>
              <a:buFont typeface="Arial"/>
              <a:buNone/>
            </a:pPr>
            <a:r>
              <a:rPr b="0" i="1" lang="fr-FR" sz="1700" u="none" cap="none" strike="noStrike">
                <a:solidFill>
                  <a:srgbClr val="0000C0"/>
                </a:solidFill>
                <a:latin typeface="Consolas"/>
                <a:ea typeface="Consolas"/>
                <a:cs typeface="Consolas"/>
                <a:sym typeface="Consolas"/>
              </a:rPr>
              <a:t>logger</a:t>
            </a:r>
            <a:r>
              <a:rPr b="0" i="1" lang="fr-FR" sz="1700" u="none" cap="none" strike="noStrike">
                <a:solidFill>
                  <a:srgbClr val="000000"/>
                </a:solidFill>
                <a:latin typeface="Consolas"/>
                <a:ea typeface="Consolas"/>
                <a:cs typeface="Consolas"/>
                <a:sym typeface="Consolas"/>
              </a:rPr>
              <a:t>.info(</a:t>
            </a:r>
            <a:r>
              <a:rPr b="0" i="1" lang="fr-FR" sz="1700" u="none" cap="none" strike="noStrike">
                <a:solidFill>
                  <a:srgbClr val="2A00FF"/>
                </a:solidFill>
                <a:latin typeface="Consolas"/>
                <a:ea typeface="Consolas"/>
                <a:cs typeface="Consolas"/>
                <a:sym typeface="Consolas"/>
              </a:rPr>
              <a:t>"In method "</a:t>
            </a:r>
            <a:r>
              <a:rPr b="0" i="1" lang="fr-FR" sz="1700" u="none" cap="none" strike="noStrike">
                <a:solidFill>
                  <a:srgbClr val="000000"/>
                </a:solidFill>
                <a:latin typeface="Consolas"/>
                <a:ea typeface="Consolas"/>
                <a:cs typeface="Consolas"/>
                <a:sym typeface="Consolas"/>
              </a:rPr>
              <a:t> + </a:t>
            </a:r>
            <a:r>
              <a:rPr b="0" i="1" lang="fr-FR" sz="1700" u="none" cap="none" strike="noStrike">
                <a:solidFill>
                  <a:srgbClr val="6A3E3E"/>
                </a:solidFill>
                <a:latin typeface="Consolas"/>
                <a:ea typeface="Consolas"/>
                <a:cs typeface="Consolas"/>
                <a:sym typeface="Consolas"/>
              </a:rPr>
              <a:t>name</a:t>
            </a:r>
            <a:r>
              <a:rPr b="0" i="1" lang="fr-FR" sz="1700" u="none" cap="none" strike="noStrike">
                <a:solidFill>
                  <a:srgbClr val="000000"/>
                </a:solidFill>
                <a:latin typeface="Consolas"/>
                <a:ea typeface="Consolas"/>
                <a:cs typeface="Consolas"/>
                <a:sym typeface="Consolas"/>
              </a:rPr>
              <a:t> + </a:t>
            </a:r>
            <a:r>
              <a:rPr b="0" i="1" lang="fr-FR" sz="1700" u="none" cap="none" strike="noStrike">
                <a:solidFill>
                  <a:srgbClr val="2A00FF"/>
                </a:solidFill>
                <a:latin typeface="Consolas"/>
                <a:ea typeface="Consolas"/>
                <a:cs typeface="Consolas"/>
                <a:sym typeface="Consolas"/>
              </a:rPr>
              <a:t>" : "</a:t>
            </a:r>
            <a:r>
              <a:rPr b="0" i="1" lang="fr-FR" sz="17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000000"/>
              </a:buClr>
              <a:buSzPts val="1700"/>
              <a:buFont typeface="Arial"/>
              <a:buNone/>
            </a:pPr>
            <a:r>
              <a:rPr b="0" i="0" lang="fr-FR" sz="1700" u="none" cap="none" strike="noStrike">
                <a:solidFill>
                  <a:srgbClr val="000000"/>
                </a:solidFill>
                <a:latin typeface="Consolas"/>
                <a:ea typeface="Consolas"/>
                <a:cs typeface="Consolas"/>
                <a:sym typeface="Consolas"/>
              </a:rPr>
              <a:t>}</a:t>
            </a:r>
            <a:endParaRPr b="0" i="0" sz="17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40"/>
              </a:spcBef>
              <a:spcAft>
                <a:spcPts val="0"/>
              </a:spcAft>
              <a:buClr>
                <a:srgbClr val="646464"/>
              </a:buClr>
              <a:buSzPts val="1700"/>
              <a:buFont typeface="Arial"/>
              <a:buNone/>
            </a:pPr>
            <a:r>
              <a:rPr b="0" i="0" lang="fr-FR" sz="1700" u="none" cap="none" strike="noStrike">
                <a:solidFill>
                  <a:srgbClr val="646464"/>
                </a:solidFill>
                <a:latin typeface="Consolas"/>
                <a:ea typeface="Consolas"/>
                <a:cs typeface="Consolas"/>
                <a:sym typeface="Consolas"/>
              </a:rPr>
              <a:t>@After</a:t>
            </a:r>
            <a:r>
              <a:rPr b="0" i="0" lang="fr-FR" sz="1700" u="none" cap="none" strike="noStrike">
                <a:solidFill>
                  <a:srgbClr val="000000"/>
                </a:solidFill>
                <a:latin typeface="Consolas"/>
                <a:ea typeface="Consolas"/>
                <a:cs typeface="Consolas"/>
                <a:sym typeface="Consolas"/>
              </a:rPr>
              <a:t>(</a:t>
            </a:r>
            <a:r>
              <a:rPr b="0" i="0" lang="fr-FR" sz="1700" u="none" cap="none" strike="noStrike">
                <a:solidFill>
                  <a:srgbClr val="2A00FF"/>
                </a:solidFill>
                <a:latin typeface="Consolas"/>
                <a:ea typeface="Consolas"/>
                <a:cs typeface="Consolas"/>
                <a:sym typeface="Consolas"/>
              </a:rPr>
              <a:t>"…....."</a:t>
            </a:r>
            <a:r>
              <a:rPr b="0" i="0" lang="fr-FR" sz="17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340"/>
              </a:spcBef>
              <a:spcAft>
                <a:spcPts val="0"/>
              </a:spcAft>
              <a:buClr>
                <a:srgbClr val="7F0055"/>
              </a:buClr>
              <a:buSzPts val="1700"/>
              <a:buFont typeface="Arial"/>
              <a:buNone/>
            </a:pPr>
            <a:r>
              <a:rPr b="0" i="0" lang="fr-FR" sz="1700" u="none" cap="none" strike="noStrike">
                <a:solidFill>
                  <a:srgbClr val="7F0055"/>
                </a:solidFill>
                <a:latin typeface="Consolas"/>
                <a:ea typeface="Consolas"/>
                <a:cs typeface="Consolas"/>
                <a:sym typeface="Consolas"/>
              </a:rPr>
              <a:t>public</a:t>
            </a:r>
            <a:r>
              <a:rPr b="0" i="0" lang="fr-FR" sz="1700" u="none" cap="none" strike="noStrike">
                <a:solidFill>
                  <a:srgbClr val="000000"/>
                </a:solidFill>
                <a:latin typeface="Consolas"/>
                <a:ea typeface="Consolas"/>
                <a:cs typeface="Consolas"/>
                <a:sym typeface="Consolas"/>
              </a:rPr>
              <a:t> </a:t>
            </a:r>
            <a:r>
              <a:rPr b="0" i="0" lang="fr-FR" sz="1700" u="none" cap="none" strike="noStrike">
                <a:solidFill>
                  <a:srgbClr val="7F0055"/>
                </a:solidFill>
                <a:latin typeface="Consolas"/>
                <a:ea typeface="Consolas"/>
                <a:cs typeface="Consolas"/>
                <a:sym typeface="Consolas"/>
              </a:rPr>
              <a:t>void</a:t>
            </a:r>
            <a:r>
              <a:rPr b="0" i="0" lang="fr-FR" sz="1700" u="none" cap="none" strike="noStrike">
                <a:solidFill>
                  <a:srgbClr val="000000"/>
                </a:solidFill>
                <a:latin typeface="Consolas"/>
                <a:ea typeface="Consolas"/>
                <a:cs typeface="Consolas"/>
                <a:sym typeface="Consolas"/>
              </a:rPr>
              <a:t> logMethodExit….</a:t>
            </a:r>
            <a:endParaRPr b="0" i="0" sz="1700" u="none" cap="none" strike="noStrike">
              <a:solidFill>
                <a:schemeClr val="dk1"/>
              </a:solidFill>
              <a:latin typeface="Consolas"/>
              <a:ea typeface="Consolas"/>
              <a:cs typeface="Consolas"/>
              <a:sym typeface="Consolas"/>
            </a:endParaRPr>
          </a:p>
          <a:p>
            <a:pPr indent="-285750" lvl="1" marL="742950" marR="0" rtl="0" algn="l">
              <a:lnSpc>
                <a:spcPct val="100000"/>
              </a:lnSpc>
              <a:spcBef>
                <a:spcPts val="340"/>
              </a:spcBef>
              <a:spcAft>
                <a:spcPts val="0"/>
              </a:spcAft>
              <a:buClr>
                <a:srgbClr val="000000"/>
              </a:buClr>
              <a:buSzPts val="1700"/>
              <a:buFont typeface="Arial"/>
              <a:buNone/>
            </a:pPr>
            <a:r>
              <a:rPr b="0" i="0" lang="fr-FR" sz="17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68" name="Google Shape;168;p1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TP2 : Mesure de Performance </a:t>
            </a:r>
            <a:endParaRPr b="0" i="0" sz="3200" u="none" cap="none" strike="noStrike">
              <a:solidFill>
                <a:schemeClr val="dk1"/>
              </a:solidFill>
              <a:latin typeface="Century Gothic"/>
              <a:ea typeface="Century Gothic"/>
              <a:cs typeface="Century Gothic"/>
              <a:sym typeface="Century Gothic"/>
            </a:endParaRPr>
          </a:p>
        </p:txBody>
      </p:sp>
      <p:sp>
        <p:nvSpPr>
          <p:cNvPr id="175" name="Google Shape;175;p19"/>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En vous inspirant du TP1, créer un nouvelle classe PerformanceAspect, créer un aspect qui permet de calculer et afficher dans les logs, la durée d’exécution de chaque méthode appelée de la couche service.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Utiliser la méthode :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rgbClr val="646464"/>
              </a:buClr>
              <a:buSzPts val="2200"/>
              <a:buFont typeface="Arial"/>
              <a:buNone/>
            </a:pPr>
            <a:r>
              <a:rPr b="0" i="0" lang="fr-FR" sz="2200" u="none" cap="none" strike="noStrike">
                <a:solidFill>
                  <a:srgbClr val="646464"/>
                </a:solidFill>
                <a:latin typeface="Consolas"/>
                <a:ea typeface="Consolas"/>
                <a:cs typeface="Consolas"/>
                <a:sym typeface="Consolas"/>
              </a:rPr>
              <a:t>@Around</a:t>
            </a:r>
            <a:r>
              <a:rPr b="0" i="0" lang="fr-FR" sz="2200" u="none" cap="none" strike="noStrike">
                <a:solidFill>
                  <a:srgbClr val="000000"/>
                </a:solidFill>
                <a:latin typeface="Consolas"/>
                <a:ea typeface="Consolas"/>
                <a:cs typeface="Consolas"/>
                <a:sym typeface="Consolas"/>
              </a:rPr>
              <a:t>(</a:t>
            </a:r>
            <a:r>
              <a:rPr b="0" i="0" lang="fr-FR" sz="2200" u="none" cap="none" strike="noStrike">
                <a:solidFill>
                  <a:srgbClr val="2A00FF"/>
                </a:solidFill>
                <a:latin typeface="Consolas"/>
                <a:ea typeface="Consolas"/>
                <a:cs typeface="Consolas"/>
                <a:sym typeface="Consolas"/>
              </a:rPr>
              <a:t>"execution(* tn.esprit.spring.service.*.*(..))"</a:t>
            </a:r>
            <a:r>
              <a:rPr b="0" i="0" lang="fr-FR" sz="2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rgbClr val="7F0055"/>
              </a:buClr>
              <a:buSzPts val="2200"/>
              <a:buFont typeface="Arial"/>
              <a:buNone/>
            </a:pPr>
            <a:r>
              <a:rPr b="0" i="0" lang="fr-FR" sz="2200" u="none" cap="none" strike="noStrike">
                <a:solidFill>
                  <a:srgbClr val="7F0055"/>
                </a:solidFill>
                <a:latin typeface="Consolas"/>
                <a:ea typeface="Consolas"/>
                <a:cs typeface="Consolas"/>
                <a:sym typeface="Consolas"/>
              </a:rPr>
              <a:t>public</a:t>
            </a:r>
            <a:r>
              <a:rPr b="0" i="0" lang="fr-FR" sz="2200" u="none" cap="none" strike="noStrike">
                <a:solidFill>
                  <a:srgbClr val="000000"/>
                </a:solidFill>
                <a:latin typeface="Consolas"/>
                <a:ea typeface="Consolas"/>
                <a:cs typeface="Consolas"/>
                <a:sym typeface="Consolas"/>
              </a:rPr>
              <a:t> </a:t>
            </a:r>
            <a:r>
              <a:rPr b="1" i="0" lang="fr-FR" sz="2200" u="none" cap="none" strike="noStrike">
                <a:solidFill>
                  <a:srgbClr val="000000"/>
                </a:solidFill>
                <a:highlight>
                  <a:srgbClr val="D4D4D4"/>
                </a:highlight>
                <a:latin typeface="Consolas"/>
                <a:ea typeface="Consolas"/>
                <a:cs typeface="Consolas"/>
                <a:sym typeface="Consolas"/>
              </a:rPr>
              <a:t>Object</a:t>
            </a:r>
            <a:r>
              <a:rPr b="0" i="0" lang="fr-FR" sz="2200" u="none" cap="none" strike="noStrike">
                <a:solidFill>
                  <a:srgbClr val="000000"/>
                </a:solidFill>
                <a:highlight>
                  <a:srgbClr val="D4D4D4"/>
                </a:highlight>
                <a:latin typeface="Consolas"/>
                <a:ea typeface="Consolas"/>
                <a:cs typeface="Consolas"/>
                <a:sym typeface="Consolas"/>
              </a:rPr>
              <a:t> profile(ProceedingJoinPoint </a:t>
            </a:r>
            <a:r>
              <a:rPr b="0" i="0" lang="fr-FR" sz="2200" u="none" cap="none" strike="noStrike">
                <a:solidFill>
                  <a:srgbClr val="6A3E3E"/>
                </a:solidFill>
                <a:highlight>
                  <a:srgbClr val="D4D4D4"/>
                </a:highlight>
                <a:latin typeface="Consolas"/>
                <a:ea typeface="Consolas"/>
                <a:cs typeface="Consolas"/>
                <a:sym typeface="Consolas"/>
              </a:rPr>
              <a:t>pjp</a:t>
            </a:r>
            <a:r>
              <a:rPr b="0" i="0" lang="fr-FR" sz="2200" u="none" cap="none" strike="noStrike">
                <a:solidFill>
                  <a:srgbClr val="000000"/>
                </a:solidFill>
                <a:highlight>
                  <a:srgbClr val="D4D4D4"/>
                </a:highlight>
                <a:latin typeface="Consolas"/>
                <a:ea typeface="Consolas"/>
                <a:cs typeface="Consolas"/>
                <a:sym typeface="Consolas"/>
              </a:rPr>
              <a:t>) </a:t>
            </a:r>
            <a:r>
              <a:rPr b="0" i="0" lang="fr-FR" sz="2200" u="none" cap="none" strike="noStrike">
                <a:solidFill>
                  <a:srgbClr val="7F0055"/>
                </a:solidFill>
                <a:highlight>
                  <a:srgbClr val="D4D4D4"/>
                </a:highlight>
                <a:latin typeface="Consolas"/>
                <a:ea typeface="Consolas"/>
                <a:cs typeface="Consolas"/>
                <a:sym typeface="Consolas"/>
              </a:rPr>
              <a:t>throws</a:t>
            </a:r>
            <a:r>
              <a:rPr b="0" i="0" lang="fr-FR" sz="2200" u="none" cap="none" strike="noStrike">
                <a:solidFill>
                  <a:srgbClr val="000000"/>
                </a:solidFill>
                <a:highlight>
                  <a:srgbClr val="D4D4D4"/>
                </a:highlight>
                <a:latin typeface="Consolas"/>
                <a:ea typeface="Consolas"/>
                <a:cs typeface="Consolas"/>
                <a:sym typeface="Consolas"/>
              </a:rPr>
              <a:t> Throwable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7F0055"/>
              </a:buClr>
              <a:buSzPts val="2000"/>
              <a:buFont typeface="Arial"/>
              <a:buNone/>
            </a:pPr>
            <a:r>
              <a:rPr b="0" i="0" lang="fr-FR" sz="2000" u="none" cap="none" strike="noStrike">
                <a:solidFill>
                  <a:srgbClr val="7F0055"/>
                </a:solidFill>
                <a:latin typeface="Consolas"/>
                <a:ea typeface="Consolas"/>
                <a:cs typeface="Consolas"/>
                <a:sym typeface="Consolas"/>
              </a:rPr>
              <a:t>long</a:t>
            </a:r>
            <a:r>
              <a:rPr b="0" i="0" lang="fr-FR" sz="2000" u="none" cap="none" strike="noStrike">
                <a:solidFill>
                  <a:srgbClr val="000000"/>
                </a:solidFill>
                <a:latin typeface="Consolas"/>
                <a:ea typeface="Consolas"/>
                <a:cs typeface="Consolas"/>
                <a:sym typeface="Consolas"/>
              </a:rPr>
              <a:t> </a:t>
            </a:r>
            <a:r>
              <a:rPr b="0" i="0" lang="fr-FR" sz="2000" u="none" cap="none" strike="noStrike">
                <a:solidFill>
                  <a:srgbClr val="6A3E3E"/>
                </a:solidFill>
                <a:latin typeface="Consolas"/>
                <a:ea typeface="Consolas"/>
                <a:cs typeface="Consolas"/>
                <a:sym typeface="Consolas"/>
              </a:rPr>
              <a:t>start</a:t>
            </a:r>
            <a:r>
              <a:rPr b="0" i="0" lang="fr-FR" sz="2000" u="none" cap="none" strike="noStrike">
                <a:solidFill>
                  <a:srgbClr val="000000"/>
                </a:solidFill>
                <a:latin typeface="Consolas"/>
                <a:ea typeface="Consolas"/>
                <a:cs typeface="Consolas"/>
                <a:sym typeface="Consolas"/>
              </a:rPr>
              <a:t> = System.</a:t>
            </a:r>
            <a:r>
              <a:rPr b="0" i="1" lang="fr-FR" sz="2000" u="none" cap="none" strike="noStrike">
                <a:solidFill>
                  <a:srgbClr val="000000"/>
                </a:solidFill>
                <a:latin typeface="Consolas"/>
                <a:ea typeface="Consolas"/>
                <a:cs typeface="Consolas"/>
                <a:sym typeface="Consolas"/>
              </a:rPr>
              <a:t>currentTimeMillis();</a:t>
            </a:r>
            <a:r>
              <a:rPr b="0" i="0" lang="fr-FR"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000000"/>
              </a:buClr>
              <a:buSzPts val="2000"/>
              <a:buFont typeface="Arial"/>
              <a:buNone/>
            </a:pPr>
            <a:r>
              <a:rPr b="0" i="0" lang="fr-FR" sz="2000" u="none" cap="none" strike="noStrike">
                <a:solidFill>
                  <a:srgbClr val="000000"/>
                </a:solidFill>
                <a:latin typeface="Consolas"/>
                <a:ea typeface="Consolas"/>
                <a:cs typeface="Consolas"/>
                <a:sym typeface="Consolas"/>
              </a:rPr>
              <a:t>Object </a:t>
            </a:r>
            <a:r>
              <a:rPr b="0" i="0" lang="fr-FR" sz="2000" u="none" cap="none" strike="noStrike">
                <a:solidFill>
                  <a:srgbClr val="6A3E3E"/>
                </a:solidFill>
                <a:latin typeface="Consolas"/>
                <a:ea typeface="Consolas"/>
                <a:cs typeface="Consolas"/>
                <a:sym typeface="Consolas"/>
              </a:rPr>
              <a:t>obj</a:t>
            </a:r>
            <a:r>
              <a:rPr b="0" i="0" lang="fr-FR" sz="2000" u="none" cap="none" strike="noStrike">
                <a:solidFill>
                  <a:srgbClr val="000000"/>
                </a:solidFill>
                <a:latin typeface="Consolas"/>
                <a:ea typeface="Consolas"/>
                <a:cs typeface="Consolas"/>
                <a:sym typeface="Consolas"/>
              </a:rPr>
              <a:t> = </a:t>
            </a:r>
            <a:r>
              <a:rPr b="0" i="0" lang="fr-FR" sz="2000" u="none" cap="none" strike="noStrike">
                <a:solidFill>
                  <a:srgbClr val="6A3E3E"/>
                </a:solidFill>
                <a:latin typeface="Consolas"/>
                <a:ea typeface="Consolas"/>
                <a:cs typeface="Consolas"/>
                <a:sym typeface="Consolas"/>
              </a:rPr>
              <a:t>pjp</a:t>
            </a:r>
            <a:r>
              <a:rPr b="0" i="0" lang="fr-FR" sz="2000" u="none" cap="none" strike="noStrike">
                <a:solidFill>
                  <a:srgbClr val="000000"/>
                </a:solidFill>
                <a:latin typeface="Consolas"/>
                <a:ea typeface="Consolas"/>
                <a:cs typeface="Consolas"/>
                <a:sym typeface="Consolas"/>
              </a:rPr>
              <a:t>.</a:t>
            </a:r>
            <a:r>
              <a:rPr b="0" i="0" lang="fr-FR" sz="2000" u="none" cap="none" strike="noStrike">
                <a:solidFill>
                  <a:srgbClr val="000000"/>
                </a:solidFill>
                <a:highlight>
                  <a:srgbClr val="D4D4D4"/>
                </a:highlight>
                <a:latin typeface="Consolas"/>
                <a:ea typeface="Consolas"/>
                <a:cs typeface="Consolas"/>
                <a:sym typeface="Consolas"/>
              </a:rPr>
              <a:t>proceed();</a:t>
            </a:r>
            <a:r>
              <a:rPr b="0" i="0" lang="fr-FR"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7F0055"/>
              </a:buClr>
              <a:buSzPts val="2000"/>
              <a:buFont typeface="Arial"/>
              <a:buNone/>
            </a:pPr>
            <a:r>
              <a:rPr b="0" i="0" lang="fr-FR" sz="2000" u="none" cap="none" strike="noStrike">
                <a:solidFill>
                  <a:srgbClr val="7F0055"/>
                </a:solidFill>
                <a:latin typeface="Consolas"/>
                <a:ea typeface="Consolas"/>
                <a:cs typeface="Consolas"/>
                <a:sym typeface="Consolas"/>
              </a:rPr>
              <a:t>long</a:t>
            </a:r>
            <a:r>
              <a:rPr b="0" i="0" lang="fr-FR" sz="2000" u="none" cap="none" strike="noStrike">
                <a:solidFill>
                  <a:srgbClr val="000000"/>
                </a:solidFill>
                <a:latin typeface="Consolas"/>
                <a:ea typeface="Consolas"/>
                <a:cs typeface="Consolas"/>
                <a:sym typeface="Consolas"/>
              </a:rPr>
              <a:t> </a:t>
            </a:r>
            <a:r>
              <a:rPr b="0" i="0" lang="fr-FR" sz="2000" u="none" cap="none" strike="noStrike">
                <a:solidFill>
                  <a:srgbClr val="6A3E3E"/>
                </a:solidFill>
                <a:latin typeface="Consolas"/>
                <a:ea typeface="Consolas"/>
                <a:cs typeface="Consolas"/>
                <a:sym typeface="Consolas"/>
              </a:rPr>
              <a:t>elapsedTime</a:t>
            </a:r>
            <a:r>
              <a:rPr b="0" i="0" lang="fr-FR" sz="2000" u="none" cap="none" strike="noStrike">
                <a:solidFill>
                  <a:srgbClr val="000000"/>
                </a:solidFill>
                <a:latin typeface="Consolas"/>
                <a:ea typeface="Consolas"/>
                <a:cs typeface="Consolas"/>
                <a:sym typeface="Consolas"/>
              </a:rPr>
              <a:t> = System.</a:t>
            </a:r>
            <a:r>
              <a:rPr b="0" i="1" lang="fr-FR" sz="2000" u="none" cap="none" strike="noStrike">
                <a:solidFill>
                  <a:srgbClr val="000000"/>
                </a:solidFill>
                <a:latin typeface="Consolas"/>
                <a:ea typeface="Consolas"/>
                <a:cs typeface="Consolas"/>
                <a:sym typeface="Consolas"/>
              </a:rPr>
              <a:t>currentTimeMillis() - </a:t>
            </a:r>
            <a:r>
              <a:rPr b="0" i="1" lang="fr-FR" sz="2000" u="none" cap="none" strike="noStrike">
                <a:solidFill>
                  <a:srgbClr val="6A3E3E"/>
                </a:solidFill>
                <a:latin typeface="Consolas"/>
                <a:ea typeface="Consolas"/>
                <a:cs typeface="Consolas"/>
                <a:sym typeface="Consolas"/>
              </a:rPr>
              <a:t>start</a:t>
            </a:r>
            <a:r>
              <a:rPr b="0" i="1" lang="fr-FR" sz="20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0000C0"/>
              </a:buClr>
              <a:buSzPts val="2000"/>
              <a:buFont typeface="Arial"/>
              <a:buNone/>
            </a:pPr>
            <a:r>
              <a:rPr b="0" i="1" lang="fr-FR" sz="2000" u="none" cap="none" strike="noStrike">
                <a:solidFill>
                  <a:srgbClr val="0000C0"/>
                </a:solidFill>
                <a:latin typeface="Consolas"/>
                <a:ea typeface="Consolas"/>
                <a:cs typeface="Consolas"/>
                <a:sym typeface="Consolas"/>
              </a:rPr>
              <a:t>l</a:t>
            </a:r>
            <a:r>
              <a:rPr b="0" i="1" lang="fr-FR" sz="2000" u="none" cap="none" strike="noStrike">
                <a:solidFill>
                  <a:srgbClr val="000000"/>
                </a:solidFill>
                <a:latin typeface="Consolas"/>
                <a:ea typeface="Consolas"/>
                <a:cs typeface="Consolas"/>
                <a:sym typeface="Consolas"/>
              </a:rPr>
              <a:t>.info(</a:t>
            </a:r>
            <a:r>
              <a:rPr b="0" i="1" lang="fr-FR" sz="2000" u="none" cap="none" strike="noStrike">
                <a:solidFill>
                  <a:srgbClr val="2A00FF"/>
                </a:solidFill>
                <a:latin typeface="Consolas"/>
                <a:ea typeface="Consolas"/>
                <a:cs typeface="Consolas"/>
                <a:sym typeface="Consolas"/>
              </a:rPr>
              <a:t>"Method execution time: "</a:t>
            </a:r>
            <a:r>
              <a:rPr b="0" i="1" lang="fr-FR" sz="2000" u="none" cap="none" strike="noStrike">
                <a:solidFill>
                  <a:srgbClr val="000000"/>
                </a:solidFill>
                <a:latin typeface="Consolas"/>
                <a:ea typeface="Consolas"/>
                <a:cs typeface="Consolas"/>
                <a:sym typeface="Consolas"/>
              </a:rPr>
              <a:t> + </a:t>
            </a:r>
            <a:r>
              <a:rPr b="0" i="1" lang="fr-FR" sz="2000" u="none" cap="none" strike="noStrike">
                <a:solidFill>
                  <a:srgbClr val="6A3E3E"/>
                </a:solidFill>
                <a:latin typeface="Consolas"/>
                <a:ea typeface="Consolas"/>
                <a:cs typeface="Consolas"/>
                <a:sym typeface="Consolas"/>
              </a:rPr>
              <a:t>elapsedTime</a:t>
            </a:r>
            <a:r>
              <a:rPr b="0" i="1" lang="fr-FR" sz="2000" u="none" cap="none" strike="noStrike">
                <a:solidFill>
                  <a:srgbClr val="000000"/>
                </a:solidFill>
                <a:latin typeface="Consolas"/>
                <a:ea typeface="Consolas"/>
                <a:cs typeface="Consolas"/>
                <a:sym typeface="Consolas"/>
              </a:rPr>
              <a:t> + </a:t>
            </a:r>
            <a:r>
              <a:rPr b="0" i="1" lang="fr-FR" sz="2000" u="none" cap="none" strike="noStrike">
                <a:solidFill>
                  <a:srgbClr val="2A00FF"/>
                </a:solidFill>
                <a:latin typeface="Consolas"/>
                <a:ea typeface="Consolas"/>
                <a:cs typeface="Consolas"/>
                <a:sym typeface="Consolas"/>
              </a:rPr>
              <a:t>" milliseconds."</a:t>
            </a:r>
            <a:r>
              <a:rPr b="0" i="1" lang="fr-FR" sz="20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rgbClr val="7F0055"/>
              </a:buClr>
              <a:buSzPts val="2200"/>
              <a:buFont typeface="Arial"/>
              <a:buNone/>
            </a:pPr>
            <a:r>
              <a:rPr b="1" i="0" lang="fr-FR" sz="2200" u="none" cap="none" strike="noStrike">
                <a:solidFill>
                  <a:srgbClr val="7F0055"/>
                </a:solidFill>
                <a:highlight>
                  <a:srgbClr val="D4D4D4"/>
                </a:highlight>
                <a:latin typeface="Consolas"/>
                <a:ea typeface="Consolas"/>
                <a:cs typeface="Consolas"/>
                <a:sym typeface="Consolas"/>
              </a:rPr>
              <a:t>return</a:t>
            </a:r>
            <a:r>
              <a:rPr b="1" i="0" lang="fr-FR" sz="2200" u="none" cap="none" strike="noStrike">
                <a:solidFill>
                  <a:srgbClr val="000000"/>
                </a:solidFill>
                <a:highlight>
                  <a:srgbClr val="D4D4D4"/>
                </a:highlight>
                <a:latin typeface="Consolas"/>
                <a:ea typeface="Consolas"/>
                <a:cs typeface="Consolas"/>
                <a:sym typeface="Consolas"/>
              </a:rPr>
              <a:t> </a:t>
            </a:r>
            <a:r>
              <a:rPr b="1" i="0" lang="fr-FR" sz="2200" u="none" cap="none" strike="noStrike">
                <a:solidFill>
                  <a:srgbClr val="6A3E3E"/>
                </a:solidFill>
                <a:highlight>
                  <a:srgbClr val="D4D4D4"/>
                </a:highlight>
                <a:latin typeface="Consolas"/>
                <a:ea typeface="Consolas"/>
                <a:cs typeface="Consolas"/>
                <a:sym typeface="Consolas"/>
              </a:rPr>
              <a:t>obj</a:t>
            </a:r>
            <a:r>
              <a:rPr b="1" i="0" lang="fr-FR" sz="2200" u="none" cap="none" strike="noStrike">
                <a:solidFill>
                  <a:srgbClr val="000000"/>
                </a:solidFill>
                <a:highlight>
                  <a:srgbClr val="D4D4D4"/>
                </a:highlight>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rgbClr val="000000"/>
              </a:buClr>
              <a:buSzPts val="2200"/>
              <a:buFont typeface="Arial"/>
              <a:buNone/>
            </a:pPr>
            <a:r>
              <a:rPr b="0" i="0" lang="fr-FR" sz="22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Century Gothic"/>
              <a:ea typeface="Century Gothic"/>
              <a:cs typeface="Century Gothic"/>
              <a:sym typeface="Century Gothic"/>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176" name="Google Shape;176;p1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Plan du Cours</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0" y="1283393"/>
            <a:ext cx="10693399" cy="5943330"/>
          </a:xfrm>
          <a:prstGeom prst="rect">
            <a:avLst/>
          </a:prstGeom>
          <a:noFill/>
          <a:ln>
            <a:noFill/>
          </a:ln>
        </p:spPr>
        <p:txBody>
          <a:bodyPr anchorCtr="0" anchor="t" bIns="50400" lIns="100800" spcFirstLastPara="1" rIns="100800" wrap="square" tIns="50400">
            <a:noAutofit/>
          </a:bodyPr>
          <a:lstStyle/>
          <a:p>
            <a:pPr indent="-146050" lvl="1" marL="74295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Définition </a:t>
            </a:r>
            <a:r>
              <a:rPr b="1" i="0" lang="fr-FR" sz="2200" u="none" cap="none" strike="noStrike">
                <a:solidFill>
                  <a:schemeClr val="dk1"/>
                </a:solidFill>
                <a:latin typeface="Century Gothic"/>
                <a:ea typeface="Century Gothic"/>
                <a:cs typeface="Century Gothic"/>
                <a:sym typeface="Century Gothic"/>
              </a:rPr>
              <a:t>AOP</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AOP vs IoC </a:t>
            </a:r>
            <a:r>
              <a:rPr b="0" i="0" lang="fr-FR" sz="2200" u="none" cap="none" strike="noStrike">
                <a:solidFill>
                  <a:schemeClr val="dk1"/>
                </a:solidFill>
                <a:latin typeface="Century Gothic"/>
                <a:ea typeface="Century Gothic"/>
                <a:cs typeface="Century Gothic"/>
                <a:sym typeface="Century Gothic"/>
              </a:rPr>
              <a:t>(ID)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Programmation : Procédurale / Orientée Objets / </a:t>
            </a:r>
            <a:r>
              <a:rPr b="1" i="0" lang="fr-FR" sz="2200" u="none" cap="none" strike="noStrike">
                <a:solidFill>
                  <a:schemeClr val="dk1"/>
                </a:solidFill>
                <a:latin typeface="Century Gothic"/>
                <a:ea typeface="Century Gothic"/>
                <a:cs typeface="Century Gothic"/>
                <a:sym typeface="Century Gothic"/>
              </a:rPr>
              <a:t>Orientée Aspects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Principes de l’AOP : </a:t>
            </a:r>
            <a:r>
              <a:rPr b="1" i="0" lang="fr-FR" sz="2200" u="none" cap="none" strike="noStrike">
                <a:solidFill>
                  <a:schemeClr val="dk1"/>
                </a:solidFill>
                <a:latin typeface="Century Gothic"/>
                <a:ea typeface="Century Gothic"/>
                <a:cs typeface="Century Gothic"/>
                <a:sym typeface="Century Gothic"/>
              </a:rPr>
              <a:t>SoC / DRY / Crosscutting Concerns </a:t>
            </a:r>
            <a:endParaRPr b="0" i="0" sz="1400" u="none" cap="none" strike="noStrike">
              <a:solidFill>
                <a:srgbClr val="000000"/>
              </a:solidFill>
              <a:latin typeface="Arial"/>
              <a:ea typeface="Arial"/>
              <a:cs typeface="Arial"/>
              <a:sym typeface="Arial"/>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Implémentation : </a:t>
            </a:r>
            <a:r>
              <a:rPr b="1" i="0" lang="fr-FR" sz="2200" u="none" cap="none" strike="noStrike">
                <a:solidFill>
                  <a:schemeClr val="dk1"/>
                </a:solidFill>
                <a:latin typeface="Century Gothic"/>
                <a:ea typeface="Century Gothic"/>
                <a:cs typeface="Century Gothic"/>
                <a:sym typeface="Century Gothic"/>
              </a:rPr>
              <a:t>JoinPoint, PointCut, Advise, Aspect, Weaving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Types d’Advise : </a:t>
            </a:r>
            <a:r>
              <a:rPr b="1" i="0" lang="fr-FR" sz="2200" u="none" cap="none" strike="noStrike">
                <a:solidFill>
                  <a:schemeClr val="dk1"/>
                </a:solidFill>
                <a:latin typeface="Century Gothic"/>
                <a:ea typeface="Century Gothic"/>
                <a:cs typeface="Century Gothic"/>
                <a:sym typeface="Century Gothic"/>
              </a:rPr>
              <a:t>Before, After, Around, After Returning, After Throwing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Spring AOP ou AspectJ </a:t>
            </a:r>
            <a:endParaRPr b="0" i="0" sz="1400" u="none" cap="none" strike="noStrike">
              <a:solidFill>
                <a:srgbClr val="000000"/>
              </a:solidFill>
              <a:latin typeface="Arial"/>
              <a:ea typeface="Arial"/>
              <a:cs typeface="Arial"/>
              <a:sym typeface="Arial"/>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TP1 </a:t>
            </a:r>
            <a:r>
              <a:rPr b="1" i="0" lang="fr-FR" sz="2200" u="none" cap="none" strike="noStrike">
                <a:solidFill>
                  <a:schemeClr val="dk1"/>
                </a:solidFill>
                <a:latin typeface="Century Gothic"/>
                <a:ea typeface="Century Gothic"/>
                <a:cs typeface="Century Gothic"/>
                <a:sym typeface="Century Gothic"/>
              </a:rPr>
              <a:t>AOP</a:t>
            </a:r>
            <a:r>
              <a:rPr b="0" i="0" lang="fr-FR" sz="2200" u="none" cap="none" strike="noStrike">
                <a:solidFill>
                  <a:schemeClr val="dk1"/>
                </a:solidFill>
                <a:latin typeface="Century Gothic"/>
                <a:ea typeface="Century Gothic"/>
                <a:cs typeface="Century Gothic"/>
                <a:sym typeface="Century Gothic"/>
              </a:rPr>
              <a:t> : Journalisation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TP2 </a:t>
            </a:r>
            <a:r>
              <a:rPr b="1" i="0" lang="fr-FR" sz="2200" u="none" cap="none" strike="noStrike">
                <a:solidFill>
                  <a:schemeClr val="dk1"/>
                </a:solidFill>
                <a:latin typeface="Century Gothic"/>
                <a:ea typeface="Century Gothic"/>
                <a:cs typeface="Century Gothic"/>
                <a:sym typeface="Century Gothic"/>
              </a:rPr>
              <a:t>AOP</a:t>
            </a:r>
            <a:r>
              <a:rPr b="0" i="0" lang="fr-FR" sz="2200" u="none" cap="none" strike="noStrike">
                <a:solidFill>
                  <a:schemeClr val="dk1"/>
                </a:solidFill>
                <a:latin typeface="Century Gothic"/>
                <a:ea typeface="Century Gothic"/>
                <a:cs typeface="Century Gothic"/>
                <a:sym typeface="Century Gothic"/>
              </a:rPr>
              <a:t> : Performance  </a:t>
            </a:r>
            <a:endParaRPr b="0" i="0" sz="1400" u="none" cap="none" strike="noStrike">
              <a:solidFill>
                <a:srgbClr val="000000"/>
              </a:solidFill>
              <a:latin typeface="Arial"/>
              <a:ea typeface="Arial"/>
              <a:cs typeface="Arial"/>
              <a:sym typeface="Arial"/>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39" name="Google Shape;39;p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SPRING – AOP</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000"/>
              <a:buFont typeface="Arial"/>
              <a:buNone/>
            </a:pPr>
            <a:r>
              <a:rPr b="0" i="0" lang="fr-FR" sz="3000" u="none" cap="none" strike="noStrike">
                <a:solidFill>
                  <a:srgbClr val="000000"/>
                </a:solidFill>
                <a:latin typeface="Century Gothic"/>
                <a:ea typeface="Century Gothic"/>
                <a:cs typeface="Century Gothic"/>
                <a:sym typeface="Century Gothic"/>
              </a:rPr>
              <a:t>Si vous avez des questions, n’hésitez pas à nous contacter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000"/>
              <a:buFont typeface="Arial"/>
              <a:buNone/>
            </a:pPr>
            <a:r>
              <a:rPr b="1" i="0" lang="fr-FR" sz="3000" u="none" cap="none" strike="noStrike">
                <a:solidFill>
                  <a:srgbClr val="000000"/>
                </a:solidFill>
                <a:latin typeface="Century Gothic"/>
                <a:ea typeface="Century Gothic"/>
                <a:cs typeface="Century Gothic"/>
                <a:sym typeface="Century Gothic"/>
              </a:rPr>
              <a:t>Département Informatique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fr-FR" sz="3000" u="none" cap="none" strike="noStrike">
                <a:solidFill>
                  <a:srgbClr val="000000"/>
                </a:solidFill>
                <a:latin typeface="Century Gothic"/>
                <a:ea typeface="Century Gothic"/>
                <a:cs typeface="Century Gothic"/>
                <a:sym typeface="Century Gothic"/>
              </a:rPr>
              <a:t>UP ASI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Century Gothic"/>
                <a:ea typeface="Century Gothic"/>
                <a:cs typeface="Century Gothic"/>
                <a:sym typeface="Century Gothic"/>
              </a:rPr>
              <a:t>Bureau E204  </a:t>
            </a:r>
            <a:endParaRPr b="0" i="0" sz="1400" u="none" cap="none" strike="noStrike">
              <a:solidFill>
                <a:srgbClr val="000000"/>
              </a:solidFill>
              <a:latin typeface="Arial"/>
              <a:ea typeface="Arial"/>
              <a:cs typeface="Arial"/>
              <a:sym typeface="Arial"/>
            </a:endParaRPr>
          </a:p>
        </p:txBody>
      </p:sp>
      <p:sp>
        <p:nvSpPr>
          <p:cNvPr id="184" name="Google Shape;184;p2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AOP</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AOP</a:t>
            </a:r>
            <a:r>
              <a:rPr b="0" i="0" lang="fr-FR" sz="2200" u="none" cap="none" strike="noStrike">
                <a:solidFill>
                  <a:schemeClr val="dk1"/>
                </a:solidFill>
                <a:latin typeface="Century Gothic"/>
                <a:ea typeface="Century Gothic"/>
                <a:cs typeface="Century Gothic"/>
                <a:sym typeface="Century Gothic"/>
              </a:rPr>
              <a:t> : </a:t>
            </a:r>
            <a:r>
              <a:rPr b="1" i="0" lang="fr-FR" sz="2200" u="none" cap="none" strike="noStrike">
                <a:solidFill>
                  <a:schemeClr val="dk1"/>
                </a:solidFill>
                <a:latin typeface="Century Gothic"/>
                <a:ea typeface="Century Gothic"/>
                <a:cs typeface="Century Gothic"/>
                <a:sym typeface="Century Gothic"/>
              </a:rPr>
              <a:t>Aspect Oriented Programming</a:t>
            </a:r>
            <a:r>
              <a:rPr b="0" i="0" lang="fr-FR" sz="2200" u="none" cap="none" strike="noStrike">
                <a:solidFill>
                  <a:schemeClr val="dk1"/>
                </a:solidFill>
                <a:latin typeface="Century Gothic"/>
                <a:ea typeface="Century Gothic"/>
                <a:cs typeface="Century Gothic"/>
                <a:sym typeface="Century Gothic"/>
              </a:rPr>
              <a:t>, ou </a:t>
            </a:r>
            <a:r>
              <a:rPr b="1" i="0" lang="fr-FR" sz="2200" u="none" cap="none" strike="noStrike">
                <a:solidFill>
                  <a:schemeClr val="dk1"/>
                </a:solidFill>
                <a:latin typeface="Century Gothic"/>
                <a:ea typeface="Century Gothic"/>
                <a:cs typeface="Century Gothic"/>
                <a:sym typeface="Century Gothic"/>
              </a:rPr>
              <a:t>Programmation Orientée Aspect</a:t>
            </a:r>
            <a:r>
              <a:rPr b="0" i="0" lang="fr-FR" sz="22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Permet de rajouter des comportements à des classes ou des  méthodes existantes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Ajouter des traces (logs),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Ajouter la gestion des transactions,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Ajouter la gestion de la sécurité,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Ajouter du monitoring,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Il s’agit de problématiques transverses (</a:t>
            </a:r>
            <a:r>
              <a:rPr b="1" i="0" lang="fr-FR" sz="2200" u="none" cap="none" strike="noStrike">
                <a:solidFill>
                  <a:schemeClr val="dk1"/>
                </a:solidFill>
                <a:latin typeface="Century Gothic"/>
                <a:ea typeface="Century Gothic"/>
                <a:cs typeface="Century Gothic"/>
                <a:sym typeface="Century Gothic"/>
              </a:rPr>
              <a:t>Crosscutting concerns</a:t>
            </a:r>
            <a:r>
              <a:rPr b="0" i="0" lang="fr-FR" sz="2200" u="none" cap="none" strike="noStrike">
                <a:solidFill>
                  <a:schemeClr val="dk1"/>
                </a:solidFill>
                <a:latin typeface="Century Gothic"/>
                <a:ea typeface="Century Gothic"/>
                <a:cs typeface="Century Gothic"/>
                <a:sym typeface="Century Gothic"/>
              </a:rPr>
              <a:t>), en général, techniques. </a:t>
            </a:r>
            <a:endParaRPr b="0" i="0" sz="1400" u="none" cap="none" strike="noStrike">
              <a:solidFill>
                <a:srgbClr val="000000"/>
              </a:solidFill>
              <a:latin typeface="Arial"/>
              <a:ea typeface="Arial"/>
              <a:cs typeface="Arial"/>
              <a:sym typeface="Arial"/>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47" name="Google Shape;47;p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AOP vs IoC (ID)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L’AOP est l’un des deux concepts principaux de Spring (avec l’Inversion de Contrôle IOC – Injection de Dépendance ID) </a:t>
            </a:r>
            <a:endParaRPr b="0" i="0" sz="1400" u="none" cap="none" strike="noStrike">
              <a:solidFill>
                <a:srgbClr val="000000"/>
              </a:solidFill>
              <a:latin typeface="Arial"/>
              <a:ea typeface="Arial"/>
              <a:cs typeface="Arial"/>
              <a:sym typeface="Arial"/>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1460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IOC ou ID : </a:t>
            </a:r>
            <a:r>
              <a:rPr b="1" i="0" lang="fr-FR" sz="2200" u="none" cap="none" strike="noStrike">
                <a:solidFill>
                  <a:schemeClr val="dk1"/>
                </a:solidFill>
                <a:latin typeface="Century Gothic"/>
                <a:ea typeface="Century Gothic"/>
                <a:cs typeface="Century Gothic"/>
                <a:sym typeface="Century Gothic"/>
              </a:rPr>
              <a:t>Injecte</a:t>
            </a:r>
            <a:r>
              <a:rPr b="0" i="0" lang="fr-FR" sz="2200" u="none" cap="none" strike="noStrike">
                <a:solidFill>
                  <a:schemeClr val="dk1"/>
                </a:solidFill>
                <a:latin typeface="Century Gothic"/>
                <a:ea typeface="Century Gothic"/>
                <a:cs typeface="Century Gothic"/>
                <a:sym typeface="Century Gothic"/>
              </a:rPr>
              <a:t> des Beans dans nos objets Java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AOP : </a:t>
            </a:r>
            <a:r>
              <a:rPr b="1" i="0" lang="fr-FR" sz="2200" u="none" cap="none" strike="noStrike">
                <a:solidFill>
                  <a:schemeClr val="dk1"/>
                </a:solidFill>
                <a:latin typeface="Century Gothic"/>
                <a:ea typeface="Century Gothic"/>
                <a:cs typeface="Century Gothic"/>
                <a:sym typeface="Century Gothic"/>
              </a:rPr>
              <a:t>Enrichit</a:t>
            </a:r>
            <a:r>
              <a:rPr b="0" i="0" lang="fr-FR" sz="2200" u="none" cap="none" strike="noStrike">
                <a:solidFill>
                  <a:schemeClr val="dk1"/>
                </a:solidFill>
                <a:latin typeface="Century Gothic"/>
                <a:ea typeface="Century Gothic"/>
                <a:cs typeface="Century Gothic"/>
                <a:sym typeface="Century Gothic"/>
              </a:rPr>
              <a:t> nos objets Java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55" name="Google Shape;55;p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0" y="40897"/>
            <a:ext cx="10693400" cy="895322"/>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2400"/>
              <a:buFont typeface="Arial"/>
              <a:buNone/>
            </a:pPr>
            <a:r>
              <a:rPr b="0" i="0" lang="fr-FR" sz="2400" u="none" cap="none" strike="noStrike">
                <a:solidFill>
                  <a:schemeClr val="dk1"/>
                </a:solidFill>
                <a:latin typeface="Century Gothic"/>
                <a:ea typeface="Century Gothic"/>
                <a:cs typeface="Century Gothic"/>
                <a:sym typeface="Century Gothic"/>
              </a:rPr>
              <a:t>Programmation : Procédurale / Orientée Objets / Orientée Aspects</a:t>
            </a:r>
            <a:endParaRPr b="0" i="0" sz="1400" u="none" cap="none" strike="noStrike">
              <a:solidFill>
                <a:srgbClr val="000000"/>
              </a:solidFill>
              <a:latin typeface="Arial"/>
              <a:ea typeface="Arial"/>
              <a:cs typeface="Arial"/>
              <a:sym typeface="Arial"/>
            </a:endParaRPr>
          </a:p>
        </p:txBody>
      </p:sp>
      <p:sp>
        <p:nvSpPr>
          <p:cNvPr id="62" name="Google Shape;62;p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graphicFrame>
        <p:nvGraphicFramePr>
          <p:cNvPr id="63" name="Google Shape;63;p5"/>
          <p:cNvGraphicFramePr/>
          <p:nvPr/>
        </p:nvGraphicFramePr>
        <p:xfrm>
          <a:off x="838563" y="2352665"/>
          <a:ext cx="3000000" cy="3000000"/>
        </p:xfrm>
        <a:graphic>
          <a:graphicData uri="http://schemas.openxmlformats.org/drawingml/2006/table">
            <a:tbl>
              <a:tblPr>
                <a:gradFill>
                  <a:gsLst>
                    <a:gs pos="0">
                      <a:srgbClr val="9FC3FF"/>
                    </a:gs>
                    <a:gs pos="35000">
                      <a:srgbClr val="BDD5FF"/>
                    </a:gs>
                    <a:gs pos="100000">
                      <a:srgbClr val="E4EEFF"/>
                    </a:gs>
                  </a:gsLst>
                  <a:lin ang="16200000" scaled="0"/>
                </a:gradFill>
                <a:tableStyleId>{E08DC82D-4FCA-48DA-8A98-3B5413C6E029}</a:tableStyleId>
              </a:tblPr>
              <a:tblGrid>
                <a:gridCol w="3919825"/>
                <a:gridCol w="2986375"/>
                <a:gridCol w="2124350"/>
              </a:tblGrid>
              <a:tr h="596575">
                <a:tc>
                  <a:txBody>
                    <a:bodyPr/>
                    <a:lstStyle/>
                    <a:p>
                      <a:pPr indent="0" lvl="0" marL="0" marR="0" rtl="0" algn="ctr">
                        <a:lnSpc>
                          <a:spcPct val="100000"/>
                        </a:lnSpc>
                        <a:spcBef>
                          <a:spcPts val="0"/>
                        </a:spcBef>
                        <a:spcAft>
                          <a:spcPts val="0"/>
                        </a:spcAft>
                        <a:buClr>
                          <a:srgbClr val="000000"/>
                        </a:buClr>
                        <a:buSzPts val="1800"/>
                        <a:buFont typeface="Calibri"/>
                        <a:buNone/>
                      </a:pPr>
                      <a:r>
                        <a:rPr b="1" lang="fr-FR" sz="1800" u="none" cap="none" strike="noStrike"/>
                        <a:t>Modèle</a:t>
                      </a:r>
                      <a:endParaRPr b="1" sz="1800" u="none" cap="none" strike="noStrike">
                        <a:highlight>
                          <a:srgbClr val="D9D9D9"/>
                        </a:highlight>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800"/>
                        <a:buFont typeface="Calibri"/>
                        <a:buNone/>
                      </a:pPr>
                      <a:r>
                        <a:rPr b="1" lang="fr-FR" sz="1800" u="none" cap="none" strike="noStrike"/>
                        <a:t>Préoccupation</a:t>
                      </a:r>
                      <a:endParaRPr b="1"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800"/>
                        <a:buFont typeface="Calibri"/>
                        <a:buNone/>
                      </a:pPr>
                      <a:r>
                        <a:rPr b="1" lang="fr-FR" sz="1800" u="none" cap="none" strike="noStrike"/>
                        <a:t>Elément</a:t>
                      </a:r>
                      <a:endParaRPr b="1" sz="1800" u="none" cap="none" strike="noStrike"/>
                    </a:p>
                  </a:txBody>
                  <a:tcPr marT="91425" marB="91425" marR="91425" marL="91425" anchor="ctr"/>
                </a:tc>
              </a:tr>
              <a:tr h="974250">
                <a:tc>
                  <a:txBody>
                    <a:bodyPr/>
                    <a:lstStyle/>
                    <a:p>
                      <a:pPr indent="0" lvl="0" marL="0" marR="0" rtl="0" algn="ctr">
                        <a:lnSpc>
                          <a:spcPct val="115000"/>
                        </a:lnSpc>
                        <a:spcBef>
                          <a:spcPts val="0"/>
                        </a:spcBef>
                        <a:spcAft>
                          <a:spcPts val="0"/>
                        </a:spcAft>
                        <a:buClr>
                          <a:srgbClr val="000000"/>
                        </a:buClr>
                        <a:buSzPts val="1100"/>
                        <a:buFont typeface="Arial"/>
                        <a:buNone/>
                      </a:pPr>
                      <a:r>
                        <a:rPr lang="fr-FR" sz="1800" u="none" cap="none" strike="noStrike"/>
                        <a:t>Programmation Procédurale</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100"/>
                        <a:buFont typeface="Arial"/>
                        <a:buNone/>
                      </a:pPr>
                      <a:r>
                        <a:rPr lang="fr-FR" sz="1800" u="none" cap="none" strike="noStrike"/>
                        <a:t>Découper le code en portions</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100"/>
                        <a:buFont typeface="Arial"/>
                        <a:buNone/>
                      </a:pPr>
                      <a:r>
                        <a:rPr lang="fr-FR" sz="1800" u="none" cap="none" strike="noStrike"/>
                        <a:t>Fonction, procédure</a:t>
                      </a:r>
                      <a:endParaRPr sz="1800" u="none" cap="none" strike="noStrike"/>
                    </a:p>
                  </a:txBody>
                  <a:tcPr marT="91425" marB="91425" marR="91425" marL="91425" anchor="ctr"/>
                </a:tc>
              </a:tr>
              <a:tr h="974250">
                <a:tc>
                  <a:txBody>
                    <a:bodyPr/>
                    <a:lstStyle/>
                    <a:p>
                      <a:pPr indent="0" lvl="0" marL="0" marR="0" rtl="0" algn="ctr">
                        <a:lnSpc>
                          <a:spcPct val="115000"/>
                        </a:lnSpc>
                        <a:spcBef>
                          <a:spcPts val="0"/>
                        </a:spcBef>
                        <a:spcAft>
                          <a:spcPts val="0"/>
                        </a:spcAft>
                        <a:buClr>
                          <a:srgbClr val="000000"/>
                        </a:buClr>
                        <a:buSzPts val="1800"/>
                        <a:buFont typeface="Calibri"/>
                        <a:buNone/>
                      </a:pPr>
                      <a:r>
                        <a:rPr b="1" lang="fr-FR" sz="1800" u="none" cap="none" strike="noStrike"/>
                        <a:t>OOP</a:t>
                      </a:r>
                      <a:r>
                        <a:rPr lang="fr-FR" sz="1800" u="none" cap="none" strike="noStrike"/>
                        <a:t> : Programmation Orientée Objets</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100"/>
                        <a:buFont typeface="Arial"/>
                        <a:buNone/>
                      </a:pPr>
                      <a:r>
                        <a:rPr lang="fr-FR" sz="1800" u="none" cap="none" strike="noStrike"/>
                        <a:t>Données sous forme d'objets</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800"/>
                        <a:buFont typeface="Calibri"/>
                        <a:buNone/>
                      </a:pPr>
                      <a:r>
                        <a:rPr lang="fr-FR" sz="1800" u="none" cap="none" strike="noStrike"/>
                        <a:t>Classe</a:t>
                      </a:r>
                      <a:endParaRPr sz="1800" u="none" cap="none" strike="noStrike"/>
                    </a:p>
                  </a:txBody>
                  <a:tcPr marT="91425" marB="91425" marR="91425" marL="91425" anchor="ctr"/>
                </a:tc>
              </a:tr>
              <a:tr h="974250">
                <a:tc>
                  <a:txBody>
                    <a:bodyPr/>
                    <a:lstStyle/>
                    <a:p>
                      <a:pPr indent="0" lvl="0" marL="0" marR="0" rtl="0" algn="ctr">
                        <a:lnSpc>
                          <a:spcPct val="115000"/>
                        </a:lnSpc>
                        <a:spcBef>
                          <a:spcPts val="0"/>
                        </a:spcBef>
                        <a:spcAft>
                          <a:spcPts val="0"/>
                        </a:spcAft>
                        <a:buClr>
                          <a:srgbClr val="000000"/>
                        </a:buClr>
                        <a:buSzPts val="1100"/>
                        <a:buFont typeface="Arial"/>
                        <a:buNone/>
                      </a:pPr>
                      <a:r>
                        <a:rPr b="1" lang="fr-FR" sz="1800" u="none" cap="none" strike="noStrike"/>
                        <a:t>AOP</a:t>
                      </a:r>
                      <a:r>
                        <a:rPr lang="fr-FR" sz="1800" u="none" cap="none" strike="noStrike"/>
                        <a:t> : Programmation Orientée Aspects</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100"/>
                        <a:buFont typeface="Arial"/>
                        <a:buNone/>
                      </a:pPr>
                      <a:r>
                        <a:rPr lang="fr-FR" sz="1800" u="none" cap="none" strike="noStrike"/>
                        <a:t>Fonctionnalités  transverses </a:t>
                      </a:r>
                      <a:br>
                        <a:rPr lang="fr-FR" sz="1800" u="none" cap="none" strike="noStrike"/>
                      </a:br>
                      <a:r>
                        <a:rPr lang="fr-FR" sz="1800" u="none" cap="none" strike="noStrike"/>
                        <a:t>Crosscutting Concerns</a:t>
                      </a:r>
                      <a:endParaRPr sz="18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800"/>
                        <a:buFont typeface="Calibri"/>
                        <a:buNone/>
                      </a:pPr>
                      <a:r>
                        <a:rPr b="1" lang="fr-FR" sz="1800" u="none" cap="none" strike="noStrike"/>
                        <a:t>Aspect</a:t>
                      </a:r>
                      <a:endParaRPr b="1" sz="1800" u="none" cap="none" strike="noStrike"/>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nvSpPr>
        <p:spPr>
          <a:xfrm>
            <a:off x="0" y="40897"/>
            <a:ext cx="10693400" cy="895322"/>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2400"/>
              <a:buFont typeface="Arial"/>
              <a:buNone/>
            </a:pPr>
            <a:r>
              <a:rPr b="0" i="0" lang="fr-FR" sz="2400" u="none" cap="none" strike="noStrike">
                <a:solidFill>
                  <a:schemeClr val="dk1"/>
                </a:solidFill>
                <a:latin typeface="Century Gothic"/>
                <a:ea typeface="Century Gothic"/>
                <a:cs typeface="Century Gothic"/>
                <a:sym typeface="Century Gothic"/>
              </a:rPr>
              <a:t>Programmation : Orientée Objets / Orientée Aspects</a:t>
            </a:r>
            <a:endParaRPr b="0" i="0" sz="1400" u="none" cap="none" strike="noStrike">
              <a:solidFill>
                <a:srgbClr val="000000"/>
              </a:solidFill>
              <a:latin typeface="Arial"/>
              <a:ea typeface="Arial"/>
              <a:cs typeface="Arial"/>
              <a:sym typeface="Arial"/>
            </a:endParaRPr>
          </a:p>
        </p:txBody>
      </p:sp>
      <p:sp>
        <p:nvSpPr>
          <p:cNvPr id="70" name="Google Shape;70;p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pic>
        <p:nvPicPr>
          <p:cNvPr descr="https://image.slidesharecdn.com/aspect-orientedprograming-introduction-130920065300-phpapp02/95/aspect-oriented-programing-introduction-10-638.jpg?cb=1379660144" id="71" name="Google Shape;71;p6"/>
          <p:cNvPicPr preferRelativeResize="0"/>
          <p:nvPr/>
        </p:nvPicPr>
        <p:blipFill rotWithShape="1">
          <a:blip r:embed="rId3">
            <a:alphaModFix/>
          </a:blip>
          <a:srcRect b="0" l="0" r="0" t="0"/>
          <a:stretch/>
        </p:blipFill>
        <p:spPr>
          <a:xfrm>
            <a:off x="1951035" y="1683000"/>
            <a:ext cx="6791330" cy="5098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Problématique : </a:t>
            </a:r>
            <a:r>
              <a:rPr b="0" i="0" lang="fr-FR" sz="3200" u="none" cap="none" strike="noStrike">
                <a:solidFill>
                  <a:schemeClr val="dk1"/>
                </a:solidFill>
                <a:latin typeface="Century Gothic"/>
                <a:ea typeface="Century Gothic"/>
                <a:cs typeface="Century Gothic"/>
                <a:sym typeface="Century Gothic"/>
              </a:rPr>
              <a:t>Cross Cutting Concerns</a:t>
            </a:r>
            <a:endParaRPr b="0" i="0" sz="3200" u="none" cap="none" strike="noStrike">
              <a:solidFill>
                <a:schemeClr val="dk1"/>
              </a:solidFill>
              <a:latin typeface="Century Gothic"/>
              <a:ea typeface="Century Gothic"/>
              <a:cs typeface="Century Gothic"/>
              <a:sym typeface="Century Gothic"/>
            </a:endParaRPr>
          </a:p>
        </p:txBody>
      </p:sp>
      <p:sp>
        <p:nvSpPr>
          <p:cNvPr id="78" name="Google Shape;78;p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Exemple de “cross cutting concerns” : Tracing, caching, Transaction, security, performance monitoring, Error handling.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Impact des “cross-cutting concerns”  sur notre système (sans AOP)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Tangling</a:t>
            </a:r>
            <a:r>
              <a:rPr b="0" i="0" lang="fr-FR" sz="2200" u="none" cap="none" strike="noStrike">
                <a:solidFill>
                  <a:schemeClr val="dk1"/>
                </a:solidFill>
                <a:latin typeface="Century Gothic"/>
                <a:ea typeface="Century Gothic"/>
                <a:cs typeface="Century Gothic"/>
                <a:sym typeface="Century Gothic"/>
              </a:rPr>
              <a:t> : Mélange du code métier avec du code de (sécurité, traçage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Scattering</a:t>
            </a:r>
            <a:r>
              <a:rPr b="0" i="0" lang="fr-FR" sz="2200" u="none" cap="none" strike="noStrike">
                <a:solidFill>
                  <a:schemeClr val="dk1"/>
                </a:solidFill>
                <a:latin typeface="Century Gothic"/>
                <a:ea typeface="Century Gothic"/>
                <a:cs typeface="Century Gothic"/>
                <a:sym typeface="Century Gothic"/>
              </a:rPr>
              <a:t> : Duplication d’un bout de code dans plusieurs endroits. (tel que test de sécurité).</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 Problème de </a:t>
            </a:r>
            <a:r>
              <a:rPr b="1" i="0" lang="fr-FR" sz="2400" u="none" cap="none" strike="noStrike">
                <a:solidFill>
                  <a:schemeClr val="dk1"/>
                </a:solidFill>
                <a:latin typeface="Century Gothic"/>
                <a:ea typeface="Century Gothic"/>
                <a:cs typeface="Century Gothic"/>
                <a:sym typeface="Century Gothic"/>
              </a:rPr>
              <a:t>maintenabilité</a:t>
            </a:r>
            <a:r>
              <a:rPr b="0" i="0" lang="fr-FR" sz="24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L’AOP peut être une solution à ces problèmes (Tangling, Scattering).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79" name="Google Shape;79;p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SoC / DRY / Crosscutting Concerns</a:t>
            </a:r>
            <a:endParaRPr b="0" i="0" sz="3200" u="none" cap="none" strike="noStrike">
              <a:solidFill>
                <a:schemeClr val="dk1"/>
              </a:solidFill>
              <a:latin typeface="Century Gothic"/>
              <a:ea typeface="Century Gothic"/>
              <a:cs typeface="Century Gothic"/>
              <a:sym typeface="Century Gothic"/>
            </a:endParaRPr>
          </a:p>
        </p:txBody>
      </p:sp>
      <p:sp>
        <p:nvSpPr>
          <p:cNvPr id="86" name="Google Shape;86;p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Separation of Concerns (</a:t>
            </a:r>
            <a:r>
              <a:rPr b="1" i="0" lang="fr-FR" sz="2400" u="none" cap="none" strike="noStrike">
                <a:solidFill>
                  <a:schemeClr val="dk1"/>
                </a:solidFill>
                <a:latin typeface="Century Gothic"/>
                <a:ea typeface="Century Gothic"/>
                <a:cs typeface="Century Gothic"/>
                <a:sym typeface="Century Gothic"/>
              </a:rPr>
              <a:t>SoC</a:t>
            </a:r>
            <a:r>
              <a:rPr b="0" i="0" lang="fr-FR" sz="2400" u="none" cap="none" strike="noStrike">
                <a:solidFill>
                  <a:schemeClr val="dk1"/>
                </a:solidFill>
                <a:latin typeface="Century Gothic"/>
                <a:ea typeface="Century Gothic"/>
                <a:cs typeface="Century Gothic"/>
                <a:sym typeface="Century Gothic"/>
              </a:rPr>
              <a:t>) : Au lieu d'avoir un appel direct à un module technique depuis un module métier, en AOP, le code du module en cours de développement est concentré sur le but poursuivi (la logique métier).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L’AOP permet d’enrichir ce code métier avec ces fonctionnalités transversale (</a:t>
            </a:r>
            <a:r>
              <a:rPr b="1" i="0" lang="fr-FR" sz="2400" u="none" cap="none" strike="noStrike">
                <a:solidFill>
                  <a:schemeClr val="dk1"/>
                </a:solidFill>
                <a:latin typeface="Century Gothic"/>
                <a:ea typeface="Century Gothic"/>
                <a:cs typeface="Century Gothic"/>
                <a:sym typeface="Century Gothic"/>
              </a:rPr>
              <a:t>Crosscutting Concerns</a:t>
            </a:r>
            <a:r>
              <a:rPr b="0" i="0" lang="fr-FR" sz="24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Exemple : Ajout de logs dans une application existante).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Don’t Repeat Yourself (</a:t>
            </a:r>
            <a:r>
              <a:rPr b="1" i="0" lang="fr-FR" sz="2400" u="none" cap="none" strike="noStrike">
                <a:solidFill>
                  <a:schemeClr val="dk1"/>
                </a:solidFill>
                <a:latin typeface="Century Gothic"/>
                <a:ea typeface="Century Gothic"/>
                <a:cs typeface="Century Gothic"/>
                <a:sym typeface="Century Gothic"/>
              </a:rPr>
              <a:t>DRY</a:t>
            </a:r>
            <a:r>
              <a:rPr b="0" i="0" lang="fr-FR" sz="2400" u="none" cap="none" strike="noStrike">
                <a:solidFill>
                  <a:schemeClr val="dk1"/>
                </a:solidFill>
                <a:latin typeface="Century Gothic"/>
                <a:ea typeface="Century Gothic"/>
                <a:cs typeface="Century Gothic"/>
                <a:sym typeface="Century Gothic"/>
              </a:rPr>
              <a:t>) : Cela évite la duplication de code.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87" name="Google Shape;87;p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lnSpc>
                <a:spcPct val="100000"/>
              </a:lnSpc>
              <a:spcBef>
                <a:spcPts val="0"/>
              </a:spcBef>
              <a:spcAft>
                <a:spcPts val="0"/>
              </a:spcAft>
              <a:buClr>
                <a:srgbClr val="000000"/>
              </a:buClr>
              <a:buSzPts val="3200"/>
              <a:buFont typeface="Arial"/>
              <a:buNone/>
            </a:pPr>
            <a:r>
              <a:rPr b="0" i="0" lang="fr-FR" sz="3200" u="none" cap="none" strike="noStrike">
                <a:solidFill>
                  <a:schemeClr val="dk1"/>
                </a:solidFill>
                <a:latin typeface="Century Gothic"/>
                <a:ea typeface="Century Gothic"/>
                <a:cs typeface="Century Gothic"/>
                <a:sym typeface="Century Gothic"/>
              </a:rPr>
              <a:t>Avantages et Inconvénients de l’AOP</a:t>
            </a:r>
            <a:endParaRPr b="0" i="0" sz="3200" u="none" cap="none" strike="noStrike">
              <a:solidFill>
                <a:schemeClr val="dk1"/>
              </a:solidFill>
              <a:latin typeface="Century Gothic"/>
              <a:ea typeface="Century Gothic"/>
              <a:cs typeface="Century Gothic"/>
              <a:sym typeface="Century Gothic"/>
            </a:endParaRPr>
          </a:p>
        </p:txBody>
      </p:sp>
      <p:sp>
        <p:nvSpPr>
          <p:cNvPr id="94" name="Google Shape;94;p9"/>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Les avantages  sont :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Facilité de </a:t>
            </a:r>
            <a:r>
              <a:rPr b="1" i="0" lang="fr-FR" sz="2200" u="none" cap="none" strike="noStrike">
                <a:solidFill>
                  <a:schemeClr val="dk1"/>
                </a:solidFill>
                <a:latin typeface="Century Gothic"/>
                <a:ea typeface="Century Gothic"/>
                <a:cs typeface="Century Gothic"/>
                <a:sym typeface="Century Gothic"/>
              </a:rPr>
              <a:t>maintenance</a:t>
            </a:r>
            <a:r>
              <a:rPr b="0" i="0" lang="fr-FR" sz="2200" u="none" cap="none" strike="noStrike">
                <a:solidFill>
                  <a:schemeClr val="dk1"/>
                </a:solidFill>
                <a:latin typeface="Century Gothic"/>
                <a:ea typeface="Century Gothic"/>
                <a:cs typeface="Century Gothic"/>
                <a:sym typeface="Century Gothic"/>
              </a:rPr>
              <a:t>, puisque les fonctionnalités transverses sont regroupées dans les aspects.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Particulièrement  adapté pour les fonctionnalités  techniques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Permet une meilleure </a:t>
            </a:r>
            <a:r>
              <a:rPr b="1" i="0" lang="fr-FR" sz="2200" u="none" cap="none" strike="noStrike">
                <a:solidFill>
                  <a:schemeClr val="dk1"/>
                </a:solidFill>
                <a:latin typeface="Century Gothic"/>
                <a:ea typeface="Century Gothic"/>
                <a:cs typeface="Century Gothic"/>
                <a:sym typeface="Century Gothic"/>
              </a:rPr>
              <a:t>modularité</a:t>
            </a:r>
            <a:r>
              <a:rPr b="0" i="0" lang="fr-FR" sz="2200" u="none" cap="none" strike="noStrike">
                <a:solidFill>
                  <a:schemeClr val="dk1"/>
                </a:solidFill>
                <a:latin typeface="Century Gothic"/>
                <a:ea typeface="Century Gothic"/>
                <a:cs typeface="Century Gothic"/>
                <a:sym typeface="Century Gothic"/>
              </a:rPr>
              <a:t> du code et des applications ce qui augmente la </a:t>
            </a:r>
            <a:r>
              <a:rPr b="1" i="0" lang="fr-FR" sz="2200" u="none" cap="none" strike="noStrike">
                <a:solidFill>
                  <a:schemeClr val="dk1"/>
                </a:solidFill>
                <a:latin typeface="Century Gothic"/>
                <a:ea typeface="Century Gothic"/>
                <a:cs typeface="Century Gothic"/>
                <a:sym typeface="Century Gothic"/>
              </a:rPr>
              <a:t>réutilisation</a:t>
            </a:r>
            <a:r>
              <a:rPr b="0" i="0" lang="fr-FR" sz="2200" u="none" cap="none" strike="noStrike">
                <a:solidFill>
                  <a:schemeClr val="dk1"/>
                </a:solidFill>
                <a:latin typeface="Century Gothic"/>
                <a:ea typeface="Century Gothic"/>
                <a:cs typeface="Century Gothic"/>
                <a:sym typeface="Century Gothic"/>
              </a:rPr>
              <a:t> du code et la modularité des systèmes.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Les inconvénients  sont :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La lecture du code contenant les traitements ne permet pas de connaître les aspects qui seront exécutés (sans utiliser un outil).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Nécessite un temps de prise en main.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95" name="Google Shape;95;p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SzPts val="1600"/>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