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7562850" cx="10693400"/>
  <p:notesSz cx="10693400" cy="7562850"/>
  <p:embeddedFontLst>
    <p:embeddedFont>
      <p:font typeface="Constantia"/>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2D200454-40CA-4A62-9FC3-DE9A4176ACB9}">
      <p15:notesGuideLst>
        <p15:guide id="1" orient="horz" pos="2382">
          <p15:clr>
            <a:srgbClr val="A4A3A4"/>
          </p15:clr>
        </p15:guide>
        <p15:guide id="2" pos="3368">
          <p15:clr>
            <a:srgbClr val="A4A3A4"/>
          </p15:clr>
        </p15:guide>
      </p15:notesGuideLst>
    </p:ext>
    <p:ext uri="http://customooxmlschemas.google.com/">
      <go:slidesCustomData xmlns:go="http://customooxmlschemas.google.com/" r:id="rId50" roundtripDataSignature="AMtx7mjy/EvnKSBgDBBBsDPo5mXCVtwQ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notesViewPr>
    <p:cSldViewPr snapToGrid="0">
      <p:cViewPr varScale="1">
        <p:scale>
          <a:sx n="100" d="100"/>
          <a:sy n="100" d="100"/>
        </p:scale>
        <p:origin x="0" y="0"/>
      </p:cViewPr>
      <p:guideLst>
        <p:guide pos="2382" orient="horz"/>
        <p:guide pos="33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Constantia-regular.fntdata"/><Relationship Id="rId41" Type="http://schemas.openxmlformats.org/officeDocument/2006/relationships/slide" Target="slides/slide36.xml"/><Relationship Id="rId44" Type="http://schemas.openxmlformats.org/officeDocument/2006/relationships/font" Target="fonts/Constantia-italic.fntdata"/><Relationship Id="rId43" Type="http://schemas.openxmlformats.org/officeDocument/2006/relationships/font" Target="fonts/Constantia-bold.fntdata"/><Relationship Id="rId46" Type="http://schemas.openxmlformats.org/officeDocument/2006/relationships/font" Target="fonts/CenturyGothic-regular.fntdata"/><Relationship Id="rId45" Type="http://schemas.openxmlformats.org/officeDocument/2006/relationships/font" Target="fonts/Constanti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633913" cy="3794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057900" y="0"/>
            <a:ext cx="4632325" cy="3794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183438"/>
            <a:ext cx="4633913" cy="379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186690" marR="0" rtl="0" algn="l">
              <a:lnSpc>
                <a:spcPct val="110416"/>
              </a:lnSpc>
              <a:spcBef>
                <a:spcPts val="0"/>
              </a:spcBef>
              <a:spcAft>
                <a:spcPts val="0"/>
              </a:spcAft>
              <a:buNone/>
            </a:pPr>
            <a:fld id="{00000000-1234-1234-1234-123412341234}" type="slidenum">
              <a:rPr b="0" i="0" lang="fr-FR" sz="1200" u="none" cap="none" strike="noStrike">
                <a:solidFill>
                  <a:schemeClr val="accent1"/>
                </a:solidFill>
                <a:latin typeface="Arial"/>
                <a:ea typeface="Arial"/>
                <a:cs typeface="Arial"/>
                <a:sym typeface="Arial"/>
              </a:rPr>
              <a:t>‹#›</a:t>
            </a:fld>
            <a:endParaRPr b="0" i="0" sz="12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3" name="Google Shape;33;p1: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13" name="Google Shape;113;p10: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23" name="Google Shape;123;p11: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32" name="Google Shape;132;p12: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44" name="Google Shape;144;p13: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53" name="Google Shape;153;p14: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63" name="Google Shape;163;p15: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73" name="Google Shape;173;p16: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83" name="Google Shape;183;p17: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92" name="Google Shape;192;p18: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02" name="Google Shape;202;p19: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p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3" name="Google Shape;43;p2: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2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12" name="Google Shape;212;p20: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2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21" name="Google Shape;221;p21: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32" name="Google Shape;232;p22: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41" name="Google Shape;241;p23: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2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51" name="Google Shape;251;p24: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60" name="Google Shape;260;p25: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70" name="Google Shape;270;p26: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79" name="Google Shape;279;p27: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87" name="Google Shape;287;p28: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96" name="Google Shape;296;p29: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51" name="Google Shape;51;p3: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3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04" name="Google Shape;304;p30: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3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12" name="Google Shape;312;p31: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3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21" name="Google Shape;321;p32: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3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29" name="Google Shape;329;p33: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3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38" name="Google Shape;338;p34: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47" name="Google Shape;347;p35: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55" name="Google Shape;355;p36: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59" name="Google Shape;59;p4: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67" name="Google Shape;67;p5: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75" name="Google Shape;75;p6: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85" name="Google Shape;85;p7: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94" name="Google Shape;94;p8: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04" name="Google Shape;104;p9: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sp>
        <p:nvSpPr>
          <p:cNvPr id="16" name="Google Shape;16;p38"/>
          <p:cNvSpPr/>
          <p:nvPr/>
        </p:nvSpPr>
        <p:spPr>
          <a:xfrm>
            <a:off x="0" y="7226724"/>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7" name="Google Shape;17;p38"/>
          <p:cNvSpPr/>
          <p:nvPr/>
        </p:nvSpPr>
        <p:spPr>
          <a:xfrm>
            <a:off x="0" y="1"/>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8" name="Google Shape;18;p38"/>
          <p:cNvSpPr/>
          <p:nvPr/>
        </p:nvSpPr>
        <p:spPr>
          <a:xfrm>
            <a:off x="0" y="1260475"/>
            <a:ext cx="10693400" cy="5966248"/>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9" name="Google Shape;19;p38"/>
          <p:cNvSpPr txBox="1"/>
          <p:nvPr>
            <p:ph idx="1" type="body"/>
          </p:nvPr>
        </p:nvSpPr>
        <p:spPr>
          <a:xfrm>
            <a:off x="1" y="1260479"/>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100">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8"/>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21" name="Google Shape;21;p38"/>
          <p:cNvSpPr txBox="1"/>
          <p:nvPr/>
        </p:nvSpPr>
        <p:spPr>
          <a:xfrm>
            <a:off x="3600700" y="7319964"/>
            <a:ext cx="5490416" cy="242885"/>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Module  ARCHITECTURE DES SI II SPRING – SPRING BOOT</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spTree>
      <p:nvGrpSpPr>
        <p:cNvPr id="22" name="Shape 22"/>
        <p:cNvGrpSpPr/>
        <p:nvPr/>
      </p:nvGrpSpPr>
      <p:grpSpPr>
        <a:xfrm>
          <a:off x="0" y="0"/>
          <a:ext cx="0" cy="0"/>
          <a:chOff x="0" y="0"/>
          <a:chExt cx="0" cy="0"/>
        </a:xfrm>
      </p:grpSpPr>
      <p:sp>
        <p:nvSpPr>
          <p:cNvPr id="23" name="Google Shape;23;p39"/>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4" name="Google Shape;24;p39"/>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5" name="Google Shape;25;p39"/>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6" name="Google Shape;26;p39"/>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9"/>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9"/>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lvl1pPr indent="0" lvl="0" marL="186690" marR="0" rtl="0" algn="l">
              <a:lnSpc>
                <a:spcPct val="110416"/>
              </a:lnSpc>
              <a:spcBef>
                <a:spcPts val="0"/>
              </a:spcBef>
              <a:buNone/>
              <a:defRPr b="0" i="0" sz="1200">
                <a:solidFill>
                  <a:schemeClr val="accent1"/>
                </a:solidFill>
                <a:latin typeface="Arial"/>
                <a:ea typeface="Arial"/>
                <a:cs typeface="Arial"/>
                <a:sym typeface="Arial"/>
              </a:defRPr>
            </a:lvl1pPr>
            <a:lvl2pPr indent="0" lvl="1" marL="186690" marR="0" rtl="0" algn="l">
              <a:lnSpc>
                <a:spcPct val="110416"/>
              </a:lnSpc>
              <a:spcBef>
                <a:spcPts val="0"/>
              </a:spcBef>
              <a:buNone/>
              <a:defRPr b="0" i="0" sz="1200">
                <a:solidFill>
                  <a:schemeClr val="accent1"/>
                </a:solidFill>
                <a:latin typeface="Arial"/>
                <a:ea typeface="Arial"/>
                <a:cs typeface="Arial"/>
                <a:sym typeface="Arial"/>
              </a:defRPr>
            </a:lvl2pPr>
            <a:lvl3pPr indent="0" lvl="2" marL="186690" marR="0" rtl="0" algn="l">
              <a:lnSpc>
                <a:spcPct val="110416"/>
              </a:lnSpc>
              <a:spcBef>
                <a:spcPts val="0"/>
              </a:spcBef>
              <a:buNone/>
              <a:defRPr b="0" i="0" sz="1200">
                <a:solidFill>
                  <a:schemeClr val="accent1"/>
                </a:solidFill>
                <a:latin typeface="Arial"/>
                <a:ea typeface="Arial"/>
                <a:cs typeface="Arial"/>
                <a:sym typeface="Arial"/>
              </a:defRPr>
            </a:lvl3pPr>
            <a:lvl4pPr indent="0" lvl="3" marL="186690" marR="0" rtl="0" algn="l">
              <a:lnSpc>
                <a:spcPct val="110416"/>
              </a:lnSpc>
              <a:spcBef>
                <a:spcPts val="0"/>
              </a:spcBef>
              <a:buNone/>
              <a:defRPr b="0" i="0" sz="1200">
                <a:solidFill>
                  <a:schemeClr val="accent1"/>
                </a:solidFill>
                <a:latin typeface="Arial"/>
                <a:ea typeface="Arial"/>
                <a:cs typeface="Arial"/>
                <a:sym typeface="Arial"/>
              </a:defRPr>
            </a:lvl4pPr>
            <a:lvl5pPr indent="0" lvl="4" marL="186690" marR="0" rtl="0" algn="l">
              <a:lnSpc>
                <a:spcPct val="110416"/>
              </a:lnSpc>
              <a:spcBef>
                <a:spcPts val="0"/>
              </a:spcBef>
              <a:buNone/>
              <a:defRPr b="0" i="0" sz="1200">
                <a:solidFill>
                  <a:schemeClr val="accent1"/>
                </a:solidFill>
                <a:latin typeface="Arial"/>
                <a:ea typeface="Arial"/>
                <a:cs typeface="Arial"/>
                <a:sym typeface="Arial"/>
              </a:defRPr>
            </a:lvl5pPr>
            <a:lvl6pPr indent="0" lvl="5" marL="186690" marR="0" rtl="0" algn="l">
              <a:lnSpc>
                <a:spcPct val="110416"/>
              </a:lnSpc>
              <a:spcBef>
                <a:spcPts val="0"/>
              </a:spcBef>
              <a:buNone/>
              <a:defRPr b="0" i="0" sz="1200">
                <a:solidFill>
                  <a:schemeClr val="accent1"/>
                </a:solidFill>
                <a:latin typeface="Arial"/>
                <a:ea typeface="Arial"/>
                <a:cs typeface="Arial"/>
                <a:sym typeface="Arial"/>
              </a:defRPr>
            </a:lvl6pPr>
            <a:lvl7pPr indent="0" lvl="6" marL="186690" marR="0" rtl="0" algn="l">
              <a:lnSpc>
                <a:spcPct val="110416"/>
              </a:lnSpc>
              <a:spcBef>
                <a:spcPts val="0"/>
              </a:spcBef>
              <a:buNone/>
              <a:defRPr b="0" i="0" sz="1200">
                <a:solidFill>
                  <a:schemeClr val="accent1"/>
                </a:solidFill>
                <a:latin typeface="Arial"/>
                <a:ea typeface="Arial"/>
                <a:cs typeface="Arial"/>
                <a:sym typeface="Arial"/>
              </a:defRPr>
            </a:lvl7pPr>
            <a:lvl8pPr indent="0" lvl="7" marL="186690" marR="0" rtl="0" algn="l">
              <a:lnSpc>
                <a:spcPct val="110416"/>
              </a:lnSpc>
              <a:spcBef>
                <a:spcPts val="0"/>
              </a:spcBef>
              <a:buNone/>
              <a:defRPr b="0" i="0" sz="1200">
                <a:solidFill>
                  <a:schemeClr val="accent1"/>
                </a:solidFill>
                <a:latin typeface="Arial"/>
                <a:ea typeface="Arial"/>
                <a:cs typeface="Arial"/>
                <a:sym typeface="Arial"/>
              </a:defRPr>
            </a:lvl8pPr>
            <a:lvl9pPr indent="0" lvl="8" marL="186690" marR="0" rtl="0" algn="l">
              <a:lnSpc>
                <a:spcPct val="110416"/>
              </a:lnSpc>
              <a:spcBef>
                <a:spcPts val="0"/>
              </a:spcBef>
              <a:buNone/>
              <a:defRPr b="0" i="0" sz="12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29" name="Google Shape;29;p39"/>
          <p:cNvSpPr txBox="1"/>
          <p:nvPr/>
        </p:nvSpPr>
        <p:spPr>
          <a:xfrm>
            <a:off x="3816700" y="7319965"/>
            <a:ext cx="3060000"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Module SPRING – MAVEN </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p:nvPr/>
        </p:nvSpPr>
        <p:spPr>
          <a:xfrm>
            <a:off x="0" y="7226724"/>
            <a:ext cx="10693400" cy="336127"/>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1" name="Google Shape;11;p37"/>
          <p:cNvSpPr txBox="1"/>
          <p:nvPr>
            <p:ph type="title"/>
          </p:nvPr>
        </p:nvSpPr>
        <p:spPr>
          <a:xfrm>
            <a:off x="448533" y="40899"/>
            <a:ext cx="9796341" cy="4924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7"/>
          <p:cNvSpPr txBox="1"/>
          <p:nvPr>
            <p:ph idx="1" type="body"/>
          </p:nvPr>
        </p:nvSpPr>
        <p:spPr>
          <a:xfrm>
            <a:off x="305597" y="1554307"/>
            <a:ext cx="10082213" cy="43088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37"/>
          <p:cNvSpPr txBox="1"/>
          <p:nvPr/>
        </p:nvSpPr>
        <p:spPr>
          <a:xfrm>
            <a:off x="9061476" y="7281886"/>
            <a:ext cx="1143008" cy="171714"/>
          </a:xfrm>
          <a:prstGeom prst="rect">
            <a:avLst/>
          </a:prstGeom>
          <a:noFill/>
          <a:ln>
            <a:noFill/>
          </a:ln>
        </p:spPr>
        <p:txBody>
          <a:bodyPr anchorCtr="0" anchor="t" bIns="0" lIns="0" spcFirstLastPara="1" rIns="0" wrap="square" tIns="0">
            <a:spAutoFit/>
          </a:bodyPr>
          <a:lstStyle/>
          <a:p>
            <a:pPr indent="0" lvl="0" marL="186690" marR="0" rtl="0" algn="l">
              <a:lnSpc>
                <a:spcPct val="82812"/>
              </a:lnSpc>
              <a:spcBef>
                <a:spcPts val="0"/>
              </a:spcBef>
              <a:spcAft>
                <a:spcPts val="0"/>
              </a:spcAft>
              <a:buClr>
                <a:schemeClr val="accent1"/>
              </a:buClr>
              <a:buSzPts val="1600"/>
              <a:buFont typeface="Arial"/>
              <a:buNone/>
            </a:pPr>
            <a:fld id="{00000000-1234-1234-1234-123412341234}" type="slidenum">
              <a:rPr b="1" i="0" lang="fr-FR" sz="1600" u="none" cap="none" strike="noStrike">
                <a:solidFill>
                  <a:schemeClr val="accent1"/>
                </a:solidFill>
                <a:latin typeface="Arial"/>
                <a:ea typeface="Arial"/>
                <a:cs typeface="Arial"/>
                <a:sym typeface="Arial"/>
              </a:rPr>
              <a:t>‹#›</a:t>
            </a:fld>
            <a:endParaRPr b="1" i="0" sz="1600" u="none" cap="none" strike="noStrike">
              <a:solidFill>
                <a:schemeClr val="accent1"/>
              </a:solidFill>
              <a:latin typeface="Arial"/>
              <a:ea typeface="Arial"/>
              <a:cs typeface="Arial"/>
              <a:sym typeface="Arial"/>
            </a:endParaRPr>
          </a:p>
        </p:txBody>
      </p:sp>
      <p:sp>
        <p:nvSpPr>
          <p:cNvPr id="14" name="Google Shape;14;p37"/>
          <p:cNvSpPr txBox="1"/>
          <p:nvPr/>
        </p:nvSpPr>
        <p:spPr>
          <a:xfrm>
            <a:off x="3600700" y="7319964"/>
            <a:ext cx="5490416" cy="242885"/>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Module  ARCHITECTURE DES SI II SPRING – SPRING BOOT</a:t>
            </a:r>
            <a:endParaRPr b="1" i="0" sz="10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mvnrepository.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mvnrepository.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l">
              <a:spcBef>
                <a:spcPts val="0"/>
              </a:spcBef>
              <a:spcAft>
                <a:spcPts val="0"/>
              </a:spcAft>
              <a:buNone/>
            </a:pPr>
            <a:r>
              <a:rPr b="1" lang="fr-FR" sz="3200">
                <a:solidFill>
                  <a:schemeClr val="dk1"/>
                </a:solidFill>
                <a:latin typeface="Century Gothic"/>
                <a:ea typeface="Century Gothic"/>
                <a:cs typeface="Century Gothic"/>
                <a:sym typeface="Century Gothic"/>
              </a:rPr>
              <a:t>  SPRING BOOT - MAVEN </a:t>
            </a:r>
            <a:endParaRPr/>
          </a:p>
        </p:txBody>
      </p:sp>
      <p:sp>
        <p:nvSpPr>
          <p:cNvPr id="36" name="Google Shape;36;p1"/>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285750" lvl="1" marL="742950" marR="0" rtl="0" algn="l">
              <a:spcBef>
                <a:spcPts val="60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b="1"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b="1"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b="1" sz="3000">
              <a:solidFill>
                <a:srgbClr val="0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sz="3000">
              <a:solidFill>
                <a:srgbClr val="C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sz="3000">
              <a:solidFill>
                <a:srgbClr val="C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sz="3000">
              <a:solidFill>
                <a:srgbClr val="C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sz="3000">
              <a:solidFill>
                <a:srgbClr val="C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UP ASI</a:t>
            </a:r>
            <a:endParaRPr/>
          </a:p>
          <a:p>
            <a:pPr indent="0" lvl="0" marL="0" marR="0" rtl="0" algn="ctr">
              <a:spcBef>
                <a:spcPts val="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Bureau E204  </a:t>
            </a:r>
            <a:endParaRPr/>
          </a:p>
        </p:txBody>
      </p:sp>
      <p:sp>
        <p:nvSpPr>
          <p:cNvPr id="37" name="Google Shape;37;p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38" name="Google Shape;38;p1"/>
          <p:cNvPicPr preferRelativeResize="0"/>
          <p:nvPr/>
        </p:nvPicPr>
        <p:blipFill rotWithShape="1">
          <a:blip r:embed="rId3">
            <a:alphaModFix/>
          </a:blip>
          <a:srcRect b="0" l="0" r="0" t="0"/>
          <a:stretch/>
        </p:blipFill>
        <p:spPr>
          <a:xfrm>
            <a:off x="3917950" y="2309813"/>
            <a:ext cx="2857500" cy="2943225"/>
          </a:xfrm>
          <a:prstGeom prst="rect">
            <a:avLst/>
          </a:prstGeom>
          <a:noFill/>
          <a:ln>
            <a:noFill/>
          </a:ln>
        </p:spPr>
      </p:pic>
      <p:pic>
        <p:nvPicPr>
          <p:cNvPr id="39" name="Google Shape;39;p1"/>
          <p:cNvPicPr preferRelativeResize="0"/>
          <p:nvPr/>
        </p:nvPicPr>
        <p:blipFill rotWithShape="1">
          <a:blip r:embed="rId4">
            <a:alphaModFix/>
          </a:blip>
          <a:srcRect b="16183" l="9007" r="8290" t="16924"/>
          <a:stretch/>
        </p:blipFill>
        <p:spPr>
          <a:xfrm>
            <a:off x="7859808" y="1373709"/>
            <a:ext cx="2403336" cy="9361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nvSpPr>
        <p:spPr>
          <a:xfrm>
            <a:off x="-2932" y="-330248"/>
            <a:ext cx="10693400" cy="1510875"/>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AVANTAGES SPRING BOOT - Gestion des dépendances</a:t>
            </a:r>
            <a:endParaRPr sz="3200">
              <a:solidFill>
                <a:schemeClr val="dk1"/>
              </a:solidFill>
              <a:latin typeface="Century Gothic"/>
              <a:ea typeface="Century Gothic"/>
              <a:cs typeface="Century Gothic"/>
              <a:sym typeface="Century Gothic"/>
            </a:endParaRPr>
          </a:p>
        </p:txBody>
      </p:sp>
      <p:sp>
        <p:nvSpPr>
          <p:cNvPr id="116" name="Google Shape;116;p10"/>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Un </a:t>
            </a:r>
            <a:r>
              <a:rPr b="1" lang="fr-FR" sz="2000">
                <a:solidFill>
                  <a:schemeClr val="dk1"/>
                </a:solidFill>
                <a:latin typeface="Century Gothic"/>
                <a:ea typeface="Century Gothic"/>
                <a:cs typeface="Century Gothic"/>
                <a:sym typeface="Century Gothic"/>
              </a:rPr>
              <a:t>starter</a:t>
            </a:r>
            <a:r>
              <a:rPr lang="fr-FR" sz="2000">
                <a:solidFill>
                  <a:schemeClr val="dk1"/>
                </a:solidFill>
                <a:latin typeface="Century Gothic"/>
                <a:ea typeface="Century Gothic"/>
                <a:cs typeface="Century Gothic"/>
                <a:sym typeface="Century Gothic"/>
              </a:rPr>
              <a:t> va apporter à votre projet un ensemble de dépendances, communément utilisées pour un type de projet donné. </a:t>
            </a:r>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Les starters facilitent la </a:t>
            </a:r>
            <a:r>
              <a:rPr b="1" lang="fr-FR" sz="2000">
                <a:solidFill>
                  <a:schemeClr val="dk1"/>
                </a:solidFill>
                <a:latin typeface="Century Gothic"/>
                <a:ea typeface="Century Gothic"/>
                <a:cs typeface="Century Gothic"/>
                <a:sym typeface="Century Gothic"/>
              </a:rPr>
              <a:t>gestion des versions</a:t>
            </a:r>
            <a:r>
              <a:rPr lang="fr-FR" sz="2000">
                <a:solidFill>
                  <a:schemeClr val="dk1"/>
                </a:solidFill>
                <a:latin typeface="Century Gothic"/>
                <a:ea typeface="Century Gothic"/>
                <a:cs typeface="Century Gothic"/>
                <a:sym typeface="Century Gothic"/>
              </a:rPr>
              <a:t>. Plus besoin de chercher quelles versions sont compatibles afin de les ajouter une à une dans le pom.xml.</a:t>
            </a:r>
            <a:endParaRPr/>
          </a:p>
        </p:txBody>
      </p:sp>
      <p:sp>
        <p:nvSpPr>
          <p:cNvPr id="117" name="Google Shape;117;p10"/>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118" name="Google Shape;118;p10"/>
          <p:cNvPicPr preferRelativeResize="0"/>
          <p:nvPr/>
        </p:nvPicPr>
        <p:blipFill rotWithShape="1">
          <a:blip r:embed="rId3">
            <a:alphaModFix/>
          </a:blip>
          <a:srcRect b="0" l="0" r="0" t="0"/>
          <a:stretch/>
        </p:blipFill>
        <p:spPr>
          <a:xfrm>
            <a:off x="276797" y="3525337"/>
            <a:ext cx="5241776" cy="3456384"/>
          </a:xfrm>
          <a:prstGeom prst="rect">
            <a:avLst/>
          </a:prstGeom>
          <a:noFill/>
          <a:ln>
            <a:noFill/>
          </a:ln>
        </p:spPr>
      </p:pic>
      <p:sp>
        <p:nvSpPr>
          <p:cNvPr id="119" name="Google Shape;119;p10"/>
          <p:cNvSpPr txBox="1"/>
          <p:nvPr/>
        </p:nvSpPr>
        <p:spPr>
          <a:xfrm>
            <a:off x="5936599" y="3683868"/>
            <a:ext cx="4753869"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&lt;parent&gt;</a:t>
            </a:r>
            <a:endParaRPr/>
          </a:p>
          <a:p>
            <a:pPr indent="0" lvl="0" marL="0" marR="0" rtl="0" algn="l">
              <a:spcBef>
                <a:spcPts val="0"/>
              </a:spcBef>
              <a:spcAft>
                <a:spcPts val="0"/>
              </a:spcAft>
              <a:buNone/>
            </a:pPr>
            <a:r>
              <a:rPr lang="fr-FR" sz="2200">
                <a:solidFill>
                  <a:schemeClr val="dk1"/>
                </a:solidFill>
                <a:latin typeface="Calibri"/>
                <a:ea typeface="Calibri"/>
                <a:cs typeface="Calibri"/>
                <a:sym typeface="Calibri"/>
              </a:rPr>
              <a:t>&lt;groupId&gt;</a:t>
            </a:r>
            <a:endParaRPr/>
          </a:p>
          <a:p>
            <a:pPr indent="0" lvl="0" marL="0" marR="0" rtl="0" algn="l">
              <a:spcBef>
                <a:spcPts val="0"/>
              </a:spcBef>
              <a:spcAft>
                <a:spcPts val="0"/>
              </a:spcAft>
              <a:buNone/>
            </a:pPr>
            <a:r>
              <a:rPr lang="fr-FR" sz="2200">
                <a:solidFill>
                  <a:schemeClr val="dk1"/>
                </a:solidFill>
                <a:latin typeface="Calibri"/>
                <a:ea typeface="Calibri"/>
                <a:cs typeface="Calibri"/>
                <a:sym typeface="Calibri"/>
              </a:rPr>
              <a:t>org.springframework.boot</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fr-FR" sz="2200">
                <a:solidFill>
                  <a:schemeClr val="dk1"/>
                </a:solidFill>
                <a:latin typeface="Calibri"/>
                <a:ea typeface="Calibri"/>
                <a:cs typeface="Calibri"/>
                <a:sym typeface="Calibri"/>
              </a:rPr>
              <a:t>&lt;/groupId&gt;</a:t>
            </a:r>
            <a:endParaRPr/>
          </a:p>
          <a:p>
            <a:pPr indent="0" lvl="0" marL="0" marR="0" rtl="0" algn="l">
              <a:spcBef>
                <a:spcPts val="0"/>
              </a:spcBef>
              <a:spcAft>
                <a:spcPts val="0"/>
              </a:spcAft>
              <a:buNone/>
            </a:pPr>
            <a:r>
              <a:rPr lang="fr-FR" sz="2200">
                <a:solidFill>
                  <a:schemeClr val="dk1"/>
                </a:solidFill>
                <a:latin typeface="Calibri"/>
                <a:ea typeface="Calibri"/>
                <a:cs typeface="Calibri"/>
                <a:sym typeface="Calibri"/>
              </a:rPr>
              <a:t>&lt;artifactId&gt;</a:t>
            </a:r>
            <a:endParaRPr/>
          </a:p>
          <a:p>
            <a:pPr indent="0" lvl="0" marL="0" marR="0" rtl="0" algn="l">
              <a:spcBef>
                <a:spcPts val="0"/>
              </a:spcBef>
              <a:spcAft>
                <a:spcPts val="0"/>
              </a:spcAft>
              <a:buNone/>
            </a:pPr>
            <a:r>
              <a:rPr lang="fr-FR" sz="2200">
                <a:solidFill>
                  <a:schemeClr val="dk1"/>
                </a:solidFill>
                <a:latin typeface="Calibri"/>
                <a:ea typeface="Calibri"/>
                <a:cs typeface="Calibri"/>
                <a:sym typeface="Calibri"/>
              </a:rPr>
              <a:t>spring-boot-starter-parent&lt;/artifactId&gt;</a:t>
            </a:r>
            <a:endParaRPr/>
          </a:p>
          <a:p>
            <a:pPr indent="0" lvl="0" marL="0" marR="0" rtl="0" algn="l">
              <a:spcBef>
                <a:spcPts val="0"/>
              </a:spcBef>
              <a:spcAft>
                <a:spcPts val="0"/>
              </a:spcAft>
              <a:buNone/>
            </a:pPr>
            <a:r>
              <a:rPr b="1" lang="fr-FR" sz="2200">
                <a:solidFill>
                  <a:schemeClr val="dk1"/>
                </a:solidFill>
                <a:latin typeface="Calibri"/>
                <a:ea typeface="Calibri"/>
                <a:cs typeface="Calibri"/>
                <a:sym typeface="Calibri"/>
              </a:rPr>
              <a:t>&lt;version&gt;2.7.3.RELEASE&lt;/version&gt;</a:t>
            </a:r>
            <a:endParaRPr/>
          </a:p>
          <a:p>
            <a:pPr indent="0" lvl="0" marL="0" marR="0" rtl="0" algn="l">
              <a:spcBef>
                <a:spcPts val="0"/>
              </a:spcBef>
              <a:spcAft>
                <a:spcPts val="0"/>
              </a:spcAft>
              <a:buNone/>
            </a:pPr>
            <a:r>
              <a:rPr lang="fr-FR" sz="2200">
                <a:solidFill>
                  <a:schemeClr val="dk1"/>
                </a:solidFill>
                <a:latin typeface="Calibri"/>
                <a:ea typeface="Calibri"/>
                <a:cs typeface="Calibri"/>
                <a:sym typeface="Calibri"/>
              </a:rPr>
              <a:t>&lt;relativePath/&gt; </a:t>
            </a:r>
            <a:endParaRPr/>
          </a:p>
          <a:p>
            <a:pPr indent="0" lvl="0" marL="0" marR="0" rtl="0" algn="l">
              <a:spcBef>
                <a:spcPts val="0"/>
              </a:spcBef>
              <a:spcAft>
                <a:spcPts val="0"/>
              </a:spcAft>
              <a:buNone/>
            </a:pPr>
            <a:r>
              <a:rPr lang="fr-FR" sz="2200">
                <a:solidFill>
                  <a:schemeClr val="dk1"/>
                </a:solidFill>
                <a:latin typeface="Calibri"/>
                <a:ea typeface="Calibri"/>
                <a:cs typeface="Calibri"/>
                <a:sym typeface="Calibri"/>
              </a:rPr>
              <a:t>&lt;/parent&gt;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nvSpPr>
        <p:spPr>
          <a:xfrm>
            <a:off x="0" y="-119691"/>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AVANTAGES SPRING BOOT</a:t>
            </a:r>
            <a:endParaRPr sz="3200">
              <a:solidFill>
                <a:schemeClr val="dk1"/>
              </a:solidFill>
              <a:latin typeface="Century Gothic"/>
              <a:ea typeface="Century Gothic"/>
              <a:cs typeface="Century Gothic"/>
              <a:sym typeface="Century Gothic"/>
            </a:endParaRPr>
          </a:p>
        </p:txBody>
      </p:sp>
      <p:sp>
        <p:nvSpPr>
          <p:cNvPr id="126" name="Google Shape;126;p1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descr="https://o7planning.org/en/11267/cache/images/i/5293864.png" id="127" name="Google Shape;127;p11"/>
          <p:cNvPicPr preferRelativeResize="0"/>
          <p:nvPr/>
        </p:nvPicPr>
        <p:blipFill rotWithShape="1">
          <a:blip r:embed="rId3">
            <a:alphaModFix/>
          </a:blip>
          <a:srcRect b="0" l="0" r="0" t="0"/>
          <a:stretch/>
        </p:blipFill>
        <p:spPr>
          <a:xfrm>
            <a:off x="108555" y="2852732"/>
            <a:ext cx="10476290" cy="2013550"/>
          </a:xfrm>
          <a:prstGeom prst="rect">
            <a:avLst/>
          </a:prstGeom>
          <a:noFill/>
          <a:ln>
            <a:noFill/>
          </a:ln>
        </p:spPr>
      </p:pic>
      <p:sp>
        <p:nvSpPr>
          <p:cNvPr id="128" name="Google Shape;128;p11"/>
          <p:cNvSpPr txBox="1"/>
          <p:nvPr/>
        </p:nvSpPr>
        <p:spPr>
          <a:xfrm>
            <a:off x="594172" y="1890914"/>
            <a:ext cx="892899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000">
                <a:solidFill>
                  <a:schemeClr val="dk1"/>
                </a:solidFill>
                <a:latin typeface="Century Gothic"/>
                <a:ea typeface="Century Gothic"/>
                <a:cs typeface="Century Gothic"/>
                <a:sym typeface="Century Gothic"/>
              </a:rPr>
              <a:t>Spring Boot peut s'expliquer simplement par l'illustration ci-dessous:</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Spring Boot et les microservices (optionnelle)</a:t>
            </a:r>
            <a:endParaRPr sz="3200">
              <a:solidFill>
                <a:schemeClr val="dk1"/>
              </a:solidFill>
              <a:latin typeface="Century Gothic"/>
              <a:ea typeface="Century Gothic"/>
              <a:cs typeface="Century Gothic"/>
              <a:sym typeface="Century Gothic"/>
            </a:endParaRPr>
          </a:p>
        </p:txBody>
      </p:sp>
      <p:sp>
        <p:nvSpPr>
          <p:cNvPr id="135" name="Google Shape;135;p1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136" name="Google Shape;136;p12"/>
          <p:cNvPicPr preferRelativeResize="0"/>
          <p:nvPr/>
        </p:nvPicPr>
        <p:blipFill rotWithShape="1">
          <a:blip r:embed="rId3">
            <a:alphaModFix/>
          </a:blip>
          <a:srcRect b="0" l="0" r="0" t="0"/>
          <a:stretch/>
        </p:blipFill>
        <p:spPr>
          <a:xfrm>
            <a:off x="162124" y="1649378"/>
            <a:ext cx="3600400" cy="4508310"/>
          </a:xfrm>
          <a:prstGeom prst="rect">
            <a:avLst/>
          </a:prstGeom>
          <a:noFill/>
          <a:ln>
            <a:noFill/>
          </a:ln>
        </p:spPr>
      </p:pic>
      <p:pic>
        <p:nvPicPr>
          <p:cNvPr id="137" name="Google Shape;137;p12"/>
          <p:cNvPicPr preferRelativeResize="0"/>
          <p:nvPr/>
        </p:nvPicPr>
        <p:blipFill rotWithShape="1">
          <a:blip r:embed="rId4">
            <a:alphaModFix/>
          </a:blip>
          <a:srcRect b="0" l="0" r="0" t="0"/>
          <a:stretch/>
        </p:blipFill>
        <p:spPr>
          <a:xfrm>
            <a:off x="4626620" y="1649379"/>
            <a:ext cx="5935054" cy="4508310"/>
          </a:xfrm>
          <a:prstGeom prst="rect">
            <a:avLst/>
          </a:prstGeom>
          <a:noFill/>
          <a:ln>
            <a:noFill/>
          </a:ln>
        </p:spPr>
      </p:pic>
      <p:sp>
        <p:nvSpPr>
          <p:cNvPr id="138" name="Google Shape;138;p12"/>
          <p:cNvSpPr/>
          <p:nvPr/>
        </p:nvSpPr>
        <p:spPr>
          <a:xfrm>
            <a:off x="3834532" y="3977476"/>
            <a:ext cx="864096" cy="504056"/>
          </a:xfrm>
          <a:prstGeom prst="rightArrow">
            <a:avLst>
              <a:gd fmla="val 50000" name="adj1"/>
              <a:gd fmla="val 50000" name="adj2"/>
            </a:avLst>
          </a:prstGeom>
          <a:solidFill>
            <a:schemeClr val="lt1"/>
          </a:solidFill>
          <a:ln cap="flat" cmpd="sng" w="25400">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2"/>
          <p:cNvSpPr txBox="1"/>
          <p:nvPr/>
        </p:nvSpPr>
        <p:spPr>
          <a:xfrm>
            <a:off x="450156" y="6157688"/>
            <a:ext cx="36724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400">
                <a:solidFill>
                  <a:schemeClr val="dk1"/>
                </a:solidFill>
                <a:latin typeface="Calibri"/>
                <a:ea typeface="Calibri"/>
                <a:cs typeface="Calibri"/>
                <a:sym typeface="Calibri"/>
              </a:rPr>
              <a:t>Architecture monolithique</a:t>
            </a:r>
            <a:endParaRPr/>
          </a:p>
        </p:txBody>
      </p:sp>
      <p:sp>
        <p:nvSpPr>
          <p:cNvPr id="140" name="Google Shape;140;p12"/>
          <p:cNvSpPr txBox="1"/>
          <p:nvPr/>
        </p:nvSpPr>
        <p:spPr>
          <a:xfrm>
            <a:off x="5850756" y="6147724"/>
            <a:ext cx="42484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400">
                <a:solidFill>
                  <a:schemeClr val="dk1"/>
                </a:solidFill>
                <a:latin typeface="Calibri"/>
                <a:ea typeface="Calibri"/>
                <a:cs typeface="Calibri"/>
                <a:sym typeface="Calibri"/>
              </a:rPr>
              <a:t>Architecture microservices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SPRING BOOT</a:t>
            </a:r>
            <a:endParaRPr sz="3200">
              <a:solidFill>
                <a:schemeClr val="dk1"/>
              </a:solidFill>
              <a:latin typeface="Century Gothic"/>
              <a:ea typeface="Century Gothic"/>
              <a:cs typeface="Century Gothic"/>
              <a:sym typeface="Century Gothic"/>
            </a:endParaRPr>
          </a:p>
        </p:txBody>
      </p:sp>
      <p:sp>
        <p:nvSpPr>
          <p:cNvPr id="147" name="Google Shape;147;p13"/>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b="1" i="1" lang="fr-FR" sz="2200">
                <a:solidFill>
                  <a:schemeClr val="dk1"/>
                </a:solidFill>
                <a:latin typeface="Century Gothic"/>
                <a:ea typeface="Century Gothic"/>
                <a:cs typeface="Century Gothic"/>
                <a:sym typeface="Century Gothic"/>
              </a:rPr>
              <a:t>Comment démarrer un projet Spring Boot : </a:t>
            </a:r>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Spring Boot fournit beaucoup de plugins afin de développer et tester des applications Spring Boot rapidement en utilisant les outils de Build comme Maven et Gradle.</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148" name="Google Shape;148;p13"/>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149" name="Google Shape;149;p13"/>
          <p:cNvPicPr preferRelativeResize="0"/>
          <p:nvPr/>
        </p:nvPicPr>
        <p:blipFill rotWithShape="1">
          <a:blip r:embed="rId3">
            <a:alphaModFix/>
          </a:blip>
          <a:srcRect b="0" l="0" r="0" t="0"/>
          <a:stretch/>
        </p:blipFill>
        <p:spPr>
          <a:xfrm>
            <a:off x="738186" y="2341265"/>
            <a:ext cx="9650413" cy="16561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nvSpPr>
        <p:spPr>
          <a:xfrm>
            <a:off x="0" y="40895"/>
            <a:ext cx="10693500" cy="1018800"/>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DÉFINITION</a:t>
            </a:r>
            <a:r>
              <a:rPr lang="fr-FR" sz="3200">
                <a:solidFill>
                  <a:schemeClr val="dk1"/>
                </a:solidFill>
                <a:latin typeface="Century Gothic"/>
                <a:ea typeface="Century Gothic"/>
                <a:cs typeface="Century Gothic"/>
                <a:sym typeface="Century Gothic"/>
              </a:rPr>
              <a:t> MAVEN </a:t>
            </a:r>
            <a:endParaRPr/>
          </a:p>
        </p:txBody>
      </p:sp>
      <p:sp>
        <p:nvSpPr>
          <p:cNvPr id="156" name="Google Shape;156;p14"/>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157" name="Google Shape;157;p14"/>
          <p:cNvSpPr/>
          <p:nvPr/>
        </p:nvSpPr>
        <p:spPr>
          <a:xfrm>
            <a:off x="152400" y="1283393"/>
            <a:ext cx="10388600" cy="5943330"/>
          </a:xfrm>
          <a:prstGeom prst="rect">
            <a:avLst/>
          </a:prstGeom>
          <a:noFill/>
          <a:ln>
            <a:noFill/>
          </a:ln>
        </p:spPr>
        <p:txBody>
          <a:bodyPr anchorCtr="0" anchor="t" bIns="50400" lIns="100825" spcFirstLastPara="1" rIns="100825" wrap="square" tIns="50400">
            <a:norm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0" lvl="0" marL="0" marR="0" rtl="0" algn="l">
              <a:spcBef>
                <a:spcPts val="480"/>
              </a:spcBef>
              <a:spcAft>
                <a:spcPts val="0"/>
              </a:spcAft>
              <a:buClr>
                <a:schemeClr val="dk1"/>
              </a:buClr>
              <a:buSzPts val="2400"/>
              <a:buFont typeface="Arial"/>
              <a:buNone/>
            </a:pPr>
            <a:r>
              <a:rPr lang="fr-FR" sz="2400">
                <a:solidFill>
                  <a:schemeClr val="dk1"/>
                </a:solidFill>
                <a:latin typeface="Century Gothic"/>
                <a:ea typeface="Century Gothic"/>
                <a:cs typeface="Century Gothic"/>
                <a:sym typeface="Century Gothic"/>
              </a:rPr>
              <a:t>    Maven est un outil pour le management et </a:t>
            </a:r>
            <a:r>
              <a:rPr b="1" lang="fr-FR" sz="2400">
                <a:solidFill>
                  <a:schemeClr val="dk1"/>
                </a:solidFill>
                <a:latin typeface="Century Gothic"/>
                <a:ea typeface="Century Gothic"/>
                <a:cs typeface="Century Gothic"/>
                <a:sym typeface="Century Gothic"/>
              </a:rPr>
              <a:t>l’automatisation</a:t>
            </a:r>
            <a:r>
              <a:rPr lang="fr-FR" sz="2400">
                <a:solidFill>
                  <a:schemeClr val="dk1"/>
                </a:solidFill>
                <a:latin typeface="Century Gothic"/>
                <a:ea typeface="Century Gothic"/>
                <a:cs typeface="Century Gothic"/>
                <a:sym typeface="Century Gothic"/>
              </a:rPr>
              <a:t> de </a:t>
            </a:r>
            <a:endParaRPr/>
          </a:p>
          <a:p>
            <a:pPr indent="0" lvl="0" marL="0" marR="0" rtl="0" algn="l">
              <a:spcBef>
                <a:spcPts val="480"/>
              </a:spcBef>
              <a:spcAft>
                <a:spcPts val="0"/>
              </a:spcAft>
              <a:buClr>
                <a:schemeClr val="dk1"/>
              </a:buClr>
              <a:buSzPts val="2400"/>
              <a:buFont typeface="Arial"/>
              <a:buNone/>
            </a:pPr>
            <a:r>
              <a:rPr lang="fr-FR" sz="2400">
                <a:solidFill>
                  <a:schemeClr val="dk1"/>
                </a:solidFill>
                <a:latin typeface="Century Gothic"/>
                <a:ea typeface="Century Gothic"/>
                <a:cs typeface="Century Gothic"/>
                <a:sym typeface="Century Gothic"/>
              </a:rPr>
              <a:t>    production des projets (</a:t>
            </a:r>
            <a:r>
              <a:rPr b="1" lang="fr-FR" sz="2400">
                <a:solidFill>
                  <a:schemeClr val="dk1"/>
                </a:solidFill>
                <a:latin typeface="Century Gothic"/>
                <a:ea typeface="Century Gothic"/>
                <a:cs typeface="Century Gothic"/>
                <a:sym typeface="Century Gothic"/>
              </a:rPr>
              <a:t>construction</a:t>
            </a:r>
            <a:r>
              <a:rPr lang="fr-FR" sz="2400">
                <a:solidFill>
                  <a:schemeClr val="dk1"/>
                </a:solidFill>
                <a:latin typeface="Century Gothic"/>
                <a:ea typeface="Century Gothic"/>
                <a:cs typeface="Century Gothic"/>
                <a:sym typeface="Century Gothic"/>
              </a:rPr>
              <a:t> des projets) développé par </a:t>
            </a:r>
            <a:endParaRPr/>
          </a:p>
          <a:p>
            <a:pPr indent="0" lvl="0" marL="0" marR="0" rtl="0" algn="l">
              <a:spcBef>
                <a:spcPts val="480"/>
              </a:spcBef>
              <a:spcAft>
                <a:spcPts val="0"/>
              </a:spcAft>
              <a:buClr>
                <a:schemeClr val="dk1"/>
              </a:buClr>
              <a:buSzPts val="2400"/>
              <a:buFont typeface="Arial"/>
              <a:buNone/>
            </a:pPr>
            <a:r>
              <a:rPr lang="fr-FR" sz="2400">
                <a:solidFill>
                  <a:schemeClr val="dk1"/>
                </a:solidFill>
                <a:latin typeface="Century Gothic"/>
                <a:ea typeface="Century Gothic"/>
                <a:cs typeface="Century Gothic"/>
                <a:sym typeface="Century Gothic"/>
              </a:rPr>
              <a:t>    la fondation Apache permettant :</a:t>
            </a:r>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Noto Sans Symbols"/>
              <a:buChar char="▪"/>
            </a:pPr>
            <a:r>
              <a:rPr lang="fr-FR" sz="2400">
                <a:solidFill>
                  <a:schemeClr val="dk1"/>
                </a:solidFill>
                <a:latin typeface="Century Gothic"/>
                <a:ea typeface="Century Gothic"/>
                <a:cs typeface="Century Gothic"/>
                <a:sym typeface="Century Gothic"/>
              </a:rPr>
              <a:t>L’intégration continue</a:t>
            </a:r>
            <a:endParaRPr/>
          </a:p>
          <a:p>
            <a:pPr indent="-342900" lvl="0" marL="342900" marR="0" rtl="0" algn="l">
              <a:spcBef>
                <a:spcPts val="480"/>
              </a:spcBef>
              <a:spcAft>
                <a:spcPts val="0"/>
              </a:spcAft>
              <a:buClr>
                <a:schemeClr val="dk1"/>
              </a:buClr>
              <a:buSzPts val="2400"/>
              <a:buFont typeface="Noto Sans Symbols"/>
              <a:buChar char="▪"/>
            </a:pPr>
            <a:r>
              <a:rPr lang="fr-FR" sz="2400">
                <a:solidFill>
                  <a:schemeClr val="dk1"/>
                </a:solidFill>
                <a:latin typeface="Century Gothic"/>
                <a:ea typeface="Century Gothic"/>
                <a:cs typeface="Century Gothic"/>
                <a:sym typeface="Century Gothic"/>
              </a:rPr>
              <a:t>La gestion des dépendances locales et distantes dans le Modèle de projet basé sur des conventions (POM) </a:t>
            </a:r>
            <a:endParaRPr/>
          </a:p>
          <a:p>
            <a:pPr indent="-342900" lvl="0" marL="342900" marR="0" rtl="0" algn="l">
              <a:spcBef>
                <a:spcPts val="480"/>
              </a:spcBef>
              <a:spcAft>
                <a:spcPts val="0"/>
              </a:spcAft>
              <a:buClr>
                <a:schemeClr val="dk1"/>
              </a:buClr>
              <a:buSzPts val="2400"/>
              <a:buFont typeface="Noto Sans Symbols"/>
              <a:buChar char="▪"/>
            </a:pPr>
            <a:r>
              <a:rPr lang="fr-FR" sz="2400">
                <a:solidFill>
                  <a:schemeClr val="dk1"/>
                </a:solidFill>
                <a:latin typeface="Century Gothic"/>
                <a:ea typeface="Century Gothic"/>
                <a:cs typeface="Century Gothic"/>
                <a:sym typeface="Century Gothic"/>
              </a:rPr>
              <a:t>Automatiser la gestion des builds et la génération des livrables</a:t>
            </a:r>
            <a:endParaRPr/>
          </a:p>
          <a:p>
            <a:pPr indent="-342900" lvl="1" marL="342900" marR="0" rtl="0" algn="l">
              <a:spcBef>
                <a:spcPts val="480"/>
              </a:spcBef>
              <a:spcAft>
                <a:spcPts val="0"/>
              </a:spcAft>
              <a:buClr>
                <a:schemeClr val="dk1"/>
              </a:buClr>
              <a:buSzPts val="2400"/>
              <a:buFont typeface="Noto Sans Symbols"/>
              <a:buChar char="▪"/>
            </a:pPr>
            <a:r>
              <a:rPr b="0" i="0" lang="fr-FR" sz="2400" u="none" cap="none" strike="noStrike">
                <a:solidFill>
                  <a:schemeClr val="dk1"/>
                </a:solidFill>
                <a:latin typeface="Century Gothic"/>
                <a:ea typeface="Century Gothic"/>
                <a:cs typeface="Century Gothic"/>
                <a:sym typeface="Century Gothic"/>
              </a:rPr>
              <a:t>Automatisation de tâches récurrentes</a:t>
            </a:r>
            <a:endParaRPr/>
          </a:p>
          <a:p>
            <a:pPr indent="-342900" lvl="0" marL="342900" marR="0" rtl="0" algn="l">
              <a:spcBef>
                <a:spcPts val="480"/>
              </a:spcBef>
              <a:spcAft>
                <a:spcPts val="0"/>
              </a:spcAft>
              <a:buClr>
                <a:schemeClr val="dk1"/>
              </a:buClr>
              <a:buSzPts val="2400"/>
              <a:buFont typeface="Noto Sans Symbols"/>
              <a:buChar char="▪"/>
            </a:pPr>
            <a:r>
              <a:rPr lang="fr-FR" sz="2400">
                <a:solidFill>
                  <a:schemeClr val="dk1"/>
                </a:solidFill>
                <a:latin typeface="Century Gothic"/>
                <a:ea typeface="Century Gothic"/>
                <a:cs typeface="Century Gothic"/>
                <a:sym typeface="Century Gothic"/>
              </a:rPr>
              <a:t>Le lancement des tests</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pic>
        <p:nvPicPr>
          <p:cNvPr id="158" name="Google Shape;158;p14"/>
          <p:cNvPicPr preferRelativeResize="0"/>
          <p:nvPr/>
        </p:nvPicPr>
        <p:blipFill rotWithShape="1">
          <a:blip r:embed="rId3">
            <a:alphaModFix/>
          </a:blip>
          <a:srcRect b="0" l="0" r="0" t="0"/>
          <a:stretch/>
        </p:blipFill>
        <p:spPr>
          <a:xfrm>
            <a:off x="6498828" y="5581625"/>
            <a:ext cx="3454699" cy="873836"/>
          </a:xfrm>
          <a:prstGeom prst="rect">
            <a:avLst/>
          </a:prstGeom>
          <a:noFill/>
          <a:ln>
            <a:noFill/>
          </a:ln>
        </p:spPr>
      </p:pic>
      <p:sp>
        <p:nvSpPr>
          <p:cNvPr id="159" name="Google Shape;159;p14"/>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INSTALLATION DE MAVEN</a:t>
            </a:r>
            <a:endParaRPr/>
          </a:p>
        </p:txBody>
      </p:sp>
      <p:sp>
        <p:nvSpPr>
          <p:cNvPr id="166" name="Google Shape;166;p15"/>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167" name="Google Shape;167;p15"/>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520"/>
              </a:spcBef>
              <a:spcAft>
                <a:spcPts val="0"/>
              </a:spcAft>
              <a:buClr>
                <a:schemeClr val="dk1"/>
              </a:buClr>
              <a:buSzPts val="2600"/>
              <a:buFont typeface="Arial"/>
              <a:buChar char="•"/>
            </a:pPr>
            <a:r>
              <a:rPr lang="fr-FR" sz="2600">
                <a:solidFill>
                  <a:schemeClr val="dk1"/>
                </a:solidFill>
                <a:latin typeface="Century Gothic"/>
                <a:ea typeface="Century Gothic"/>
                <a:cs typeface="Century Gothic"/>
                <a:sym typeface="Century Gothic"/>
              </a:rPr>
              <a:t>Maven peut être installé :</a:t>
            </a:r>
            <a:endParaRPr/>
          </a:p>
          <a:p>
            <a:pPr indent="-177800" lvl="0" marL="34290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342900" lvl="0" marL="342900" marR="0" rtl="0" algn="l">
              <a:spcBef>
                <a:spcPts val="520"/>
              </a:spcBef>
              <a:spcAft>
                <a:spcPts val="0"/>
              </a:spcAft>
              <a:buClr>
                <a:schemeClr val="dk1"/>
              </a:buClr>
              <a:buSzPts val="2600"/>
              <a:buFont typeface="Noto Sans Symbols"/>
              <a:buChar char="⮚"/>
            </a:pPr>
            <a:r>
              <a:rPr lang="fr-FR" sz="2600">
                <a:solidFill>
                  <a:schemeClr val="dk1"/>
                </a:solidFill>
                <a:latin typeface="Century Gothic"/>
                <a:ea typeface="Century Gothic"/>
                <a:cs typeface="Century Gothic"/>
                <a:sym typeface="Century Gothic"/>
              </a:rPr>
              <a:t> En mode standalone </a:t>
            </a:r>
            <a:endParaRPr/>
          </a:p>
          <a:p>
            <a:pPr indent="0" lvl="0" marL="0" marR="0" rtl="0" algn="l">
              <a:spcBef>
                <a:spcPts val="520"/>
              </a:spcBef>
              <a:spcAft>
                <a:spcPts val="0"/>
              </a:spcAft>
              <a:buClr>
                <a:schemeClr val="dk1"/>
              </a:buClr>
              <a:buSzPts val="2600"/>
              <a:buFont typeface="Arial"/>
              <a:buNone/>
            </a:pPr>
            <a:r>
              <a:rPr lang="fr-FR" sz="2600">
                <a:solidFill>
                  <a:schemeClr val="dk1"/>
                </a:solidFill>
                <a:latin typeface="Century Gothic"/>
                <a:ea typeface="Century Gothic"/>
                <a:cs typeface="Century Gothic"/>
                <a:sym typeface="Century Gothic"/>
              </a:rPr>
              <a:t>    Exemple: Utiliser Maven dans</a:t>
            </a:r>
            <a:endParaRPr/>
          </a:p>
          <a:p>
            <a:pPr indent="0" lvl="0" marL="0" marR="0" rtl="0" algn="l">
              <a:spcBef>
                <a:spcPts val="520"/>
              </a:spcBef>
              <a:spcAft>
                <a:spcPts val="0"/>
              </a:spcAft>
              <a:buClr>
                <a:schemeClr val="dk1"/>
              </a:buClr>
              <a:buSzPts val="2600"/>
              <a:buFont typeface="Arial"/>
              <a:buNone/>
            </a:pPr>
            <a:r>
              <a:rPr lang="fr-FR" sz="2600">
                <a:solidFill>
                  <a:schemeClr val="dk1"/>
                </a:solidFill>
                <a:latin typeface="Century Gothic"/>
                <a:ea typeface="Century Gothic"/>
                <a:cs typeface="Century Gothic"/>
                <a:sym typeface="Century Gothic"/>
              </a:rPr>
              <a:t>    l’intégration continue    </a:t>
            </a:r>
            <a:endParaRPr/>
          </a:p>
          <a:p>
            <a:pPr indent="0" lvl="0" marL="0" marR="0" rtl="0" algn="l">
              <a:spcBef>
                <a:spcPts val="520"/>
              </a:spcBef>
              <a:spcAft>
                <a:spcPts val="0"/>
              </a:spcAft>
              <a:buClr>
                <a:schemeClr val="dk1"/>
              </a:buClr>
              <a:buSzPts val="2600"/>
              <a:buFont typeface="Arial"/>
              <a:buNone/>
            </a:pPr>
            <a:r>
              <a:rPr lang="fr-FR" sz="2600">
                <a:solidFill>
                  <a:schemeClr val="dk1"/>
                </a:solidFill>
                <a:latin typeface="Century Gothic"/>
                <a:ea typeface="Century Gothic"/>
                <a:cs typeface="Century Gothic"/>
                <a:sym typeface="Century Gothic"/>
              </a:rPr>
              <a:t>    (domaine DevOps)</a:t>
            </a:r>
            <a:endParaRPr/>
          </a:p>
          <a:p>
            <a:pPr indent="0" lvl="0" marL="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0" lvl="0" marL="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342900" lvl="0" marL="342900" marR="0" rtl="0" algn="l">
              <a:spcBef>
                <a:spcPts val="520"/>
              </a:spcBef>
              <a:spcAft>
                <a:spcPts val="0"/>
              </a:spcAft>
              <a:buClr>
                <a:schemeClr val="dk1"/>
              </a:buClr>
              <a:buSzPts val="2600"/>
              <a:buFont typeface="Noto Sans Symbols"/>
              <a:buChar char="⮚"/>
            </a:pPr>
            <a:r>
              <a:rPr b="1" lang="fr-FR" sz="2600">
                <a:solidFill>
                  <a:schemeClr val="dk1"/>
                </a:solidFill>
                <a:latin typeface="Century Gothic"/>
                <a:ea typeface="Century Gothic"/>
                <a:cs typeface="Century Gothic"/>
                <a:sym typeface="Century Gothic"/>
              </a:rPr>
              <a:t>  En tant que plugin</a:t>
            </a:r>
            <a:endParaRPr/>
          </a:p>
          <a:p>
            <a:pPr indent="0" lvl="0" marL="0" marR="0" rtl="0" algn="l">
              <a:spcBef>
                <a:spcPts val="520"/>
              </a:spcBef>
              <a:spcAft>
                <a:spcPts val="0"/>
              </a:spcAft>
              <a:buClr>
                <a:schemeClr val="dk1"/>
              </a:buClr>
              <a:buSzPts val="2600"/>
              <a:buFont typeface="Arial"/>
              <a:buNone/>
            </a:pPr>
            <a:r>
              <a:rPr b="1" lang="fr-FR" sz="2600">
                <a:solidFill>
                  <a:schemeClr val="dk1"/>
                </a:solidFill>
                <a:latin typeface="Century Gothic"/>
                <a:ea typeface="Century Gothic"/>
                <a:cs typeface="Century Gothic"/>
                <a:sym typeface="Century Gothic"/>
              </a:rPr>
              <a:t>      Par défaut, Intellij intègre un plugin Maven</a:t>
            </a:r>
            <a:endParaRPr/>
          </a:p>
        </p:txBody>
      </p:sp>
      <p:pic>
        <p:nvPicPr>
          <p:cNvPr id="168" name="Google Shape;168;p15"/>
          <p:cNvPicPr preferRelativeResize="0"/>
          <p:nvPr/>
        </p:nvPicPr>
        <p:blipFill rotWithShape="1">
          <a:blip r:embed="rId3">
            <a:alphaModFix/>
          </a:blip>
          <a:srcRect b="0" l="0" r="0" t="0"/>
          <a:stretch/>
        </p:blipFill>
        <p:spPr>
          <a:xfrm>
            <a:off x="5490716" y="1405161"/>
            <a:ext cx="5038571" cy="3744416"/>
          </a:xfrm>
          <a:prstGeom prst="rect">
            <a:avLst/>
          </a:prstGeom>
          <a:noFill/>
          <a:ln>
            <a:noFill/>
          </a:ln>
        </p:spPr>
      </p:pic>
      <p:sp>
        <p:nvSpPr>
          <p:cNvPr id="169" name="Google Shape;169;p15"/>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176" name="Google Shape;176;p16"/>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500"/>
              <a:buFont typeface="Arial"/>
              <a:buNone/>
            </a:pPr>
            <a:r>
              <a:t/>
            </a:r>
            <a:endParaRPr sz="500">
              <a:solidFill>
                <a:schemeClr val="dk1"/>
              </a:solidFill>
              <a:latin typeface="Century Gothic"/>
              <a:ea typeface="Century Gothic"/>
              <a:cs typeface="Century Gothic"/>
              <a:sym typeface="Century Gothic"/>
            </a:endParaRPr>
          </a:p>
          <a:p>
            <a:pPr indent="-342900" lvl="0" marL="342900" marR="0" rtl="0" algn="l">
              <a:spcBef>
                <a:spcPts val="520"/>
              </a:spcBef>
              <a:spcAft>
                <a:spcPts val="0"/>
              </a:spcAft>
              <a:buClr>
                <a:schemeClr val="dk1"/>
              </a:buClr>
              <a:buSzPts val="2600"/>
              <a:buFont typeface="Arial"/>
              <a:buChar char="•"/>
            </a:pPr>
            <a:r>
              <a:rPr lang="fr-FR" sz="2600">
                <a:solidFill>
                  <a:schemeClr val="dk1"/>
                </a:solidFill>
                <a:latin typeface="Century Gothic"/>
                <a:ea typeface="Century Gothic"/>
                <a:cs typeface="Century Gothic"/>
                <a:sym typeface="Century Gothic"/>
              </a:rPr>
              <a:t>En mode plugin : </a:t>
            </a:r>
            <a:endParaRPr/>
          </a:p>
          <a:p>
            <a:pPr indent="-342900" lvl="0" marL="342900" marR="0" rtl="0" algn="l">
              <a:spcBef>
                <a:spcPts val="520"/>
              </a:spcBef>
              <a:spcAft>
                <a:spcPts val="0"/>
              </a:spcAft>
              <a:buClr>
                <a:schemeClr val="dk1"/>
              </a:buClr>
              <a:buSzPts val="2600"/>
              <a:buFont typeface="Arial"/>
              <a:buChar char="•"/>
            </a:pPr>
            <a:r>
              <a:rPr lang="fr-FR" sz="2600">
                <a:solidFill>
                  <a:schemeClr val="dk1"/>
                </a:solidFill>
                <a:latin typeface="Century Gothic"/>
                <a:ea typeface="Century Gothic"/>
                <a:cs typeface="Century Gothic"/>
                <a:sym typeface="Century Gothic"/>
              </a:rPr>
              <a:t>Cliquer sur File =&gt; Settings =&gt; plugins</a:t>
            </a:r>
            <a:endParaRPr/>
          </a:p>
          <a:p>
            <a:pPr indent="-177800" lvl="0" marL="34290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177800" lvl="0" marL="34290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177800" lvl="0" marL="34290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177800" lvl="0" marL="34290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p:txBody>
      </p:sp>
      <p:sp>
        <p:nvSpPr>
          <p:cNvPr id="177" name="Google Shape;177;p16"/>
          <p:cNvSpPr/>
          <p:nvPr/>
        </p:nvSpPr>
        <p:spPr>
          <a:xfrm>
            <a:off x="2466380" y="563520"/>
            <a:ext cx="5129930" cy="584775"/>
          </a:xfrm>
          <a:prstGeom prst="rect">
            <a:avLst/>
          </a:prstGeom>
          <a:noFill/>
          <a:ln>
            <a:noFill/>
          </a:ln>
        </p:spPr>
        <p:txBody>
          <a:bodyPr anchorCtr="0" anchor="t" bIns="45700" lIns="91425" spcFirstLastPara="1" rIns="91425" wrap="square" tIns="45700">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INSTALLATION DE MAVEN</a:t>
            </a:r>
            <a:endParaRPr/>
          </a:p>
        </p:txBody>
      </p:sp>
      <p:sp>
        <p:nvSpPr>
          <p:cNvPr id="178" name="Google Shape;178;p16"/>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79" name="Google Shape;179;p16"/>
          <p:cNvPicPr preferRelativeResize="0"/>
          <p:nvPr/>
        </p:nvPicPr>
        <p:blipFill rotWithShape="1">
          <a:blip r:embed="rId3">
            <a:alphaModFix/>
          </a:blip>
          <a:srcRect b="0" l="0" r="0" t="0"/>
          <a:stretch/>
        </p:blipFill>
        <p:spPr>
          <a:xfrm>
            <a:off x="629483" y="2474955"/>
            <a:ext cx="9420225" cy="4524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PREMIER PROJET MAVEN</a:t>
            </a:r>
            <a:endParaRPr/>
          </a:p>
        </p:txBody>
      </p:sp>
      <p:sp>
        <p:nvSpPr>
          <p:cNvPr id="186" name="Google Shape;186;p17"/>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187" name="Google Shape;187;p17"/>
          <p:cNvSpPr/>
          <p:nvPr/>
        </p:nvSpPr>
        <p:spPr>
          <a:xfrm>
            <a:off x="148413" y="1209965"/>
            <a:ext cx="10531276" cy="5943330"/>
          </a:xfrm>
          <a:prstGeom prst="rect">
            <a:avLst/>
          </a:prstGeom>
          <a:noFill/>
          <a:ln>
            <a:noFill/>
          </a:ln>
        </p:spPr>
        <p:txBody>
          <a:bodyPr anchorCtr="0" anchor="t" bIns="50400" lIns="100825" spcFirstLastPara="1" rIns="100825" wrap="square" tIns="50400">
            <a:normAutofit/>
          </a:bodyPr>
          <a:lstStyle/>
          <a:p>
            <a:pPr indent="-342900" lvl="0" marL="342900" marR="0" rtl="0" algn="l">
              <a:lnSpc>
                <a:spcPct val="90000"/>
              </a:lnSpc>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0" lvl="0" marL="0" marR="0" rtl="0" algn="l">
              <a:lnSpc>
                <a:spcPct val="90000"/>
              </a:lnSpc>
              <a:spcBef>
                <a:spcPts val="560"/>
              </a:spcBef>
              <a:spcAft>
                <a:spcPts val="0"/>
              </a:spcAft>
              <a:buClr>
                <a:schemeClr val="dk1"/>
              </a:buClr>
              <a:buSzPts val="2600"/>
              <a:buFont typeface="Arial"/>
              <a:buNone/>
            </a:pPr>
            <a:r>
              <a:rPr lang="fr-FR" sz="2600">
                <a:solidFill>
                  <a:schemeClr val="dk1"/>
                </a:solidFill>
                <a:latin typeface="Century Gothic"/>
                <a:ea typeface="Century Gothic"/>
                <a:cs typeface="Century Gothic"/>
                <a:sym typeface="Century Gothic"/>
              </a:rPr>
              <a:t>    </a:t>
            </a:r>
            <a:r>
              <a:rPr lang="fr-FR" sz="2800">
                <a:solidFill>
                  <a:schemeClr val="dk1"/>
                </a:solidFill>
                <a:latin typeface="Century Gothic"/>
                <a:ea typeface="Century Gothic"/>
                <a:cs typeface="Century Gothic"/>
                <a:sym typeface="Century Gothic"/>
              </a:rPr>
              <a:t>Un projet est caractérisé par :</a:t>
            </a:r>
            <a:endParaRPr/>
          </a:p>
          <a:p>
            <a:pPr indent="-342900" lvl="0" marL="342900" marR="0" rtl="0" algn="l">
              <a:lnSpc>
                <a:spcPct val="90000"/>
              </a:lnSpc>
              <a:spcBef>
                <a:spcPts val="560"/>
              </a:spcBef>
              <a:spcAft>
                <a:spcPts val="0"/>
              </a:spcAft>
              <a:buClr>
                <a:schemeClr val="dk1"/>
              </a:buClr>
              <a:buSzPts val="2800"/>
              <a:buFont typeface="Arial"/>
              <a:buChar char="•"/>
            </a:pPr>
            <a:r>
              <a:rPr b="1" lang="fr-FR" sz="2800">
                <a:solidFill>
                  <a:schemeClr val="dk1"/>
                </a:solidFill>
                <a:latin typeface="Century Gothic"/>
                <a:ea typeface="Century Gothic"/>
                <a:cs typeface="Century Gothic"/>
                <a:sym typeface="Century Gothic"/>
              </a:rPr>
              <a:t>project</a:t>
            </a:r>
            <a:r>
              <a:rPr lang="fr-FR" sz="2800">
                <a:solidFill>
                  <a:schemeClr val="dk1"/>
                </a:solidFill>
                <a:latin typeface="Century Gothic"/>
                <a:ea typeface="Century Gothic"/>
                <a:cs typeface="Century Gothic"/>
                <a:sym typeface="Century Gothic"/>
              </a:rPr>
              <a:t> : Balise racine de tous les fichiers pom.xml. </a:t>
            </a:r>
            <a:endParaRPr/>
          </a:p>
          <a:p>
            <a:pPr indent="-342900" lvl="0" marL="342900" marR="0" rtl="0" algn="l">
              <a:lnSpc>
                <a:spcPct val="90000"/>
              </a:lnSpc>
              <a:spcBef>
                <a:spcPts val="560"/>
              </a:spcBef>
              <a:spcAft>
                <a:spcPts val="0"/>
              </a:spcAft>
              <a:buClr>
                <a:schemeClr val="dk1"/>
              </a:buClr>
              <a:buSzPts val="2800"/>
              <a:buFont typeface="Arial"/>
              <a:buChar char="•"/>
            </a:pPr>
            <a:r>
              <a:rPr b="1" lang="fr-FR" sz="2800">
                <a:solidFill>
                  <a:schemeClr val="dk1"/>
                </a:solidFill>
                <a:latin typeface="Century Gothic"/>
                <a:ea typeface="Century Gothic"/>
                <a:cs typeface="Century Gothic"/>
                <a:sym typeface="Century Gothic"/>
              </a:rPr>
              <a:t>modelVersion</a:t>
            </a:r>
            <a:r>
              <a:rPr lang="fr-FR" sz="2800">
                <a:solidFill>
                  <a:schemeClr val="dk1"/>
                </a:solidFill>
                <a:latin typeface="Century Gothic"/>
                <a:ea typeface="Century Gothic"/>
                <a:cs typeface="Century Gothic"/>
                <a:sym typeface="Century Gothic"/>
              </a:rPr>
              <a:t> : Version de POM utilisée. </a:t>
            </a:r>
            <a:endParaRPr/>
          </a:p>
          <a:p>
            <a:pPr indent="-342900" lvl="0" marL="342900" marR="0" rtl="0" algn="l">
              <a:lnSpc>
                <a:spcPct val="90000"/>
              </a:lnSpc>
              <a:spcBef>
                <a:spcPts val="560"/>
              </a:spcBef>
              <a:spcAft>
                <a:spcPts val="0"/>
              </a:spcAft>
              <a:buClr>
                <a:schemeClr val="dk1"/>
              </a:buClr>
              <a:buSzPts val="2800"/>
              <a:buFont typeface="Arial"/>
              <a:buChar char="•"/>
            </a:pPr>
            <a:r>
              <a:rPr b="1" lang="fr-FR" sz="2800">
                <a:solidFill>
                  <a:schemeClr val="dk1"/>
                </a:solidFill>
                <a:latin typeface="Century Gothic"/>
                <a:ea typeface="Century Gothic"/>
                <a:cs typeface="Century Gothic"/>
                <a:sym typeface="Century Gothic"/>
              </a:rPr>
              <a:t>groupId</a:t>
            </a:r>
            <a:r>
              <a:rPr lang="fr-FR" sz="2800">
                <a:solidFill>
                  <a:schemeClr val="dk1"/>
                </a:solidFill>
                <a:latin typeface="Century Gothic"/>
                <a:ea typeface="Century Gothic"/>
                <a:cs typeface="Century Gothic"/>
                <a:sym typeface="Century Gothic"/>
              </a:rPr>
              <a:t> : Identifier un groupe qui a créé le projet. Ex: org.apache.  </a:t>
            </a:r>
            <a:endParaRPr/>
          </a:p>
          <a:p>
            <a:pPr indent="-342900" lvl="0" marL="342900" marR="0" rtl="0" algn="l">
              <a:lnSpc>
                <a:spcPct val="90000"/>
              </a:lnSpc>
              <a:spcBef>
                <a:spcPts val="560"/>
              </a:spcBef>
              <a:spcAft>
                <a:spcPts val="0"/>
              </a:spcAft>
              <a:buClr>
                <a:schemeClr val="dk1"/>
              </a:buClr>
              <a:buSzPts val="2800"/>
              <a:buFont typeface="Arial"/>
              <a:buChar char="•"/>
            </a:pPr>
            <a:r>
              <a:rPr b="1" lang="fr-FR" sz="2800">
                <a:solidFill>
                  <a:schemeClr val="dk1"/>
                </a:solidFill>
                <a:latin typeface="Century Gothic"/>
                <a:ea typeface="Century Gothic"/>
                <a:cs typeface="Century Gothic"/>
                <a:sym typeface="Century Gothic"/>
              </a:rPr>
              <a:t>artifactId</a:t>
            </a:r>
            <a:r>
              <a:rPr lang="fr-FR" sz="2800">
                <a:solidFill>
                  <a:schemeClr val="dk1"/>
                </a:solidFill>
                <a:latin typeface="Century Gothic"/>
                <a:ea typeface="Century Gothic"/>
                <a:cs typeface="Century Gothic"/>
                <a:sym typeface="Century Gothic"/>
              </a:rPr>
              <a:t> : Nom unique utilisé pour nommer l’artifact à construire. </a:t>
            </a:r>
            <a:endParaRPr/>
          </a:p>
          <a:p>
            <a:pPr indent="-342900" lvl="0" marL="342900" marR="0" rtl="0" algn="l">
              <a:lnSpc>
                <a:spcPct val="90000"/>
              </a:lnSpc>
              <a:spcBef>
                <a:spcPts val="560"/>
              </a:spcBef>
              <a:spcAft>
                <a:spcPts val="0"/>
              </a:spcAft>
              <a:buClr>
                <a:schemeClr val="dk1"/>
              </a:buClr>
              <a:buSzPts val="2800"/>
              <a:buFont typeface="Arial"/>
              <a:buChar char="•"/>
            </a:pPr>
            <a:r>
              <a:rPr b="1" lang="fr-FR" sz="2800">
                <a:solidFill>
                  <a:schemeClr val="dk1"/>
                </a:solidFill>
                <a:latin typeface="Century Gothic"/>
                <a:ea typeface="Century Gothic"/>
                <a:cs typeface="Century Gothic"/>
                <a:sym typeface="Century Gothic"/>
              </a:rPr>
              <a:t>packaging</a:t>
            </a:r>
            <a:r>
              <a:rPr lang="fr-FR" sz="2800">
                <a:solidFill>
                  <a:schemeClr val="dk1"/>
                </a:solidFill>
                <a:latin typeface="Century Gothic"/>
                <a:ea typeface="Century Gothic"/>
                <a:cs typeface="Century Gothic"/>
                <a:sym typeface="Century Gothic"/>
              </a:rPr>
              <a:t> : Type de packaging du projet ( ex. : JAR, WAR, EAR...). </a:t>
            </a:r>
            <a:endParaRPr/>
          </a:p>
          <a:p>
            <a:pPr indent="-342900" lvl="0" marL="342900" marR="0" rtl="0" algn="l">
              <a:lnSpc>
                <a:spcPct val="90000"/>
              </a:lnSpc>
              <a:spcBef>
                <a:spcPts val="560"/>
              </a:spcBef>
              <a:spcAft>
                <a:spcPts val="0"/>
              </a:spcAft>
              <a:buClr>
                <a:schemeClr val="dk1"/>
              </a:buClr>
              <a:buSzPts val="2800"/>
              <a:buFont typeface="Arial"/>
              <a:buChar char="•"/>
            </a:pPr>
            <a:r>
              <a:rPr b="1" lang="fr-FR" sz="2800">
                <a:solidFill>
                  <a:schemeClr val="dk1"/>
                </a:solidFill>
                <a:latin typeface="Century Gothic"/>
                <a:ea typeface="Century Gothic"/>
                <a:cs typeface="Century Gothic"/>
                <a:sym typeface="Century Gothic"/>
              </a:rPr>
              <a:t>archetype</a:t>
            </a:r>
            <a:r>
              <a:rPr lang="fr-FR" sz="2800">
                <a:solidFill>
                  <a:schemeClr val="dk1"/>
                </a:solidFill>
                <a:latin typeface="Century Gothic"/>
                <a:ea typeface="Century Gothic"/>
                <a:cs typeface="Century Gothic"/>
                <a:sym typeface="Century Gothic"/>
              </a:rPr>
              <a:t> : Template de Projet. </a:t>
            </a:r>
            <a:endParaRPr/>
          </a:p>
          <a:p>
            <a:pPr indent="-342900" lvl="0" marL="342900" marR="0" rtl="0" algn="l">
              <a:lnSpc>
                <a:spcPct val="90000"/>
              </a:lnSpc>
              <a:spcBef>
                <a:spcPts val="560"/>
              </a:spcBef>
              <a:spcAft>
                <a:spcPts val="0"/>
              </a:spcAft>
              <a:buClr>
                <a:schemeClr val="dk1"/>
              </a:buClr>
              <a:buSzPts val="2800"/>
              <a:buFont typeface="Arial"/>
              <a:buChar char="•"/>
            </a:pPr>
            <a:r>
              <a:rPr b="1" lang="fr-FR" sz="2800">
                <a:solidFill>
                  <a:schemeClr val="dk1"/>
                </a:solidFill>
                <a:latin typeface="Century Gothic"/>
                <a:ea typeface="Century Gothic"/>
                <a:cs typeface="Century Gothic"/>
                <a:sym typeface="Century Gothic"/>
              </a:rPr>
              <a:t>name</a:t>
            </a:r>
            <a:r>
              <a:rPr lang="fr-FR" sz="2800">
                <a:solidFill>
                  <a:schemeClr val="dk1"/>
                </a:solidFill>
                <a:latin typeface="Century Gothic"/>
                <a:ea typeface="Century Gothic"/>
                <a:cs typeface="Century Gothic"/>
                <a:sym typeface="Century Gothic"/>
              </a:rPr>
              <a:t> : Nom du projet. </a:t>
            </a:r>
            <a:endParaRPr/>
          </a:p>
          <a:p>
            <a:pPr indent="-342900" lvl="0" marL="342900" marR="0" rtl="0" algn="l">
              <a:lnSpc>
                <a:spcPct val="90000"/>
              </a:lnSpc>
              <a:spcBef>
                <a:spcPts val="560"/>
              </a:spcBef>
              <a:spcAft>
                <a:spcPts val="0"/>
              </a:spcAft>
              <a:buClr>
                <a:schemeClr val="dk1"/>
              </a:buClr>
              <a:buSzPts val="2800"/>
              <a:buFont typeface="Arial"/>
              <a:buChar char="•"/>
            </a:pPr>
            <a:r>
              <a:rPr b="1" lang="fr-FR" sz="2800">
                <a:solidFill>
                  <a:schemeClr val="dk1"/>
                </a:solidFill>
                <a:latin typeface="Century Gothic"/>
                <a:ea typeface="Century Gothic"/>
                <a:cs typeface="Century Gothic"/>
                <a:sym typeface="Century Gothic"/>
              </a:rPr>
              <a:t>description</a:t>
            </a:r>
            <a:r>
              <a:rPr lang="fr-FR" sz="2800">
                <a:solidFill>
                  <a:schemeClr val="dk1"/>
                </a:solidFill>
                <a:latin typeface="Century Gothic"/>
                <a:ea typeface="Century Gothic"/>
                <a:cs typeface="Century Gothic"/>
                <a:sym typeface="Century Gothic"/>
              </a:rPr>
              <a:t> : Description du projet. </a:t>
            </a:r>
            <a:endParaRPr/>
          </a:p>
          <a:p>
            <a:pPr indent="-165100" lvl="0" marL="342900" marR="0" rtl="0" algn="l">
              <a:lnSpc>
                <a:spcPct val="90000"/>
              </a:lnSpc>
              <a:spcBef>
                <a:spcPts val="560"/>
              </a:spcBef>
              <a:spcAft>
                <a:spcPts val="0"/>
              </a:spcAft>
              <a:buClr>
                <a:schemeClr val="dk1"/>
              </a:buClr>
              <a:buSzPts val="2800"/>
              <a:buFont typeface="Arial"/>
              <a:buNone/>
            </a:pPr>
            <a:r>
              <a:t/>
            </a:r>
            <a:endParaRPr sz="2800">
              <a:solidFill>
                <a:srgbClr val="FF0000"/>
              </a:solidFill>
              <a:latin typeface="Century Gothic"/>
              <a:ea typeface="Century Gothic"/>
              <a:cs typeface="Century Gothic"/>
              <a:sym typeface="Century Gothic"/>
            </a:endParaRPr>
          </a:p>
          <a:p>
            <a:pPr indent="-165100" lvl="0" marL="342900" marR="0" rtl="0" algn="l">
              <a:lnSpc>
                <a:spcPct val="90000"/>
              </a:lnSpc>
              <a:spcBef>
                <a:spcPts val="560"/>
              </a:spcBef>
              <a:spcAft>
                <a:spcPts val="0"/>
              </a:spcAft>
              <a:buClr>
                <a:schemeClr val="dk1"/>
              </a:buClr>
              <a:buSzPts val="2800"/>
              <a:buFont typeface="Arial"/>
              <a:buNone/>
            </a:pPr>
            <a:r>
              <a:t/>
            </a:r>
            <a:endParaRPr sz="2800">
              <a:solidFill>
                <a:srgbClr val="FF0000"/>
              </a:solidFill>
              <a:latin typeface="Century Gothic"/>
              <a:ea typeface="Century Gothic"/>
              <a:cs typeface="Century Gothic"/>
              <a:sym typeface="Century Gothic"/>
            </a:endParaRPr>
          </a:p>
          <a:p>
            <a:pPr indent="-177800" lvl="0" marL="342900" marR="0" rtl="0" algn="l">
              <a:lnSpc>
                <a:spcPct val="90000"/>
              </a:lnSpc>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177800" lvl="0" marL="342900" marR="0" rtl="0" algn="l">
              <a:lnSpc>
                <a:spcPct val="90000"/>
              </a:lnSpc>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p:txBody>
      </p:sp>
      <p:sp>
        <p:nvSpPr>
          <p:cNvPr id="188" name="Google Shape;188;p17"/>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Gestion des versions du projet</a:t>
            </a:r>
            <a:endParaRPr/>
          </a:p>
        </p:txBody>
      </p:sp>
      <p:sp>
        <p:nvSpPr>
          <p:cNvPr id="195" name="Google Shape;195;p18"/>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196" name="Google Shape;196;p18"/>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197" name="Google Shape;197;p18"/>
          <p:cNvSpPr/>
          <p:nvPr/>
        </p:nvSpPr>
        <p:spPr>
          <a:xfrm>
            <a:off x="302308" y="1217627"/>
            <a:ext cx="10083800" cy="6524238"/>
          </a:xfrm>
          <a:prstGeom prst="rect">
            <a:avLst/>
          </a:prstGeom>
          <a:noFill/>
          <a:ln>
            <a:noFill/>
          </a:ln>
        </p:spPr>
        <p:txBody>
          <a:bodyPr anchorCtr="0" anchor="t" bIns="50400" lIns="100825" spcFirstLastPara="1" rIns="100825" wrap="square" tIns="50400">
            <a:normAutofit/>
          </a:bodyPr>
          <a:lstStyle/>
          <a:p>
            <a:pPr indent="-342900" lvl="0" marL="342900" marR="0" rtl="0" algn="l">
              <a:lnSpc>
                <a:spcPct val="90000"/>
              </a:lnSpc>
              <a:spcBef>
                <a:spcPts val="0"/>
              </a:spcBef>
              <a:spcAft>
                <a:spcPts val="0"/>
              </a:spcAft>
              <a:buClr>
                <a:schemeClr val="dk1"/>
              </a:buClr>
              <a:buSzPts val="2220"/>
              <a:buFont typeface="Arial"/>
              <a:buNone/>
            </a:pPr>
            <a:r>
              <a:rPr b="1" lang="fr-FR" sz="2220">
                <a:solidFill>
                  <a:schemeClr val="dk1"/>
                </a:solidFill>
                <a:latin typeface="Century Gothic"/>
                <a:ea typeface="Century Gothic"/>
                <a:cs typeface="Century Gothic"/>
                <a:sym typeface="Century Gothic"/>
              </a:rPr>
              <a:t>Exercice</a:t>
            </a:r>
            <a:endParaRPr/>
          </a:p>
          <a:p>
            <a:pPr indent="-342900" lvl="0" marL="342900" marR="0" rtl="0" algn="l">
              <a:lnSpc>
                <a:spcPct val="90000"/>
              </a:lnSpc>
              <a:spcBef>
                <a:spcPts val="444"/>
              </a:spcBef>
              <a:spcAft>
                <a:spcPts val="0"/>
              </a:spcAft>
              <a:buClr>
                <a:schemeClr val="dk1"/>
              </a:buClr>
              <a:buSzPts val="2220"/>
              <a:buFont typeface="Arial"/>
              <a:buNone/>
            </a:pPr>
            <a:r>
              <a:t/>
            </a:r>
            <a:endParaRPr sz="2220">
              <a:solidFill>
                <a:schemeClr val="dk1"/>
              </a:solidFill>
              <a:latin typeface="Century Gothic"/>
              <a:ea typeface="Century Gothic"/>
              <a:cs typeface="Century Gothic"/>
              <a:sym typeface="Century Gothic"/>
            </a:endParaRPr>
          </a:p>
          <a:p>
            <a:pPr indent="-342900" lvl="0" marL="342900" marR="0" rtl="0" algn="l">
              <a:lnSpc>
                <a:spcPct val="90000"/>
              </a:lnSpc>
              <a:spcBef>
                <a:spcPts val="444"/>
              </a:spcBef>
              <a:spcAft>
                <a:spcPts val="0"/>
              </a:spcAft>
              <a:buClr>
                <a:schemeClr val="dk1"/>
              </a:buClr>
              <a:buSzPts val="2220"/>
              <a:buFont typeface="Arial"/>
              <a:buNone/>
            </a:pPr>
            <a:r>
              <a:rPr lang="fr-FR" sz="2220">
                <a:solidFill>
                  <a:schemeClr val="dk1"/>
                </a:solidFill>
                <a:latin typeface="Century Gothic"/>
                <a:ea typeface="Century Gothic"/>
                <a:cs typeface="Century Gothic"/>
                <a:sym typeface="Century Gothic"/>
              </a:rPr>
              <a:t>Soit les versions du projet suivantes :</a:t>
            </a:r>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1.0.0                                           </a:t>
            </a:r>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1.1.0                                                </a:t>
            </a:r>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2.0.0</a:t>
            </a:r>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2.0.1</a:t>
            </a:r>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3.0.0</a:t>
            </a:r>
            <a:endParaRPr/>
          </a:p>
          <a:p>
            <a:pPr indent="-190182" lvl="0" marL="342900" marR="0" rtl="0" algn="l">
              <a:lnSpc>
                <a:spcPct val="90000"/>
              </a:lnSpc>
              <a:spcBef>
                <a:spcPts val="481"/>
              </a:spcBef>
              <a:spcAft>
                <a:spcPts val="0"/>
              </a:spcAft>
              <a:buClr>
                <a:schemeClr val="dk1"/>
              </a:buClr>
              <a:buSzPts val="2405"/>
              <a:buFont typeface="Arial"/>
              <a:buNone/>
            </a:pPr>
            <a:r>
              <a:t/>
            </a:r>
            <a:endParaRPr sz="2405">
              <a:solidFill>
                <a:schemeClr val="dk1"/>
              </a:solidFill>
              <a:latin typeface="Century Gothic"/>
              <a:ea typeface="Century Gothic"/>
              <a:cs typeface="Century Gothic"/>
              <a:sym typeface="Century Gothic"/>
            </a:endParaRPr>
          </a:p>
          <a:p>
            <a:pPr indent="0" lvl="0" marL="0" marR="0" rtl="0" algn="l">
              <a:lnSpc>
                <a:spcPct val="90000"/>
              </a:lnSpc>
              <a:spcBef>
                <a:spcPts val="518"/>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A quoi correspond chaque numérotation </a:t>
            </a:r>
            <a:r>
              <a:rPr lang="fr-FR" sz="2590">
                <a:solidFill>
                  <a:schemeClr val="dk1"/>
                </a:solidFill>
                <a:latin typeface="Arial"/>
                <a:ea typeface="Arial"/>
                <a:cs typeface="Arial"/>
                <a:sym typeface="Arial"/>
              </a:rPr>
              <a:t>?</a:t>
            </a:r>
            <a:endParaRPr sz="2405">
              <a:solidFill>
                <a:schemeClr val="dk1"/>
              </a:solidFill>
              <a:latin typeface="Century Gothic"/>
              <a:ea typeface="Century Gothic"/>
              <a:cs typeface="Century Gothic"/>
              <a:sym typeface="Century Gothic"/>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Release majeure</a:t>
            </a:r>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Release mineure</a:t>
            </a:r>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Patch (Correctif) </a:t>
            </a:r>
            <a:endParaRPr/>
          </a:p>
          <a:p>
            <a:pPr indent="-190182" lvl="0" marL="342900" marR="0" rtl="0" algn="l">
              <a:lnSpc>
                <a:spcPct val="90000"/>
              </a:lnSpc>
              <a:spcBef>
                <a:spcPts val="481"/>
              </a:spcBef>
              <a:spcAft>
                <a:spcPts val="0"/>
              </a:spcAft>
              <a:buClr>
                <a:schemeClr val="dk1"/>
              </a:buClr>
              <a:buSzPts val="2405"/>
              <a:buFont typeface="Arial"/>
              <a:buNone/>
            </a:pPr>
            <a:r>
              <a:t/>
            </a:r>
            <a:endParaRPr sz="2405">
              <a:solidFill>
                <a:schemeClr val="dk1"/>
              </a:solidFill>
              <a:latin typeface="Century Gothic"/>
              <a:ea typeface="Century Gothic"/>
              <a:cs typeface="Century Gothic"/>
              <a:sym typeface="Century Gothic"/>
            </a:endParaRPr>
          </a:p>
          <a:p>
            <a:pPr indent="0" lvl="0" marL="0" marR="0" rtl="0" algn="l">
              <a:lnSpc>
                <a:spcPct val="90000"/>
              </a:lnSpc>
              <a:spcBef>
                <a:spcPts val="481"/>
              </a:spcBef>
              <a:spcAft>
                <a:spcPts val="0"/>
              </a:spcAft>
              <a:buClr>
                <a:schemeClr val="dk1"/>
              </a:buClr>
              <a:buSzPts val="2405"/>
              <a:buFont typeface="Arial"/>
              <a:buNone/>
            </a:pPr>
            <a:r>
              <a:rPr lang="fr-FR" sz="2405">
                <a:solidFill>
                  <a:schemeClr val="dk1"/>
                </a:solidFill>
                <a:latin typeface="Century Gothic"/>
                <a:ea typeface="Century Gothic"/>
                <a:cs typeface="Century Gothic"/>
                <a:sym typeface="Century Gothic"/>
              </a:rPr>
              <a:t>   </a:t>
            </a:r>
            <a:endParaRPr/>
          </a:p>
        </p:txBody>
      </p:sp>
      <p:sp>
        <p:nvSpPr>
          <p:cNvPr id="198" name="Google Shape;198;p18"/>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ARBORESCENCE DU PROJET</a:t>
            </a:r>
            <a:endParaRPr/>
          </a:p>
        </p:txBody>
      </p:sp>
      <p:sp>
        <p:nvSpPr>
          <p:cNvPr id="205" name="Google Shape;205;p19"/>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06" name="Google Shape;206;p19"/>
          <p:cNvSpPr/>
          <p:nvPr/>
        </p:nvSpPr>
        <p:spPr>
          <a:xfrm>
            <a:off x="304800" y="1059420"/>
            <a:ext cx="10083800" cy="2282008"/>
          </a:xfrm>
          <a:prstGeom prst="rect">
            <a:avLst/>
          </a:prstGeom>
          <a:noFill/>
          <a:ln>
            <a:noFill/>
          </a:ln>
        </p:spPr>
        <p:txBody>
          <a:bodyPr anchorCtr="0" anchor="t" bIns="50400" lIns="100825" spcFirstLastPara="1" rIns="100825" wrap="square" tIns="50400">
            <a:normAutofit/>
          </a:bodyPr>
          <a:lstStyle/>
          <a:p>
            <a:pPr indent="-285750" lvl="1" marL="742950" marR="0" rtl="0" algn="l">
              <a:spcBef>
                <a:spcPts val="0"/>
              </a:spcBef>
              <a:spcAft>
                <a:spcPts val="0"/>
              </a:spcAft>
              <a:buClr>
                <a:schemeClr val="dk1"/>
              </a:buClr>
              <a:buSzPts val="2400"/>
              <a:buFont typeface="Arial"/>
              <a:buNone/>
            </a:pPr>
            <a:r>
              <a:t/>
            </a:r>
            <a:endParaRPr b="0" i="0" sz="2400" u="none" cap="none" strike="noStrike">
              <a:solidFill>
                <a:srgbClr val="FF0000"/>
              </a:solidFill>
              <a:latin typeface="Century Gothic"/>
              <a:ea typeface="Century Gothic"/>
              <a:cs typeface="Century Gothic"/>
              <a:sym typeface="Century Gothic"/>
            </a:endParaRPr>
          </a:p>
          <a:p>
            <a:pPr indent="-342900" lvl="1" marL="342900" marR="0" rtl="0" algn="l">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Maven est basé sur la notion de </a:t>
            </a:r>
            <a:r>
              <a:rPr b="1" i="0" lang="fr-FR" sz="2600" u="none" cap="none" strike="noStrike">
                <a:solidFill>
                  <a:schemeClr val="dk1"/>
                </a:solidFill>
                <a:latin typeface="Century Gothic"/>
                <a:ea typeface="Century Gothic"/>
                <a:cs typeface="Century Gothic"/>
                <a:sym typeface="Century Gothic"/>
              </a:rPr>
              <a:t>convention over configuration (arborescence prédéfinie) </a:t>
            </a:r>
            <a:r>
              <a:rPr b="0" i="0" lang="fr-FR" sz="2600" u="none" cap="none" strike="noStrike">
                <a:solidFill>
                  <a:schemeClr val="dk1"/>
                </a:solidFill>
                <a:latin typeface="Century Gothic"/>
                <a:ea typeface="Century Gothic"/>
                <a:cs typeface="Century Gothic"/>
                <a:sym typeface="Century Gothic"/>
              </a:rPr>
              <a:t>ce qui le différencie par rapport à ses concurrents (Gradle, Ant) où une configuration supplémentaire est requise.</a:t>
            </a:r>
            <a:endParaRPr b="0" i="0" sz="2400" u="none" cap="none" strike="noStrike">
              <a:solidFill>
                <a:schemeClr val="dk1"/>
              </a:solidFill>
              <a:latin typeface="Century Gothic"/>
              <a:ea typeface="Century Gothic"/>
              <a:cs typeface="Century Gothic"/>
              <a:sym typeface="Century Gothic"/>
            </a:endParaRPr>
          </a:p>
        </p:txBody>
      </p:sp>
      <p:sp>
        <p:nvSpPr>
          <p:cNvPr id="207" name="Google Shape;207;p19"/>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9"/>
          <p:cNvPicPr preferRelativeResize="0"/>
          <p:nvPr/>
        </p:nvPicPr>
        <p:blipFill rotWithShape="1">
          <a:blip r:embed="rId3">
            <a:alphaModFix/>
          </a:blip>
          <a:srcRect b="0" l="0" r="0" t="0"/>
          <a:stretch/>
        </p:blipFill>
        <p:spPr>
          <a:xfrm>
            <a:off x="2034332" y="3341428"/>
            <a:ext cx="6336704" cy="3608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2"/>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Plan du Cours</a:t>
            </a:r>
            <a:endParaRPr/>
          </a:p>
        </p:txBody>
      </p:sp>
      <p:sp>
        <p:nvSpPr>
          <p:cNvPr id="46" name="Google Shape;46;p2"/>
          <p:cNvSpPr/>
          <p:nvPr/>
        </p:nvSpPr>
        <p:spPr>
          <a:xfrm>
            <a:off x="-2612" y="1405161"/>
            <a:ext cx="10531275" cy="5275158"/>
          </a:xfrm>
          <a:prstGeom prst="rect">
            <a:avLst/>
          </a:prstGeom>
          <a:noFill/>
          <a:ln>
            <a:noFill/>
          </a:ln>
        </p:spPr>
        <p:txBody>
          <a:bodyPr anchorCtr="0" anchor="t" bIns="50400" lIns="100800" spcFirstLastPara="1" rIns="100800" wrap="square" tIns="50400">
            <a:noAutofit/>
          </a:bodyPr>
          <a:lstStyle/>
          <a:p>
            <a:pPr indent="0" lvl="1" marL="457200" marR="0" rtl="0" algn="l">
              <a:spcBef>
                <a:spcPts val="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Définition Spring Boot </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Avantages Spring Boot</a:t>
            </a:r>
            <a:endParaRPr/>
          </a:p>
          <a:p>
            <a:pPr indent="0" lvl="1" marL="4572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Définition Maven</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Etapes de construction de projet</a:t>
            </a:r>
            <a:endParaRPr/>
          </a:p>
          <a:p>
            <a:pPr indent="0" lvl="1" marL="4572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Arborescence du projet</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Gestion et portée des dépendances</a:t>
            </a:r>
            <a:endParaRPr/>
          </a:p>
          <a:p>
            <a:pPr indent="0" lvl="1" marL="4572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TP Spring Boot </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p:txBody>
      </p:sp>
      <p:sp>
        <p:nvSpPr>
          <p:cNvPr id="47" name="Google Shape;47;p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ARBORESCENCE DU PROJET</a:t>
            </a:r>
            <a:endParaRPr/>
          </a:p>
        </p:txBody>
      </p:sp>
      <p:sp>
        <p:nvSpPr>
          <p:cNvPr id="215" name="Google Shape;215;p20"/>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16" name="Google Shape;216;p20"/>
          <p:cNvSpPr/>
          <p:nvPr/>
        </p:nvSpPr>
        <p:spPr>
          <a:xfrm>
            <a:off x="304800" y="1283393"/>
            <a:ext cx="103886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pom.xml</a:t>
            </a:r>
            <a:r>
              <a:rPr lang="fr-FR" sz="2400">
                <a:solidFill>
                  <a:schemeClr val="dk1"/>
                </a:solidFill>
                <a:latin typeface="Century Gothic"/>
                <a:ea typeface="Century Gothic"/>
                <a:cs typeface="Century Gothic"/>
                <a:sym typeface="Century Gothic"/>
              </a:rPr>
              <a:t> : le fichier de configuration du projet </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/src</a:t>
            </a:r>
            <a:r>
              <a:rPr lang="fr-FR" sz="2400">
                <a:solidFill>
                  <a:schemeClr val="dk1"/>
                </a:solidFill>
                <a:latin typeface="Century Gothic"/>
                <a:ea typeface="Century Gothic"/>
                <a:cs typeface="Century Gothic"/>
                <a:sym typeface="Century Gothic"/>
              </a:rPr>
              <a:t> : code source et fichiers source principaux  </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/src/main/java</a:t>
            </a:r>
            <a:r>
              <a:rPr lang="fr-FR" sz="2400">
                <a:solidFill>
                  <a:schemeClr val="dk1"/>
                </a:solidFill>
                <a:latin typeface="Century Gothic"/>
                <a:ea typeface="Century Gothic"/>
                <a:cs typeface="Century Gothic"/>
                <a:sym typeface="Century Gothic"/>
              </a:rPr>
              <a:t> : code source java</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/src/main/resources</a:t>
            </a:r>
            <a:r>
              <a:rPr lang="fr-FR" sz="2400">
                <a:solidFill>
                  <a:schemeClr val="dk1"/>
                </a:solidFill>
                <a:latin typeface="Century Gothic"/>
                <a:ea typeface="Century Gothic"/>
                <a:cs typeface="Century Gothic"/>
                <a:sym typeface="Century Gothic"/>
              </a:rPr>
              <a:t> : fichiers de ressources (images, fichiers config...)  </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/src/main/webapp</a:t>
            </a:r>
            <a:r>
              <a:rPr lang="fr-FR" sz="2400">
                <a:solidFill>
                  <a:schemeClr val="dk1"/>
                </a:solidFill>
                <a:latin typeface="Century Gothic"/>
                <a:ea typeface="Century Gothic"/>
                <a:cs typeface="Century Gothic"/>
                <a:sym typeface="Century Gothic"/>
              </a:rPr>
              <a:t> : webapp du projet</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/src/test</a:t>
            </a:r>
            <a:r>
              <a:rPr lang="fr-FR" sz="2400">
                <a:solidFill>
                  <a:schemeClr val="dk1"/>
                </a:solidFill>
                <a:latin typeface="Century Gothic"/>
                <a:ea typeface="Century Gothic"/>
                <a:cs typeface="Century Gothic"/>
                <a:sym typeface="Century Gothic"/>
              </a:rPr>
              <a:t> : fichiers de test</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/src/test/java</a:t>
            </a:r>
            <a:r>
              <a:rPr lang="fr-FR" sz="2400">
                <a:solidFill>
                  <a:schemeClr val="dk1"/>
                </a:solidFill>
                <a:latin typeface="Century Gothic"/>
                <a:ea typeface="Century Gothic"/>
                <a:cs typeface="Century Gothic"/>
                <a:sym typeface="Century Gothic"/>
              </a:rPr>
              <a:t> : code source Java de test  </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/src/test/resources</a:t>
            </a:r>
            <a:r>
              <a:rPr lang="fr-FR" sz="2400">
                <a:solidFill>
                  <a:schemeClr val="dk1"/>
                </a:solidFill>
                <a:latin typeface="Century Gothic"/>
                <a:ea typeface="Century Gothic"/>
                <a:cs typeface="Century Gothic"/>
                <a:sym typeface="Century Gothic"/>
              </a:rPr>
              <a:t> : fichiers de ressources de test</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/target</a:t>
            </a:r>
            <a:r>
              <a:rPr lang="fr-FR" sz="2400">
                <a:solidFill>
                  <a:schemeClr val="dk1"/>
                </a:solidFill>
                <a:latin typeface="Century Gothic"/>
                <a:ea typeface="Century Gothic"/>
                <a:cs typeface="Century Gothic"/>
                <a:sym typeface="Century Gothic"/>
              </a:rPr>
              <a:t> : fichiers résultat, les binaires (du code et des tests), les packages générés et les résultats des tests</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217" name="Google Shape;217;p20"/>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Fichier POM.XML</a:t>
            </a:r>
            <a:endParaRPr/>
          </a:p>
        </p:txBody>
      </p:sp>
      <p:sp>
        <p:nvSpPr>
          <p:cNvPr id="224" name="Google Shape;224;p21"/>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25" name="Google Shape;225;p21"/>
          <p:cNvSpPr/>
          <p:nvPr/>
        </p:nvSpPr>
        <p:spPr>
          <a:xfrm>
            <a:off x="304800" y="1283393"/>
            <a:ext cx="10388600" cy="5943330"/>
          </a:xfrm>
          <a:prstGeom prst="rect">
            <a:avLst/>
          </a:prstGeom>
          <a:noFill/>
          <a:ln>
            <a:noFill/>
          </a:ln>
        </p:spPr>
        <p:txBody>
          <a:bodyPr anchorCtr="0" anchor="t" bIns="50400" lIns="100825" spcFirstLastPara="1" rIns="100825" wrap="square" tIns="50400">
            <a:norm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226" name="Google Shape;226;p21"/>
          <p:cNvSpPr/>
          <p:nvPr/>
        </p:nvSpPr>
        <p:spPr>
          <a:xfrm>
            <a:off x="152400" y="1043167"/>
            <a:ext cx="10693400"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00">
              <a:solidFill>
                <a:srgbClr val="000000"/>
              </a:solidFill>
              <a:latin typeface="Constantia"/>
              <a:ea typeface="Constantia"/>
              <a:cs typeface="Constantia"/>
              <a:sym typeface="Constantia"/>
            </a:endParaRPr>
          </a:p>
          <a:p>
            <a:pPr indent="0" lvl="0" marL="0" marR="0" rtl="0" algn="l">
              <a:spcBef>
                <a:spcPts val="0"/>
              </a:spcBef>
              <a:spcAft>
                <a:spcPts val="0"/>
              </a:spcAft>
              <a:buNone/>
            </a:pPr>
            <a:r>
              <a:t/>
            </a:r>
            <a:endParaRPr sz="1000">
              <a:solidFill>
                <a:schemeClr val="dk1"/>
              </a:solidFill>
              <a:latin typeface="Constantia"/>
              <a:ea typeface="Constantia"/>
              <a:cs typeface="Constantia"/>
              <a:sym typeface="Constantia"/>
            </a:endParaRPr>
          </a:p>
          <a:p>
            <a:pPr indent="-342900" lvl="0" marL="342900" marR="0" rtl="0" algn="l">
              <a:spcBef>
                <a:spcPts val="0"/>
              </a:spcBef>
              <a:spcAft>
                <a:spcPts val="0"/>
              </a:spcAft>
              <a:buClr>
                <a:schemeClr val="dk1"/>
              </a:buClr>
              <a:buSzPts val="2400"/>
              <a:buFont typeface="Noto Sans Symbols"/>
              <a:buChar char="⮚"/>
            </a:pPr>
            <a:r>
              <a:rPr lang="fr-FR" sz="2400">
                <a:solidFill>
                  <a:schemeClr val="dk1"/>
                </a:solidFill>
                <a:latin typeface="Century Gothic"/>
                <a:ea typeface="Century Gothic"/>
                <a:cs typeface="Century Gothic"/>
                <a:sym typeface="Century Gothic"/>
              </a:rPr>
              <a:t>Permet de spécifier les dépendances dont le projet a besoin.</a:t>
            </a:r>
            <a:endParaRPr/>
          </a:p>
          <a:p>
            <a:pPr indent="-342900" lvl="0" marL="342900" marR="0" rtl="0" algn="l">
              <a:spcBef>
                <a:spcPts val="0"/>
              </a:spcBef>
              <a:spcAft>
                <a:spcPts val="0"/>
              </a:spcAft>
              <a:buClr>
                <a:schemeClr val="dk1"/>
              </a:buClr>
              <a:buSzPts val="2400"/>
              <a:buFont typeface="Noto Sans Symbols"/>
              <a:buChar char="⮚"/>
            </a:pPr>
            <a:r>
              <a:rPr lang="fr-FR" sz="2400">
                <a:solidFill>
                  <a:schemeClr val="dk1"/>
                </a:solidFill>
                <a:latin typeface="Century Gothic"/>
                <a:ea typeface="Century Gothic"/>
                <a:cs typeface="Century Gothic"/>
                <a:sym typeface="Century Gothic"/>
              </a:rPr>
              <a:t>Spécifie l’emplacement de l’artefact du projet (groupId, ArtifactId, version)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entury Gothic"/>
              <a:ea typeface="Century Gothic"/>
              <a:cs typeface="Century Gothic"/>
              <a:sym typeface="Century Gothic"/>
            </a:endParaRPr>
          </a:p>
        </p:txBody>
      </p:sp>
      <p:sp>
        <p:nvSpPr>
          <p:cNvPr id="227" name="Google Shape;227;p21"/>
          <p:cNvSpPr/>
          <p:nvPr/>
        </p:nvSpPr>
        <p:spPr>
          <a:xfrm>
            <a:off x="304800" y="2557289"/>
            <a:ext cx="1001045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project </a:t>
            </a:r>
            <a:r>
              <a:rPr lang="fr-FR" sz="1800">
                <a:solidFill>
                  <a:srgbClr val="7F007F"/>
                </a:solidFill>
                <a:latin typeface="Consolas"/>
                <a:ea typeface="Consolas"/>
                <a:cs typeface="Consolas"/>
                <a:sym typeface="Consolas"/>
              </a:rPr>
              <a:t>xmlns</a:t>
            </a:r>
            <a:r>
              <a:rPr lang="fr-FR" sz="1800">
                <a:solidFill>
                  <a:srgbClr val="000000"/>
                </a:solidFill>
                <a:latin typeface="Consolas"/>
                <a:ea typeface="Consolas"/>
                <a:cs typeface="Consolas"/>
                <a:sym typeface="Consolas"/>
              </a:rPr>
              <a:t>=</a:t>
            </a:r>
            <a:r>
              <a:rPr i="1" lang="fr-FR" sz="1800">
                <a:solidFill>
                  <a:srgbClr val="2A00FF"/>
                </a:solidFill>
                <a:latin typeface="Consolas"/>
                <a:ea typeface="Consolas"/>
                <a:cs typeface="Consolas"/>
                <a:sym typeface="Consolas"/>
              </a:rPr>
              <a:t>"http://maven.apache.org/POM/4.0.0" </a:t>
            </a:r>
            <a:r>
              <a:rPr i="1" lang="fr-FR" sz="1800">
                <a:solidFill>
                  <a:srgbClr val="7F007F"/>
                </a:solidFill>
                <a:latin typeface="Consolas"/>
                <a:ea typeface="Consolas"/>
                <a:cs typeface="Consolas"/>
                <a:sym typeface="Consolas"/>
              </a:rPr>
              <a:t>xmlns:xsi</a:t>
            </a:r>
            <a:r>
              <a:rPr i="1" lang="fr-FR" sz="1800">
                <a:solidFill>
                  <a:srgbClr val="000000"/>
                </a:solidFill>
                <a:latin typeface="Consolas"/>
                <a:ea typeface="Consolas"/>
                <a:cs typeface="Consolas"/>
                <a:sym typeface="Consolas"/>
              </a:rPr>
              <a:t>=</a:t>
            </a:r>
            <a:r>
              <a:rPr i="1" lang="fr-FR" sz="1800">
                <a:solidFill>
                  <a:srgbClr val="2A00FF"/>
                </a:solidFill>
                <a:latin typeface="Consolas"/>
                <a:ea typeface="Consolas"/>
                <a:cs typeface="Consolas"/>
                <a:sym typeface="Consolas"/>
              </a:rPr>
              <a:t>"http://www.w3.org/2001/XMLSchema-instance"</a:t>
            </a:r>
            <a:endParaRPr/>
          </a:p>
          <a:p>
            <a:pPr indent="0" lvl="0" marL="0" marR="0" rtl="0" algn="l">
              <a:spcBef>
                <a:spcPts val="0"/>
              </a:spcBef>
              <a:spcAft>
                <a:spcPts val="0"/>
              </a:spcAft>
              <a:buNone/>
            </a:pPr>
            <a:r>
              <a:rPr lang="fr-FR" sz="1800">
                <a:solidFill>
                  <a:srgbClr val="7F007F"/>
                </a:solidFill>
                <a:latin typeface="Consolas"/>
                <a:ea typeface="Consolas"/>
                <a:cs typeface="Consolas"/>
                <a:sym typeface="Consolas"/>
              </a:rPr>
              <a:t>xsi:schemaLocation</a:t>
            </a:r>
            <a:r>
              <a:rPr lang="fr-FR" sz="1800">
                <a:solidFill>
                  <a:srgbClr val="000000"/>
                </a:solidFill>
                <a:latin typeface="Consolas"/>
                <a:ea typeface="Consolas"/>
                <a:cs typeface="Consolas"/>
                <a:sym typeface="Consolas"/>
              </a:rPr>
              <a:t>=</a:t>
            </a:r>
            <a:r>
              <a:rPr i="1" lang="fr-FR" sz="1800">
                <a:solidFill>
                  <a:srgbClr val="2A00FF"/>
                </a:solidFill>
                <a:latin typeface="Consolas"/>
                <a:ea typeface="Consolas"/>
                <a:cs typeface="Consolas"/>
                <a:sym typeface="Consolas"/>
              </a:rPr>
              <a:t>"http://maven.apache.org/POM/4.0.0 http://maven.apache.org/xsd/maven-4.0.0.xsd"</a:t>
            </a:r>
            <a:r>
              <a:rPr i="1"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modelVersion</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4.0.0</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modelVersion</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groupId</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com.esprit.spring</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groupId</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artifactId</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springBootCourseProject</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artifactId</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version</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1.0.0</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version</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name</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springBootCourseProject</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name</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description</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springBootCourseProject</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description</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dependencies</a:t>
            </a:r>
            <a:r>
              <a:rPr lang="fr-FR" sz="1800">
                <a:solidFill>
                  <a:srgbClr val="008080"/>
                </a:solidFill>
                <a:latin typeface="Consolas"/>
                <a:ea typeface="Consolas"/>
                <a:cs typeface="Consolas"/>
                <a:sym typeface="Consolas"/>
              </a:rPr>
              <a:t>&gt;&lt;</a:t>
            </a:r>
            <a:r>
              <a:rPr lang="fr-FR" sz="1800">
                <a:solidFill>
                  <a:srgbClr val="3F7F7F"/>
                </a:solidFill>
                <a:latin typeface="Consolas"/>
                <a:ea typeface="Consolas"/>
                <a:cs typeface="Consolas"/>
                <a:sym typeface="Consolas"/>
              </a:rPr>
              <a:t>dependency</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groupId</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org.apache.logging.log4j</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groupId</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artifactId</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log4j-core</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artifactId</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version</a:t>
            </a:r>
            <a:r>
              <a:rPr lang="fr-FR" sz="1800">
                <a:solidFill>
                  <a:srgbClr val="008080"/>
                </a:solidFill>
                <a:latin typeface="Consolas"/>
                <a:ea typeface="Consolas"/>
                <a:cs typeface="Consolas"/>
                <a:sym typeface="Consolas"/>
              </a:rPr>
              <a:t>&gt;</a:t>
            </a:r>
            <a:r>
              <a:rPr lang="fr-FR" sz="1800">
                <a:solidFill>
                  <a:srgbClr val="000000"/>
                </a:solidFill>
                <a:latin typeface="Consolas"/>
                <a:ea typeface="Consolas"/>
                <a:cs typeface="Consolas"/>
                <a:sym typeface="Consolas"/>
              </a:rPr>
              <a:t>2.14.0</a:t>
            </a: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version</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dependency</a:t>
            </a:r>
            <a:r>
              <a:rPr lang="fr-FR" sz="1800">
                <a:solidFill>
                  <a:srgbClr val="008080"/>
                </a:solidFill>
                <a:latin typeface="Consolas"/>
                <a:ea typeface="Consolas"/>
                <a:cs typeface="Consolas"/>
                <a:sym typeface="Consolas"/>
              </a:rPr>
              <a:t>&gt;&lt;/</a:t>
            </a:r>
            <a:r>
              <a:rPr lang="fr-FR" sz="1800">
                <a:solidFill>
                  <a:srgbClr val="3F7F7F"/>
                </a:solidFill>
                <a:latin typeface="Consolas"/>
                <a:ea typeface="Consolas"/>
                <a:cs typeface="Consolas"/>
                <a:sym typeface="Consolas"/>
              </a:rPr>
              <a:t>dependencies</a:t>
            </a:r>
            <a:r>
              <a:rPr lang="fr-FR"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fr-FR" sz="1800">
                <a:solidFill>
                  <a:srgbClr val="008080"/>
                </a:solidFill>
                <a:latin typeface="Consolas"/>
                <a:ea typeface="Consolas"/>
                <a:cs typeface="Consolas"/>
                <a:sym typeface="Consolas"/>
              </a:rPr>
              <a:t>&lt;/</a:t>
            </a:r>
            <a:r>
              <a:rPr lang="fr-FR" sz="1800">
                <a:solidFill>
                  <a:srgbClr val="3F7F7F"/>
                </a:solidFill>
                <a:latin typeface="Consolas"/>
                <a:ea typeface="Consolas"/>
                <a:cs typeface="Consolas"/>
                <a:sym typeface="Consolas"/>
              </a:rPr>
              <a:t>project</a:t>
            </a:r>
            <a:r>
              <a:rPr lang="fr-FR" sz="1800">
                <a:solidFill>
                  <a:srgbClr val="008080"/>
                </a:solidFill>
                <a:latin typeface="Consolas"/>
                <a:ea typeface="Consolas"/>
                <a:cs typeface="Consolas"/>
                <a:sym typeface="Consolas"/>
              </a:rPr>
              <a:t>&gt;</a:t>
            </a:r>
            <a:endParaRPr sz="1800">
              <a:solidFill>
                <a:schemeClr val="dk1"/>
              </a:solidFill>
              <a:latin typeface="Calibri"/>
              <a:ea typeface="Calibri"/>
              <a:cs typeface="Calibri"/>
              <a:sym typeface="Calibri"/>
            </a:endParaRPr>
          </a:p>
        </p:txBody>
      </p:sp>
      <p:sp>
        <p:nvSpPr>
          <p:cNvPr id="228" name="Google Shape;228;p21"/>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Etapes de construction du projet</a:t>
            </a:r>
            <a:endParaRPr/>
          </a:p>
        </p:txBody>
      </p:sp>
      <p:sp>
        <p:nvSpPr>
          <p:cNvPr id="235" name="Google Shape;235;p22"/>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36" name="Google Shape;236;p22"/>
          <p:cNvSpPr/>
          <p:nvPr/>
        </p:nvSpPr>
        <p:spPr>
          <a:xfrm>
            <a:off x="304800" y="1283393"/>
            <a:ext cx="103886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mvn compile</a:t>
            </a:r>
            <a:r>
              <a:rPr lang="fr-FR" sz="2400">
                <a:solidFill>
                  <a:schemeClr val="dk1"/>
                </a:solidFill>
                <a:latin typeface="Century Gothic"/>
                <a:ea typeface="Century Gothic"/>
                <a:cs typeface="Century Gothic"/>
                <a:sym typeface="Century Gothic"/>
              </a:rPr>
              <a:t> : Créer les .class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mvn test</a:t>
            </a:r>
            <a:r>
              <a:rPr lang="fr-FR" sz="2400">
                <a:solidFill>
                  <a:schemeClr val="dk1"/>
                </a:solidFill>
                <a:latin typeface="Century Gothic"/>
                <a:ea typeface="Century Gothic"/>
                <a:cs typeface="Century Gothic"/>
                <a:sym typeface="Century Gothic"/>
              </a:rPr>
              <a:t> : Jouer les tests unitaires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mvn package</a:t>
            </a:r>
            <a:r>
              <a:rPr lang="fr-FR" sz="2400">
                <a:solidFill>
                  <a:schemeClr val="dk1"/>
                </a:solidFill>
                <a:latin typeface="Century Gothic"/>
                <a:ea typeface="Century Gothic"/>
                <a:cs typeface="Century Gothic"/>
                <a:sym typeface="Century Gothic"/>
              </a:rPr>
              <a:t> : Création du livrable dans target.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mvn install</a:t>
            </a:r>
            <a:r>
              <a:rPr lang="fr-FR" sz="2400">
                <a:solidFill>
                  <a:schemeClr val="dk1"/>
                </a:solidFill>
                <a:latin typeface="Century Gothic"/>
                <a:ea typeface="Century Gothic"/>
                <a:cs typeface="Century Gothic"/>
                <a:sym typeface="Century Gothic"/>
              </a:rPr>
              <a:t> : Copie du livrable dans le Repository local : ~\.m2\repository\...</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mvn deploy</a:t>
            </a:r>
            <a:r>
              <a:rPr lang="fr-FR" sz="2400">
                <a:solidFill>
                  <a:schemeClr val="dk1"/>
                </a:solidFill>
                <a:latin typeface="Century Gothic"/>
                <a:ea typeface="Century Gothic"/>
                <a:cs typeface="Century Gothic"/>
                <a:sym typeface="Century Gothic"/>
              </a:rPr>
              <a:t> : Copie du livrable sur le repository distant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mvn clean </a:t>
            </a:r>
            <a:r>
              <a:rPr lang="fr-FR" sz="2400">
                <a:solidFill>
                  <a:schemeClr val="dk1"/>
                </a:solidFill>
                <a:latin typeface="Century Gothic"/>
                <a:ea typeface="Century Gothic"/>
                <a:cs typeface="Century Gothic"/>
                <a:sym typeface="Century Gothic"/>
              </a:rPr>
              <a:t>: Supprime le contenu du dossier target.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237" name="Google Shape;237;p22"/>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Etapes de construction du projet</a:t>
            </a:r>
            <a:endParaRPr/>
          </a:p>
        </p:txBody>
      </p:sp>
      <p:sp>
        <p:nvSpPr>
          <p:cNvPr id="244" name="Google Shape;244;p23"/>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45" name="Google Shape;245;p23"/>
          <p:cNvSpPr/>
          <p:nvPr/>
        </p:nvSpPr>
        <p:spPr>
          <a:xfrm>
            <a:off x="304800" y="1283393"/>
            <a:ext cx="103886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Emplacement du livrable : </a:t>
            </a:r>
            <a:endParaRPr/>
          </a:p>
          <a:p>
            <a:pPr indent="0" lvl="1" marL="457200" marR="0" rtl="0" algn="l">
              <a:spcBef>
                <a:spcPts val="440"/>
              </a:spcBef>
              <a:spcAft>
                <a:spcPts val="0"/>
              </a:spcAft>
              <a:buClr>
                <a:schemeClr val="dk1"/>
              </a:buClr>
              <a:buSzPts val="2200"/>
              <a:buFont typeface="Arial"/>
              <a:buNone/>
            </a:pPr>
            <a:r>
              <a:rPr b="0" i="0" lang="fr-FR" sz="2200" u="none" cap="none" strike="noStrike">
                <a:solidFill>
                  <a:schemeClr val="dk1"/>
                </a:solidFill>
                <a:latin typeface="Century Gothic"/>
                <a:ea typeface="Century Gothic"/>
                <a:cs typeface="Century Gothic"/>
                <a:sym typeface="Century Gothic"/>
              </a:rPr>
              <a:t>{emplacement Repository}/groupId/artifactId/version  </a:t>
            </a:r>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Nom du package (jar en général) : {artifactId}-{version}.{package}  </a:t>
            </a:r>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246" name="Google Shape;246;p23"/>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47" name="Google Shape;247;p23"/>
          <p:cNvPicPr preferRelativeResize="0"/>
          <p:nvPr/>
        </p:nvPicPr>
        <p:blipFill rotWithShape="1">
          <a:blip r:embed="rId3">
            <a:alphaModFix/>
          </a:blip>
          <a:srcRect b="0" l="0" r="0" t="0"/>
          <a:stretch/>
        </p:blipFill>
        <p:spPr>
          <a:xfrm>
            <a:off x="738188" y="3124199"/>
            <a:ext cx="9073008" cy="21693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Gestion des dépendances</a:t>
            </a:r>
            <a:endParaRPr/>
          </a:p>
        </p:txBody>
      </p:sp>
      <p:sp>
        <p:nvSpPr>
          <p:cNvPr id="254" name="Google Shape;254;p24"/>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55" name="Google Shape;255;p24"/>
          <p:cNvSpPr/>
          <p:nvPr/>
        </p:nvSpPr>
        <p:spPr>
          <a:xfrm>
            <a:off x="162124" y="1283393"/>
            <a:ext cx="10531276" cy="5943330"/>
          </a:xfrm>
          <a:prstGeom prst="rect">
            <a:avLst/>
          </a:prstGeom>
          <a:noFill/>
          <a:ln>
            <a:noFill/>
          </a:ln>
        </p:spPr>
        <p:txBody>
          <a:bodyPr anchorCtr="0" anchor="t" bIns="50400" lIns="100825" spcFirstLastPara="1" rIns="100825" wrap="square" tIns="50400">
            <a:normAutofit/>
          </a:bodyPr>
          <a:lstStyle/>
          <a:p>
            <a:pPr indent="0" lvl="0" marL="0" marR="0" rtl="0" algn="l">
              <a:spcBef>
                <a:spcPts val="0"/>
              </a:spcBef>
              <a:spcAft>
                <a:spcPts val="0"/>
              </a:spcAft>
              <a:buClr>
                <a:schemeClr val="dk1"/>
              </a:buClr>
              <a:buSzPts val="2400"/>
              <a:buFont typeface="Arial"/>
              <a:buNone/>
            </a:pPr>
            <a:r>
              <a:rPr lang="fr-FR" sz="2400">
                <a:solidFill>
                  <a:schemeClr val="dk1"/>
                </a:solidFill>
                <a:latin typeface="Century Gothic"/>
                <a:ea typeface="Century Gothic"/>
                <a:cs typeface="Century Gothic"/>
                <a:sym typeface="Century Gothic"/>
              </a:rPr>
              <a:t>Pour ajouter une dépendance, il suffit de chercher la dépendance en question dans le </a:t>
            </a:r>
            <a:r>
              <a:rPr b="1" lang="fr-FR" sz="2400">
                <a:solidFill>
                  <a:schemeClr val="dk1"/>
                </a:solidFill>
                <a:latin typeface="Century Gothic"/>
                <a:ea typeface="Century Gothic"/>
                <a:cs typeface="Century Gothic"/>
                <a:sym typeface="Century Gothic"/>
              </a:rPr>
              <a:t>mvnRepository</a:t>
            </a:r>
            <a:r>
              <a:rPr lang="fr-FR" sz="2400">
                <a:solidFill>
                  <a:schemeClr val="dk1"/>
                </a:solidFill>
                <a:latin typeface="Century Gothic"/>
                <a:ea typeface="Century Gothic"/>
                <a:cs typeface="Century Gothic"/>
                <a:sym typeface="Century Gothic"/>
              </a:rPr>
              <a:t> (</a:t>
            </a:r>
            <a:r>
              <a:rPr lang="fr-FR" sz="2400" u="sng">
                <a:solidFill>
                  <a:srgbClr val="0070C0"/>
                </a:solidFill>
                <a:latin typeface="Century Gothic"/>
                <a:ea typeface="Century Gothic"/>
                <a:cs typeface="Century Gothic"/>
                <a:sym typeface="Century Gothic"/>
                <a:hlinkClick r:id="rId3">
                  <a:extLst>
                    <a:ext uri="{A12FA001-AC4F-418D-AE19-62706E023703}">
                      <ahyp:hlinkClr val="tx"/>
                    </a:ext>
                  </a:extLst>
                </a:hlinkClick>
              </a:rPr>
              <a:t>https://mvnrepository.com/</a:t>
            </a:r>
            <a:r>
              <a:rPr lang="fr-FR" sz="2400">
                <a:solidFill>
                  <a:srgbClr val="0070C0"/>
                </a:solidFill>
                <a:latin typeface="Century Gothic"/>
                <a:ea typeface="Century Gothic"/>
                <a:cs typeface="Century Gothic"/>
                <a:sym typeface="Century Gothic"/>
              </a:rPr>
              <a:t>)  </a:t>
            </a:r>
            <a:r>
              <a:rPr lang="fr-FR" sz="2400">
                <a:solidFill>
                  <a:schemeClr val="dk1"/>
                </a:solidFill>
                <a:latin typeface="Century Gothic"/>
                <a:ea typeface="Century Gothic"/>
                <a:cs typeface="Century Gothic"/>
                <a:sym typeface="Century Gothic"/>
              </a:rPr>
              <a:t>et l’inclure dans le pom.xml sous la balise </a:t>
            </a:r>
            <a:r>
              <a:rPr b="1" lang="fr-FR" sz="2400">
                <a:solidFill>
                  <a:schemeClr val="dk1"/>
                </a:solidFill>
                <a:latin typeface="Century Gothic"/>
                <a:ea typeface="Century Gothic"/>
                <a:cs typeface="Century Gothic"/>
                <a:sym typeface="Century Gothic"/>
              </a:rPr>
              <a:t>&lt;dependencies&gt; </a:t>
            </a:r>
            <a:r>
              <a:rPr lang="fr-FR" sz="2400">
                <a:solidFill>
                  <a:schemeClr val="dk1"/>
                </a:solidFill>
                <a:latin typeface="Century Gothic"/>
                <a:ea typeface="Century Gothic"/>
                <a:cs typeface="Century Gothic"/>
                <a:sym typeface="Century Gothic"/>
              </a:rPr>
              <a:t>comme suit :</a:t>
            </a:r>
            <a:endParaRPr/>
          </a:p>
          <a:p>
            <a:pPr indent="-3429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&lt;dependencies&gt;</a:t>
            </a:r>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&lt;dependency&gt;</a:t>
            </a:r>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&lt;groupId&gt;mysql&lt;/groupId&gt;</a:t>
            </a:r>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&lt;artifactId&gt;mysql-connector-java&lt;/artifactId&gt;</a:t>
            </a:r>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&lt;version&gt;8.0.23&lt;/version&gt;</a:t>
            </a:r>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&lt;/dependency&gt;</a:t>
            </a:r>
            <a:endParaRPr/>
          </a:p>
          <a:p>
            <a:pPr indent="0" lvl="0" marL="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&lt;/dependencies&gt;</a:t>
            </a:r>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256" name="Google Shape;256;p24"/>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Gestion des dépendances</a:t>
            </a:r>
            <a:endParaRPr/>
          </a:p>
        </p:txBody>
      </p:sp>
      <p:sp>
        <p:nvSpPr>
          <p:cNvPr id="263" name="Google Shape;263;p25"/>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64" name="Google Shape;264;p25"/>
          <p:cNvSpPr/>
          <p:nvPr/>
        </p:nvSpPr>
        <p:spPr>
          <a:xfrm>
            <a:off x="304800" y="1283393"/>
            <a:ext cx="10388600" cy="5943330"/>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pic>
        <p:nvPicPr>
          <p:cNvPr id="265" name="Google Shape;265;p25"/>
          <p:cNvPicPr preferRelativeResize="0"/>
          <p:nvPr/>
        </p:nvPicPr>
        <p:blipFill rotWithShape="1">
          <a:blip r:embed="rId3">
            <a:alphaModFix/>
          </a:blip>
          <a:srcRect b="0" l="0" r="0" t="0"/>
          <a:stretch/>
        </p:blipFill>
        <p:spPr>
          <a:xfrm>
            <a:off x="450156" y="1405161"/>
            <a:ext cx="9938444" cy="5616624"/>
          </a:xfrm>
          <a:prstGeom prst="rect">
            <a:avLst/>
          </a:prstGeom>
          <a:noFill/>
          <a:ln>
            <a:noFill/>
          </a:ln>
        </p:spPr>
      </p:pic>
      <p:sp>
        <p:nvSpPr>
          <p:cNvPr id="266" name="Google Shape;266;p25"/>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Dépôts Maven</a:t>
            </a:r>
            <a:endParaRPr/>
          </a:p>
        </p:txBody>
      </p:sp>
      <p:sp>
        <p:nvSpPr>
          <p:cNvPr id="273" name="Google Shape;273;p26"/>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74" name="Google Shape;274;p26"/>
          <p:cNvSpPr/>
          <p:nvPr/>
        </p:nvSpPr>
        <p:spPr>
          <a:xfrm>
            <a:off x="304800" y="1283393"/>
            <a:ext cx="10388600" cy="5943330"/>
          </a:xfrm>
          <a:prstGeom prst="rect">
            <a:avLst/>
          </a:prstGeom>
          <a:noFill/>
          <a:ln>
            <a:noFill/>
          </a:ln>
        </p:spPr>
        <p:txBody>
          <a:bodyPr anchorCtr="0" anchor="t" bIns="50400" lIns="100825" spcFirstLastPara="1" rIns="100825" wrap="square" tIns="50400">
            <a:noAutofit/>
          </a:bodyPr>
          <a:lstStyle/>
          <a:p>
            <a:pPr indent="-342900" lvl="0" marL="342900" marR="0" rtl="0" algn="l">
              <a:spcBef>
                <a:spcPts val="0"/>
              </a:spcBef>
              <a:spcAft>
                <a:spcPts val="0"/>
              </a:spcAft>
              <a:buClr>
                <a:schemeClr val="dk1"/>
              </a:buClr>
              <a:buSzPts val="2100"/>
              <a:buFont typeface="Arial"/>
              <a:buNone/>
            </a:pPr>
            <a:r>
              <a:t/>
            </a:r>
            <a:endParaRPr sz="2100">
              <a:solidFill>
                <a:schemeClr val="dk1"/>
              </a:solidFill>
              <a:latin typeface="Century Gothic"/>
              <a:ea typeface="Century Gothic"/>
              <a:cs typeface="Century Gothic"/>
              <a:sym typeface="Century Gothic"/>
            </a:endParaRPr>
          </a:p>
          <a:p>
            <a:pPr indent="-342900" lvl="0" marL="342900" marR="0" rtl="0" algn="l">
              <a:spcBef>
                <a:spcPts val="42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Maven s’appuie sur les dépôts (repositories) pour stocker les jars de dépendances et des livrables.</a:t>
            </a:r>
            <a:endParaRPr/>
          </a:p>
          <a:p>
            <a:pPr indent="-209550" lvl="0" marL="342900" marR="0" rtl="0" algn="l">
              <a:spcBef>
                <a:spcPts val="420"/>
              </a:spcBef>
              <a:spcAft>
                <a:spcPts val="0"/>
              </a:spcAft>
              <a:buClr>
                <a:schemeClr val="dk1"/>
              </a:buClr>
              <a:buSzPts val="2100"/>
              <a:buFont typeface="Arial"/>
              <a:buNone/>
            </a:pPr>
            <a:r>
              <a:t/>
            </a:r>
            <a:endParaRPr sz="2100">
              <a:solidFill>
                <a:schemeClr val="dk1"/>
              </a:solidFill>
              <a:latin typeface="Century Gothic"/>
              <a:ea typeface="Century Gothic"/>
              <a:cs typeface="Century Gothic"/>
              <a:sym typeface="Century Gothic"/>
            </a:endParaRPr>
          </a:p>
          <a:p>
            <a:pPr indent="-342900" lvl="0" marL="342900" marR="0" rtl="0" algn="l">
              <a:spcBef>
                <a:spcPts val="42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Il y a deux types de repositories :</a:t>
            </a:r>
            <a:endParaRPr/>
          </a:p>
          <a:p>
            <a:pPr indent="-209550" lvl="0" marL="342900" marR="0" rtl="0" algn="l">
              <a:spcBef>
                <a:spcPts val="420"/>
              </a:spcBef>
              <a:spcAft>
                <a:spcPts val="0"/>
              </a:spcAft>
              <a:buClr>
                <a:schemeClr val="dk1"/>
              </a:buClr>
              <a:buSzPts val="2100"/>
              <a:buFont typeface="Noto Sans Symbols"/>
              <a:buNone/>
            </a:pPr>
            <a:r>
              <a:t/>
            </a:r>
            <a:endParaRPr sz="2100">
              <a:solidFill>
                <a:schemeClr val="dk1"/>
              </a:solidFill>
              <a:latin typeface="Century Gothic"/>
              <a:ea typeface="Century Gothic"/>
              <a:cs typeface="Century Gothic"/>
              <a:sym typeface="Century Gothic"/>
            </a:endParaRPr>
          </a:p>
          <a:p>
            <a:pPr indent="-342900" lvl="0" marL="342900" marR="0" rtl="0" algn="l">
              <a:spcBef>
                <a:spcPts val="420"/>
              </a:spcBef>
              <a:spcAft>
                <a:spcPts val="0"/>
              </a:spcAft>
              <a:buClr>
                <a:schemeClr val="dk1"/>
              </a:buClr>
              <a:buSzPts val="2100"/>
              <a:buFont typeface="Noto Sans Symbols"/>
              <a:buChar char="⮚"/>
            </a:pPr>
            <a:r>
              <a:rPr lang="fr-FR" sz="2100">
                <a:solidFill>
                  <a:schemeClr val="dk1"/>
                </a:solidFill>
                <a:latin typeface="Century Gothic"/>
                <a:ea typeface="Century Gothic"/>
                <a:cs typeface="Century Gothic"/>
                <a:sym typeface="Century Gothic"/>
              </a:rPr>
              <a:t>Local :  Le dépôt local se trouve par défaut sous l’arborescence </a:t>
            </a:r>
            <a:r>
              <a:rPr lang="fr-FR" sz="2100">
                <a:solidFill>
                  <a:schemeClr val="dk1"/>
                </a:solidFill>
                <a:latin typeface="Arial"/>
                <a:ea typeface="Arial"/>
                <a:cs typeface="Arial"/>
                <a:sym typeface="Arial"/>
              </a:rPr>
              <a:t>%path_dossier_M2%\repository </a:t>
            </a:r>
            <a:endParaRPr/>
          </a:p>
          <a:p>
            <a:pPr indent="-209550" lvl="0" marL="342900" marR="0" rtl="0" algn="l">
              <a:spcBef>
                <a:spcPts val="420"/>
              </a:spcBef>
              <a:spcAft>
                <a:spcPts val="0"/>
              </a:spcAft>
              <a:buClr>
                <a:schemeClr val="dk1"/>
              </a:buClr>
              <a:buSzPts val="2100"/>
              <a:buFont typeface="Noto Sans Symbols"/>
              <a:buNone/>
            </a:pPr>
            <a:r>
              <a:t/>
            </a:r>
            <a:endParaRPr sz="2100">
              <a:solidFill>
                <a:schemeClr val="dk1"/>
              </a:solidFill>
              <a:latin typeface="Arial"/>
              <a:ea typeface="Arial"/>
              <a:cs typeface="Arial"/>
              <a:sym typeface="Arial"/>
            </a:endParaRPr>
          </a:p>
          <a:p>
            <a:pPr indent="-342900" lvl="0" marL="342900" marR="0" rtl="0" algn="l">
              <a:spcBef>
                <a:spcPts val="420"/>
              </a:spcBef>
              <a:spcAft>
                <a:spcPts val="0"/>
              </a:spcAft>
              <a:buClr>
                <a:schemeClr val="dk1"/>
              </a:buClr>
              <a:buSzPts val="2100"/>
              <a:buFont typeface="Noto Sans Symbols"/>
              <a:buChar char="⮚"/>
            </a:pPr>
            <a:r>
              <a:rPr lang="fr-FR" sz="2100">
                <a:solidFill>
                  <a:schemeClr val="dk1"/>
                </a:solidFill>
                <a:latin typeface="Century Gothic"/>
                <a:ea typeface="Century Gothic"/>
                <a:cs typeface="Century Gothic"/>
                <a:sym typeface="Century Gothic"/>
              </a:rPr>
              <a:t>Remote (Distant) : </a:t>
            </a:r>
            <a:endParaRPr/>
          </a:p>
          <a:p>
            <a:pPr indent="-285750" lvl="1" marL="742950" marR="0" rtl="0" algn="l">
              <a:spcBef>
                <a:spcPts val="420"/>
              </a:spcBef>
              <a:spcAft>
                <a:spcPts val="0"/>
              </a:spcAft>
              <a:buClr>
                <a:schemeClr val="dk1"/>
              </a:buClr>
              <a:buSzPts val="2100"/>
              <a:buFont typeface="Noto Sans Symbols"/>
              <a:buChar char="⮚"/>
            </a:pPr>
            <a:r>
              <a:rPr b="0" i="0" lang="fr-FR" sz="2100" u="none" cap="none" strike="noStrike">
                <a:solidFill>
                  <a:schemeClr val="dk1"/>
                </a:solidFill>
                <a:latin typeface="Century Gothic"/>
                <a:ea typeface="Century Gothic"/>
                <a:cs typeface="Century Gothic"/>
                <a:sym typeface="Century Gothic"/>
              </a:rPr>
              <a:t>Central : dépôt public Maven accessible via </a:t>
            </a:r>
            <a:r>
              <a:rPr b="0" i="0" lang="fr-FR" sz="2100" u="sng" cap="none" strike="noStrike">
                <a:solidFill>
                  <a:srgbClr val="0070C0"/>
                </a:solidFill>
                <a:latin typeface="Century Gothic"/>
                <a:ea typeface="Century Gothic"/>
                <a:cs typeface="Century Gothic"/>
                <a:sym typeface="Century Gothic"/>
                <a:hlinkClick r:id="rId3">
                  <a:extLst>
                    <a:ext uri="{A12FA001-AC4F-418D-AE19-62706E023703}">
                      <ahyp:hlinkClr val="tx"/>
                    </a:ext>
                  </a:extLst>
                </a:hlinkClick>
              </a:rPr>
              <a:t>https://mvnrepository.com/</a:t>
            </a:r>
            <a:r>
              <a:rPr b="0" i="0" lang="fr-FR" sz="2100" u="none" cap="none" strike="noStrike">
                <a:solidFill>
                  <a:srgbClr val="0070C0"/>
                </a:solidFill>
                <a:latin typeface="Century Gothic"/>
                <a:ea typeface="Century Gothic"/>
                <a:cs typeface="Century Gothic"/>
                <a:sym typeface="Century Gothic"/>
              </a:rPr>
              <a:t> ou </a:t>
            </a:r>
            <a:endParaRPr b="0" i="0" sz="2100" u="none" cap="none" strike="noStrike">
              <a:solidFill>
                <a:schemeClr val="dk1"/>
              </a:solidFill>
              <a:latin typeface="Century Gothic"/>
              <a:ea typeface="Century Gothic"/>
              <a:cs typeface="Century Gothic"/>
              <a:sym typeface="Century Gothic"/>
            </a:endParaRPr>
          </a:p>
          <a:p>
            <a:pPr indent="-285750" lvl="1" marL="742950" marR="0" rtl="0" algn="l">
              <a:spcBef>
                <a:spcPts val="420"/>
              </a:spcBef>
              <a:spcAft>
                <a:spcPts val="0"/>
              </a:spcAft>
              <a:buClr>
                <a:schemeClr val="dk1"/>
              </a:buClr>
              <a:buSzPts val="2100"/>
              <a:buFont typeface="Noto Sans Symbols"/>
              <a:buChar char="⮚"/>
            </a:pPr>
            <a:r>
              <a:rPr b="0" i="0" lang="fr-FR" sz="2100" u="none" cap="none" strike="noStrike">
                <a:solidFill>
                  <a:schemeClr val="dk1"/>
                </a:solidFill>
                <a:latin typeface="Century Gothic"/>
                <a:ea typeface="Century Gothic"/>
                <a:cs typeface="Century Gothic"/>
                <a:sym typeface="Century Gothic"/>
              </a:rPr>
              <a:t>Internal (Private) : dans les serveurs dédiés à l’entreprise ( pour des raisons de sécurité)</a:t>
            </a:r>
            <a:endParaRPr/>
          </a:p>
          <a:p>
            <a:pPr indent="-209550" lvl="0" marL="342900" marR="0" rtl="0" algn="l">
              <a:spcBef>
                <a:spcPts val="420"/>
              </a:spcBef>
              <a:spcAft>
                <a:spcPts val="0"/>
              </a:spcAft>
              <a:buClr>
                <a:schemeClr val="dk1"/>
              </a:buClr>
              <a:buSzPts val="2100"/>
              <a:buFont typeface="Noto Sans Symbols"/>
              <a:buNone/>
            </a:pPr>
            <a:r>
              <a:t/>
            </a:r>
            <a:endParaRPr sz="2100">
              <a:solidFill>
                <a:schemeClr val="dk1"/>
              </a:solidFill>
              <a:latin typeface="Century Gothic"/>
              <a:ea typeface="Century Gothic"/>
              <a:cs typeface="Century Gothic"/>
              <a:sym typeface="Century Gothic"/>
            </a:endParaRPr>
          </a:p>
          <a:p>
            <a:pPr indent="-342900" lvl="0" marL="342900" marR="0" rtl="0" algn="l">
              <a:spcBef>
                <a:spcPts val="42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Les dépôts sont organisés en groupes, artefacts et versions </a:t>
            </a:r>
            <a:endParaRPr/>
          </a:p>
        </p:txBody>
      </p:sp>
      <p:sp>
        <p:nvSpPr>
          <p:cNvPr id="275" name="Google Shape;275;p26"/>
          <p:cNvSpPr/>
          <p:nvPr/>
        </p:nvSpPr>
        <p:spPr>
          <a:xfrm>
            <a:off x="3654513" y="7294878"/>
            <a:ext cx="3384376" cy="1680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Boot- Maven </a:t>
            </a:r>
            <a:endParaRPr sz="3200">
              <a:solidFill>
                <a:schemeClr val="dk1"/>
              </a:solidFill>
              <a:latin typeface="Century Gothic"/>
              <a:ea typeface="Century Gothic"/>
              <a:cs typeface="Century Gothic"/>
              <a:sym typeface="Century Gothic"/>
            </a:endParaRPr>
          </a:p>
        </p:txBody>
      </p:sp>
      <p:sp>
        <p:nvSpPr>
          <p:cNvPr id="282" name="Google Shape;282;p27"/>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Nous allons dans ce TP créer notre premier projet Spring Boot.</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Nous allons découvrir les différentes commandes liées au cycle de vie Maven et les appliquer sur le projet spring boot déjà créé</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Il sera utilisé dans la suite des cours (Spring Data JPA)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Les étapes seront décrites dans les slides suivants :  </a:t>
            </a:r>
            <a:endParaRPr/>
          </a:p>
          <a:p>
            <a:pPr indent="-342900" lvl="0" marL="342900" marR="0" rtl="0" algn="l">
              <a:spcBef>
                <a:spcPts val="480"/>
              </a:spcBef>
              <a:spcAft>
                <a:spcPts val="0"/>
              </a:spcAft>
              <a:buClr>
                <a:schemeClr val="dk1"/>
              </a:buClr>
              <a:buSzPts val="2400"/>
              <a:buFont typeface="Arial"/>
              <a:buNone/>
            </a:pPr>
            <a:r>
              <a:rPr lang="fr-FR" sz="2400">
                <a:solidFill>
                  <a:schemeClr val="dk1"/>
                </a:solidFill>
                <a:latin typeface="Century Gothic"/>
                <a:ea typeface="Century Gothic"/>
                <a:cs typeface="Century Gothic"/>
                <a:sym typeface="Century Gothic"/>
              </a:rPr>
              <a:t> </a:t>
            </a:r>
            <a:endParaRPr/>
          </a:p>
          <a:p>
            <a:pPr indent="-285750" lvl="1" marL="742950" marR="0" rtl="0" algn="l">
              <a:spcBef>
                <a:spcPts val="440"/>
              </a:spcBef>
              <a:spcAft>
                <a:spcPts val="0"/>
              </a:spcAft>
              <a:buClr>
                <a:schemeClr val="dk1"/>
              </a:buClr>
              <a:buSzPts val="2200"/>
              <a:buFont typeface="Arial"/>
              <a:buNone/>
            </a:pPr>
            <a:r>
              <a:rPr b="0" i="0" lang="fr-FR" sz="2200" u="none" cap="none" strike="noStrike">
                <a:solidFill>
                  <a:schemeClr val="dk1"/>
                </a:solidFill>
                <a:latin typeface="Century Gothic"/>
                <a:ea typeface="Century Gothic"/>
                <a:cs typeface="Century Gothic"/>
                <a:sym typeface="Century Gothic"/>
              </a:rPr>
              <a:t>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283" name="Google Shape;283;p27"/>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Boot- Maven </a:t>
            </a:r>
            <a:endParaRPr sz="3200">
              <a:solidFill>
                <a:schemeClr val="dk1"/>
              </a:solidFill>
              <a:latin typeface="Century Gothic"/>
              <a:ea typeface="Century Gothic"/>
              <a:cs typeface="Century Gothic"/>
              <a:sym typeface="Century Gothic"/>
            </a:endParaRPr>
          </a:p>
        </p:txBody>
      </p:sp>
      <p:sp>
        <p:nvSpPr>
          <p:cNvPr id="290" name="Google Shape;290;p28"/>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Création d’un projet spring Boot</a:t>
            </a:r>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291" name="Google Shape;291;p28"/>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292" name="Google Shape;292;p28"/>
          <p:cNvPicPr preferRelativeResize="0"/>
          <p:nvPr/>
        </p:nvPicPr>
        <p:blipFill rotWithShape="1">
          <a:blip r:embed="rId3">
            <a:alphaModFix/>
          </a:blip>
          <a:srcRect b="0" l="0" r="0" t="0"/>
          <a:stretch/>
        </p:blipFill>
        <p:spPr>
          <a:xfrm>
            <a:off x="304799" y="2197249"/>
            <a:ext cx="9434389" cy="46805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Boot- Maven </a:t>
            </a:r>
            <a:endParaRPr sz="3200">
              <a:solidFill>
                <a:schemeClr val="dk1"/>
              </a:solidFill>
              <a:latin typeface="Century Gothic"/>
              <a:ea typeface="Century Gothic"/>
              <a:cs typeface="Century Gothic"/>
              <a:sym typeface="Century Gothic"/>
            </a:endParaRPr>
          </a:p>
        </p:txBody>
      </p:sp>
      <p:sp>
        <p:nvSpPr>
          <p:cNvPr id="299" name="Google Shape;299;p29"/>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300" name="Google Shape;300;p29"/>
          <p:cNvPicPr preferRelativeResize="0"/>
          <p:nvPr/>
        </p:nvPicPr>
        <p:blipFill rotWithShape="1">
          <a:blip r:embed="rId3">
            <a:alphaModFix/>
          </a:blip>
          <a:srcRect b="0" l="0" r="0" t="0"/>
          <a:stretch/>
        </p:blipFill>
        <p:spPr>
          <a:xfrm>
            <a:off x="2308225" y="1275893"/>
            <a:ext cx="6076950" cy="593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SPRING BOOT</a:t>
            </a:r>
            <a:endParaRPr sz="3200">
              <a:solidFill>
                <a:schemeClr val="dk1"/>
              </a:solidFill>
              <a:latin typeface="Century Gothic"/>
              <a:ea typeface="Century Gothic"/>
              <a:cs typeface="Century Gothic"/>
              <a:sym typeface="Century Gothic"/>
            </a:endParaRPr>
          </a:p>
        </p:txBody>
      </p:sp>
      <p:sp>
        <p:nvSpPr>
          <p:cNvPr id="54" name="Google Shape;54;p3"/>
          <p:cNvSpPr/>
          <p:nvPr/>
        </p:nvSpPr>
        <p:spPr>
          <a:xfrm>
            <a:off x="306140" y="1386159"/>
            <a:ext cx="10693400" cy="5943330"/>
          </a:xfrm>
          <a:prstGeom prst="rect">
            <a:avLst/>
          </a:prstGeom>
          <a:noFill/>
          <a:ln>
            <a:noFill/>
          </a:ln>
        </p:spPr>
        <p:txBody>
          <a:bodyPr anchorCtr="0" anchor="t" bIns="50400" lIns="100800" spcFirstLastPara="1" rIns="100800" wrap="square" tIns="50400">
            <a:normAutofit/>
          </a:bodyPr>
          <a:lstStyle/>
          <a:p>
            <a:pPr indent="0" lvl="0" marL="0" marR="0" rtl="0" algn="l">
              <a:spcBef>
                <a:spcPts val="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rgbClr val="000000"/>
              </a:buClr>
              <a:buSzPts val="2200"/>
              <a:buFont typeface="Arial"/>
              <a:buChar char="•"/>
            </a:pPr>
            <a:r>
              <a:rPr b="1" i="0" lang="fr-FR" sz="2200">
                <a:solidFill>
                  <a:srgbClr val="000000"/>
                </a:solidFill>
                <a:latin typeface="Century Gothic"/>
                <a:ea typeface="Century Gothic"/>
                <a:cs typeface="Century Gothic"/>
                <a:sym typeface="Century Gothic"/>
              </a:rPr>
              <a:t>Spring Boot </a:t>
            </a:r>
            <a:r>
              <a:rPr b="0" i="0" lang="fr-FR" sz="2200">
                <a:solidFill>
                  <a:srgbClr val="000000"/>
                </a:solidFill>
                <a:latin typeface="Century Gothic"/>
                <a:ea typeface="Century Gothic"/>
                <a:cs typeface="Century Gothic"/>
                <a:sym typeface="Century Gothic"/>
              </a:rPr>
              <a:t>est le projet principal du </a:t>
            </a:r>
            <a:r>
              <a:rPr lang="fr-FR" sz="2200">
                <a:solidFill>
                  <a:srgbClr val="000000"/>
                </a:solidFill>
                <a:latin typeface="Century Gothic"/>
                <a:ea typeface="Century Gothic"/>
                <a:cs typeface="Century Gothic"/>
                <a:sym typeface="Century Gothic"/>
              </a:rPr>
              <a:t>S</a:t>
            </a:r>
            <a:r>
              <a:rPr b="0" i="0" lang="fr-FR" sz="2200">
                <a:solidFill>
                  <a:srgbClr val="000000"/>
                </a:solidFill>
                <a:latin typeface="Century Gothic"/>
                <a:ea typeface="Century Gothic"/>
                <a:cs typeface="Century Gothic"/>
                <a:sym typeface="Century Gothic"/>
              </a:rPr>
              <a:t>pring Framework. </a:t>
            </a:r>
            <a:endParaRPr/>
          </a:p>
          <a:p>
            <a:pPr indent="-203200" lvl="0" marL="342900" marR="0" rtl="0" algn="l">
              <a:spcBef>
                <a:spcPts val="440"/>
              </a:spcBef>
              <a:spcAft>
                <a:spcPts val="0"/>
              </a:spcAft>
              <a:buClr>
                <a:schemeClr val="dk1"/>
              </a:buClr>
              <a:buSzPts val="2200"/>
              <a:buFont typeface="Arial"/>
              <a:buNone/>
            </a:pPr>
            <a:r>
              <a:t/>
            </a:r>
            <a:endParaRPr b="0" i="0" sz="2200">
              <a:solidFill>
                <a:srgbClr val="000000"/>
              </a:solidFill>
              <a:latin typeface="Century Gothic"/>
              <a:ea typeface="Century Gothic"/>
              <a:cs typeface="Century Gothic"/>
              <a:sym typeface="Century Gothic"/>
            </a:endParaRPr>
          </a:p>
          <a:p>
            <a:pPr indent="-342900" lvl="0" marL="342900" marR="0" rtl="0" algn="l">
              <a:spcBef>
                <a:spcPts val="440"/>
              </a:spcBef>
              <a:spcAft>
                <a:spcPts val="0"/>
              </a:spcAft>
              <a:buClr>
                <a:srgbClr val="000000"/>
              </a:buClr>
              <a:buSzPts val="2200"/>
              <a:buFont typeface="Arial"/>
              <a:buChar char="•"/>
            </a:pPr>
            <a:r>
              <a:rPr lang="fr-FR" sz="2200">
                <a:solidFill>
                  <a:srgbClr val="000000"/>
                </a:solidFill>
                <a:latin typeface="Century Gothic"/>
                <a:ea typeface="Century Gothic"/>
                <a:cs typeface="Century Gothic"/>
                <a:sym typeface="Century Gothic"/>
              </a:rPr>
              <a:t>Il </a:t>
            </a:r>
            <a:r>
              <a:rPr b="0" i="0" lang="fr-FR" sz="2200">
                <a:solidFill>
                  <a:srgbClr val="000000"/>
                </a:solidFill>
                <a:latin typeface="Century Gothic"/>
                <a:ea typeface="Century Gothic"/>
                <a:cs typeface="Century Gothic"/>
                <a:sym typeface="Century Gothic"/>
              </a:rPr>
              <a:t>simplifie le démarrage et le développement de nouvelles applications Spring.</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Il diminue énormément le temps de développement et augmente la productivité.</a:t>
            </a:r>
            <a:endParaRPr sz="2200">
              <a:solidFill>
                <a:schemeClr val="dk1"/>
              </a:solidFill>
              <a:latin typeface="Century Gothic"/>
              <a:ea typeface="Century Gothic"/>
              <a:cs typeface="Century Gothic"/>
              <a:sym typeface="Century Gothic"/>
            </a:endParaRPr>
          </a:p>
          <a:p>
            <a:pPr indent="0" lvl="0" marL="457200" marR="0" rtl="0" algn="l">
              <a:spcBef>
                <a:spcPts val="440"/>
              </a:spcBef>
              <a:spcAft>
                <a:spcPts val="0"/>
              </a:spcAft>
              <a:buNone/>
            </a:pPr>
            <a:r>
              <a:t/>
            </a:r>
            <a:endParaRPr sz="2200">
              <a:solidFill>
                <a:schemeClr val="dk1"/>
              </a:solidFill>
              <a:latin typeface="Century Gothic"/>
              <a:ea typeface="Century Gothic"/>
              <a:cs typeface="Century Gothic"/>
              <a:sym typeface="Century Gothic"/>
            </a:endParaRPr>
          </a:p>
          <a:p>
            <a:pPr indent="-342900" lvl="0" marL="342900" rtl="0" algn="l">
              <a:spcBef>
                <a:spcPts val="440"/>
              </a:spcBef>
              <a:spcAft>
                <a:spcPts val="0"/>
              </a:spcAft>
              <a:buClr>
                <a:schemeClr val="dk1"/>
              </a:buClr>
              <a:buSzPts val="2200"/>
              <a:buChar char="•"/>
            </a:pPr>
            <a:r>
              <a:rPr lang="fr-FR" sz="2200">
                <a:solidFill>
                  <a:schemeClr val="dk1"/>
                </a:solidFill>
                <a:latin typeface="Century Gothic"/>
                <a:ea typeface="Century Gothic"/>
                <a:cs typeface="Century Gothic"/>
                <a:sym typeface="Century Gothic"/>
              </a:rPr>
              <a:t>Avec Spring Boot, les configurations de Spring sont diminuées.</a:t>
            </a:r>
            <a:endParaRPr sz="2200">
              <a:solidFill>
                <a:schemeClr val="dk1"/>
              </a:solidFill>
              <a:latin typeface="Century Gothic"/>
              <a:ea typeface="Century Gothic"/>
              <a:cs typeface="Century Gothic"/>
              <a:sym typeface="Century Gothic"/>
            </a:endParaRPr>
          </a:p>
          <a:p>
            <a:pPr indent="0" lvl="0" marL="457200" rtl="0" algn="l">
              <a:spcBef>
                <a:spcPts val="440"/>
              </a:spcBef>
              <a:spcAft>
                <a:spcPts val="0"/>
              </a:spcAft>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Il est très facile d’intégrer des applications Spring Boot avec ses </a:t>
            </a:r>
            <a:r>
              <a:rPr lang="fr-FR" sz="2200">
                <a:solidFill>
                  <a:schemeClr val="dk1"/>
                </a:solidFill>
                <a:latin typeface="Century Gothic"/>
                <a:ea typeface="Century Gothic"/>
                <a:cs typeface="Century Gothic"/>
                <a:sym typeface="Century Gothic"/>
              </a:rPr>
              <a:t>écosystèmes</a:t>
            </a:r>
            <a:r>
              <a:rPr lang="fr-FR" sz="2200">
                <a:solidFill>
                  <a:schemeClr val="dk1"/>
                </a:solidFill>
                <a:latin typeface="Century Gothic"/>
                <a:ea typeface="Century Gothic"/>
                <a:cs typeface="Century Gothic"/>
                <a:sym typeface="Century Gothic"/>
              </a:rPr>
              <a:t> de Spring (projets spring) comme Spring MVC, Spring Data, Spring Security etc…</a:t>
            </a:r>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457200" marR="0" rtl="0" algn="l">
              <a:spcBef>
                <a:spcPts val="440"/>
              </a:spcBef>
              <a:spcAft>
                <a:spcPts val="0"/>
              </a:spcAft>
              <a:buNone/>
            </a:pPr>
            <a:r>
              <a:t/>
            </a:r>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55" name="Google Shape;55;p3"/>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nvSpPr>
        <p:spPr>
          <a:xfrm>
            <a:off x="0" y="37009"/>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Boot- Maven </a:t>
            </a:r>
            <a:endParaRPr sz="3200">
              <a:solidFill>
                <a:schemeClr val="dk1"/>
              </a:solidFill>
              <a:latin typeface="Century Gothic"/>
              <a:ea typeface="Century Gothic"/>
              <a:cs typeface="Century Gothic"/>
              <a:sym typeface="Century Gothic"/>
            </a:endParaRPr>
          </a:p>
        </p:txBody>
      </p:sp>
      <p:sp>
        <p:nvSpPr>
          <p:cNvPr id="307" name="Google Shape;307;p30"/>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308" name="Google Shape;308;p30"/>
          <p:cNvPicPr preferRelativeResize="0"/>
          <p:nvPr/>
        </p:nvPicPr>
        <p:blipFill rotWithShape="1">
          <a:blip r:embed="rId3">
            <a:alphaModFix/>
          </a:blip>
          <a:srcRect b="0" l="0" r="0" t="0"/>
          <a:stretch/>
        </p:blipFill>
        <p:spPr>
          <a:xfrm>
            <a:off x="738188" y="1621185"/>
            <a:ext cx="9145016" cy="51272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Boot- Maven </a:t>
            </a:r>
            <a:endParaRPr sz="3200">
              <a:solidFill>
                <a:schemeClr val="dk1"/>
              </a:solidFill>
              <a:latin typeface="Century Gothic"/>
              <a:ea typeface="Century Gothic"/>
              <a:cs typeface="Century Gothic"/>
              <a:sym typeface="Century Gothic"/>
            </a:endParaRPr>
          </a:p>
        </p:txBody>
      </p:sp>
      <p:sp>
        <p:nvSpPr>
          <p:cNvPr id="315" name="Google Shape;315;p31"/>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342900" lvl="0" marL="342900" marR="0" rtl="0" algn="l">
              <a:spcBef>
                <a:spcPts val="0"/>
              </a:spcBef>
              <a:spcAft>
                <a:spcPts val="0"/>
              </a:spcAft>
              <a:buClr>
                <a:schemeClr val="dk1"/>
              </a:buClr>
              <a:buSzPts val="2100"/>
              <a:buFont typeface="Arial"/>
              <a:buNone/>
            </a:pPr>
            <a:r>
              <a:t/>
            </a:r>
            <a:endParaRPr b="1" sz="2100">
              <a:solidFill>
                <a:schemeClr val="dk1"/>
              </a:solidFill>
              <a:latin typeface="Century Gothic"/>
              <a:ea typeface="Century Gothic"/>
              <a:cs typeface="Century Gothic"/>
              <a:sym typeface="Century Gothic"/>
            </a:endParaRPr>
          </a:p>
          <a:p>
            <a:pPr indent="-342900" lvl="0" marL="342900" marR="0" rtl="0" algn="l">
              <a:spcBef>
                <a:spcPts val="42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Supprimer </a:t>
            </a:r>
            <a:r>
              <a:rPr b="1" lang="fr-FR" sz="2100">
                <a:solidFill>
                  <a:schemeClr val="dk1"/>
                </a:solidFill>
                <a:latin typeface="Century Gothic"/>
                <a:ea typeface="Century Gothic"/>
                <a:cs typeface="Century Gothic"/>
                <a:sym typeface="Century Gothic"/>
              </a:rPr>
              <a:t>la classe de test </a:t>
            </a:r>
            <a:r>
              <a:rPr lang="fr-FR" sz="2100">
                <a:solidFill>
                  <a:schemeClr val="dk1"/>
                </a:solidFill>
                <a:latin typeface="Century Gothic"/>
                <a:ea typeface="Century Gothic"/>
                <a:cs typeface="Century Gothic"/>
                <a:sym typeface="Century Gothic"/>
              </a:rPr>
              <a:t>pour éviter les erreurs lors de l’appel des commandes Maven (car « Maven install » par exemple essaiera de lancer les tests unitaires) : </a:t>
            </a:r>
            <a:endParaRPr/>
          </a:p>
          <a:p>
            <a:pPr indent="-209550" lvl="0" marL="342900" marR="0" rtl="0" algn="l">
              <a:spcBef>
                <a:spcPts val="420"/>
              </a:spcBef>
              <a:spcAft>
                <a:spcPts val="0"/>
              </a:spcAft>
              <a:buClr>
                <a:schemeClr val="dk1"/>
              </a:buClr>
              <a:buSzPts val="2100"/>
              <a:buFont typeface="Arial"/>
              <a:buNone/>
            </a:pPr>
            <a:r>
              <a:t/>
            </a:r>
            <a:endParaRPr sz="2100">
              <a:solidFill>
                <a:schemeClr val="dk1"/>
              </a:solidFill>
              <a:latin typeface="Century Gothic"/>
              <a:ea typeface="Century Gothic"/>
              <a:cs typeface="Century Gothic"/>
              <a:sym typeface="Century Gothic"/>
            </a:endParaRPr>
          </a:p>
          <a:p>
            <a:pPr indent="-209550" lvl="0" marL="342900" marR="0" rtl="0" algn="l">
              <a:spcBef>
                <a:spcPts val="420"/>
              </a:spcBef>
              <a:spcAft>
                <a:spcPts val="0"/>
              </a:spcAft>
              <a:buClr>
                <a:schemeClr val="dk1"/>
              </a:buClr>
              <a:buSzPts val="2100"/>
              <a:buFont typeface="Arial"/>
              <a:buNone/>
            </a:pPr>
            <a:r>
              <a:t/>
            </a:r>
            <a:endParaRPr sz="21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316" name="Google Shape;316;p3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317" name="Google Shape;317;p31"/>
          <p:cNvPicPr preferRelativeResize="0"/>
          <p:nvPr/>
        </p:nvPicPr>
        <p:blipFill rotWithShape="1">
          <a:blip r:embed="rId3">
            <a:alphaModFix/>
          </a:blip>
          <a:srcRect b="0" l="0" r="0" t="0"/>
          <a:stretch/>
        </p:blipFill>
        <p:spPr>
          <a:xfrm>
            <a:off x="3378566" y="2701305"/>
            <a:ext cx="3936268" cy="447750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Boot- Maven </a:t>
            </a:r>
            <a:endParaRPr sz="3200">
              <a:solidFill>
                <a:schemeClr val="dk1"/>
              </a:solidFill>
              <a:latin typeface="Century Gothic"/>
              <a:ea typeface="Century Gothic"/>
              <a:cs typeface="Century Gothic"/>
              <a:sym typeface="Century Gothic"/>
            </a:endParaRPr>
          </a:p>
        </p:txBody>
      </p:sp>
      <p:sp>
        <p:nvSpPr>
          <p:cNvPr id="324" name="Google Shape;324;p32"/>
          <p:cNvSpPr/>
          <p:nvPr/>
        </p:nvSpPr>
        <p:spPr>
          <a:xfrm>
            <a:off x="304801" y="1333153"/>
            <a:ext cx="100838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Ajouter les properties suivantes pour éviter les erreurs lors du lancement des commandes Maven (Comme il y a la dépendance Spring Data JPA, Maven vérifiera s’il y a une base de données de configurée) :  </a:t>
            </a:r>
            <a:endParaRPr sz="1800">
              <a:solidFill>
                <a:schemeClr val="dk1"/>
              </a:solidFill>
              <a:latin typeface="Consolas"/>
              <a:ea typeface="Consolas"/>
              <a:cs typeface="Consolas"/>
              <a:sym typeface="Consolas"/>
            </a:endParaRPr>
          </a:p>
          <a:p>
            <a:pPr indent="-228600" lvl="0" marL="342900" marR="0" rtl="0" algn="l">
              <a:spcBef>
                <a:spcPts val="36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0" lvl="0" marL="0" marR="0" rtl="0" algn="l">
              <a:spcBef>
                <a:spcPts val="360"/>
              </a:spcBef>
              <a:spcAft>
                <a:spcPts val="0"/>
              </a:spcAft>
              <a:buClr>
                <a:srgbClr val="3F7F5F"/>
              </a:buClr>
              <a:buSzPts val="1800"/>
              <a:buFont typeface="Arial"/>
              <a:buNone/>
            </a:pPr>
            <a:r>
              <a:rPr lang="fr-FR" sz="1800">
                <a:solidFill>
                  <a:srgbClr val="3F7F5F"/>
                </a:solidFill>
                <a:latin typeface="Consolas"/>
                <a:ea typeface="Consolas"/>
                <a:cs typeface="Consolas"/>
                <a:sym typeface="Consolas"/>
              </a:rPr>
              <a:t>### DATABASE ###</a:t>
            </a:r>
            <a:r>
              <a:rPr lang="fr-FR" sz="1800">
                <a:solidFill>
                  <a:srgbClr val="000000"/>
                </a:solidFill>
                <a:latin typeface="Consolas"/>
                <a:ea typeface="Consolas"/>
                <a:cs typeface="Consolas"/>
                <a:sym typeface="Consolas"/>
              </a:rPr>
              <a:t>    </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spring.datasource.url=</a:t>
            </a:r>
            <a:r>
              <a:rPr lang="fr-FR" sz="1800">
                <a:solidFill>
                  <a:srgbClr val="2A00FF"/>
                </a:solidFill>
                <a:latin typeface="Consolas"/>
                <a:ea typeface="Consolas"/>
                <a:cs typeface="Consolas"/>
                <a:sym typeface="Consolas"/>
              </a:rPr>
              <a:t>jdbc:mysql://localhost:3306/</a:t>
            </a:r>
            <a:r>
              <a:rPr b="1" lang="fr-FR" sz="1800">
                <a:solidFill>
                  <a:srgbClr val="2A00FF"/>
                </a:solidFill>
                <a:latin typeface="Consolas"/>
                <a:ea typeface="Consolas"/>
                <a:cs typeface="Consolas"/>
                <a:sym typeface="Consolas"/>
              </a:rPr>
              <a:t>springdb</a:t>
            </a:r>
            <a:r>
              <a:rPr lang="fr-FR" sz="1800">
                <a:solidFill>
                  <a:srgbClr val="2A00FF"/>
                </a:solidFill>
                <a:latin typeface="Consolas"/>
                <a:ea typeface="Consolas"/>
                <a:cs typeface="Consolas"/>
                <a:sym typeface="Consolas"/>
              </a:rPr>
              <a:t>?useUnicode=true&amp;useJDBCCompliantTimezoneShift=true&amp;createDatabaseIfNotExist=true&amp;useLegacyDatetimeCode=false&amp;serverTimezone=UTC</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spring.datasource.username=</a:t>
            </a:r>
            <a:r>
              <a:rPr lang="fr-FR" sz="1800">
                <a:solidFill>
                  <a:srgbClr val="2A00FF"/>
                </a:solidFill>
                <a:latin typeface="Consolas"/>
                <a:ea typeface="Consolas"/>
                <a:cs typeface="Consolas"/>
                <a:sym typeface="Consolas"/>
              </a:rPr>
              <a:t>root</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spring.datasource.password=</a:t>
            </a:r>
            <a:endParaRPr/>
          </a:p>
          <a:p>
            <a:pPr indent="0" lvl="0" marL="0" marR="0" rtl="0" algn="l">
              <a:spcBef>
                <a:spcPts val="360"/>
              </a:spcBef>
              <a:spcAft>
                <a:spcPts val="0"/>
              </a:spcAft>
              <a:buClr>
                <a:srgbClr val="3F7F5F"/>
              </a:buClr>
              <a:buSzPts val="1800"/>
              <a:buFont typeface="Arial"/>
              <a:buNone/>
            </a:pPr>
            <a:r>
              <a:rPr lang="fr-FR" sz="1800">
                <a:solidFill>
                  <a:srgbClr val="3F7F5F"/>
                </a:solidFill>
                <a:latin typeface="Consolas"/>
                <a:ea typeface="Consolas"/>
                <a:cs typeface="Consolas"/>
                <a:sym typeface="Consolas"/>
              </a:rPr>
              <a:t>### JPA / HIBERNATE ###</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spring.jpa.show-sql=</a:t>
            </a:r>
            <a:r>
              <a:rPr lang="fr-FR" sz="1800">
                <a:solidFill>
                  <a:srgbClr val="2A00FF"/>
                </a:solidFill>
                <a:latin typeface="Consolas"/>
                <a:ea typeface="Consolas"/>
                <a:cs typeface="Consolas"/>
                <a:sym typeface="Consolas"/>
              </a:rPr>
              <a:t>true</a:t>
            </a:r>
            <a:endParaRPr sz="1800">
              <a:solidFill>
                <a:srgbClr val="2A00FF"/>
              </a:solidFill>
              <a:latin typeface="Consolas"/>
              <a:ea typeface="Consolas"/>
              <a:cs typeface="Consolas"/>
              <a:sym typeface="Consolas"/>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spring.jpa.hibernate.ddl-auto=</a:t>
            </a:r>
            <a:r>
              <a:rPr lang="fr-FR" sz="1800">
                <a:solidFill>
                  <a:srgbClr val="2A00FF"/>
                </a:solidFill>
                <a:latin typeface="Consolas"/>
                <a:ea typeface="Consolas"/>
                <a:cs typeface="Consolas"/>
                <a:sym typeface="Consolas"/>
              </a:rPr>
              <a:t>update</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spring.jpa.properties.hibernate.dialect=</a:t>
            </a:r>
            <a:r>
              <a:rPr lang="fr-FR" sz="1800">
                <a:solidFill>
                  <a:srgbClr val="2A00FF"/>
                </a:solidFill>
                <a:latin typeface="Consolas"/>
                <a:ea typeface="Consolas"/>
                <a:cs typeface="Consolas"/>
                <a:sym typeface="Consolas"/>
              </a:rPr>
              <a:t>org.hibernate.dialect.MySQL5Dialect</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 </a:t>
            </a:r>
            <a:endParaRPr/>
          </a:p>
        </p:txBody>
      </p:sp>
      <p:sp>
        <p:nvSpPr>
          <p:cNvPr id="325" name="Google Shape;325;p3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Boot- Maven </a:t>
            </a:r>
            <a:endParaRPr sz="3200">
              <a:solidFill>
                <a:schemeClr val="dk1"/>
              </a:solidFill>
              <a:latin typeface="Century Gothic"/>
              <a:ea typeface="Century Gothic"/>
              <a:cs typeface="Century Gothic"/>
              <a:sym typeface="Century Gothic"/>
            </a:endParaRPr>
          </a:p>
        </p:txBody>
      </p:sp>
      <p:sp>
        <p:nvSpPr>
          <p:cNvPr id="332" name="Google Shape;332;p33"/>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342900" lvl="0" marL="342900" marR="0" rtl="0" algn="l">
              <a:spcBef>
                <a:spcPts val="0"/>
              </a:spcBef>
              <a:spcAft>
                <a:spcPts val="0"/>
              </a:spcAft>
              <a:buClr>
                <a:schemeClr val="dk1"/>
              </a:buClr>
              <a:buSzPts val="2100"/>
              <a:buFont typeface="Arial"/>
              <a:buNone/>
            </a:pPr>
            <a:r>
              <a:rPr lang="fr-FR" sz="2100">
                <a:solidFill>
                  <a:schemeClr val="dk1"/>
                </a:solidFill>
                <a:latin typeface="Century Gothic"/>
                <a:ea typeface="Century Gothic"/>
                <a:cs typeface="Century Gothic"/>
                <a:sym typeface="Century Gothic"/>
              </a:rPr>
              <a:t>Tester les différents commandes maven</a:t>
            </a:r>
            <a:endParaRPr b="1" sz="2100">
              <a:solidFill>
                <a:schemeClr val="dk1"/>
              </a:solidFill>
              <a:latin typeface="Century Gothic"/>
              <a:ea typeface="Century Gothic"/>
              <a:cs typeface="Century Gothic"/>
              <a:sym typeface="Century Gothic"/>
            </a:endParaRPr>
          </a:p>
          <a:p>
            <a:pPr indent="-209550" lvl="0" marL="342900" marR="0" rtl="0" algn="l">
              <a:spcBef>
                <a:spcPts val="420"/>
              </a:spcBef>
              <a:spcAft>
                <a:spcPts val="0"/>
              </a:spcAft>
              <a:buClr>
                <a:schemeClr val="dk1"/>
              </a:buClr>
              <a:buSzPts val="2100"/>
              <a:buFont typeface="Arial"/>
              <a:buNone/>
            </a:pPr>
            <a:r>
              <a:t/>
            </a:r>
            <a:endParaRPr sz="21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333" name="Google Shape;333;p33"/>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334" name="Google Shape;334;p33"/>
          <p:cNvPicPr preferRelativeResize="0"/>
          <p:nvPr/>
        </p:nvPicPr>
        <p:blipFill rotWithShape="1">
          <a:blip r:embed="rId3">
            <a:alphaModFix/>
          </a:blip>
          <a:srcRect b="0" l="0" r="0" t="0"/>
          <a:stretch/>
        </p:blipFill>
        <p:spPr>
          <a:xfrm>
            <a:off x="2622748" y="2125241"/>
            <a:ext cx="5447903" cy="39604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Boot- Maven </a:t>
            </a:r>
            <a:endParaRPr sz="3200">
              <a:solidFill>
                <a:schemeClr val="dk1"/>
              </a:solidFill>
              <a:latin typeface="Century Gothic"/>
              <a:ea typeface="Century Gothic"/>
              <a:cs typeface="Century Gothic"/>
              <a:sym typeface="Century Gothic"/>
            </a:endParaRPr>
          </a:p>
        </p:txBody>
      </p:sp>
      <p:sp>
        <p:nvSpPr>
          <p:cNvPr id="341" name="Google Shape;341;p34"/>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3429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On peut faire une commande Maven Customisé en utilisant Maven Goal : Cliquer sur le Symbole «m» et taper la commande voulue, exemple mvn clean package ou mvn clean install ou … :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342" name="Google Shape;342;p34"/>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343" name="Google Shape;343;p34"/>
          <p:cNvPicPr preferRelativeResize="0"/>
          <p:nvPr/>
        </p:nvPicPr>
        <p:blipFill rotWithShape="1">
          <a:blip r:embed="rId3">
            <a:alphaModFix/>
          </a:blip>
          <a:srcRect b="0" l="0" r="0" t="0"/>
          <a:stretch/>
        </p:blipFill>
        <p:spPr>
          <a:xfrm>
            <a:off x="2437815" y="2989337"/>
            <a:ext cx="5817770" cy="37444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Erreur (si ancien MySQL)</a:t>
            </a:r>
            <a:endParaRPr sz="3200">
              <a:solidFill>
                <a:schemeClr val="dk1"/>
              </a:solidFill>
              <a:latin typeface="Century Gothic"/>
              <a:ea typeface="Century Gothic"/>
              <a:cs typeface="Century Gothic"/>
              <a:sym typeface="Century Gothic"/>
            </a:endParaRPr>
          </a:p>
        </p:txBody>
      </p:sp>
      <p:sp>
        <p:nvSpPr>
          <p:cNvPr id="350" name="Google Shape;350;p35"/>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Pour information, nous avons ajouté les paramètre suivants «</a:t>
            </a:r>
            <a:r>
              <a:rPr lang="fr-FR" sz="2400">
                <a:solidFill>
                  <a:srgbClr val="2A00FF"/>
                </a:solidFill>
                <a:latin typeface="Consolas"/>
                <a:ea typeface="Consolas"/>
                <a:cs typeface="Consolas"/>
                <a:sym typeface="Consolas"/>
              </a:rPr>
              <a:t> ?useUnicode=true&amp;useJDBCCompliantTimezoneShift=true&amp;useLegacyDatetimeCode=false&amp;serverTimezone=UTC</a:t>
            </a:r>
            <a:r>
              <a:rPr lang="fr-FR" sz="2200">
                <a:solidFill>
                  <a:schemeClr val="dk1"/>
                </a:solidFill>
                <a:latin typeface="Century Gothic"/>
                <a:ea typeface="Century Gothic"/>
                <a:cs typeface="Century Gothic"/>
                <a:sym typeface="Century Gothic"/>
              </a:rPr>
              <a:t> » dans le fichier application.properties pour éviter l’erreur suivante, lors de l’exécution : </a:t>
            </a:r>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r>
              <a:rPr lang="fr-FR" sz="1800">
                <a:solidFill>
                  <a:srgbClr val="000000"/>
                </a:solidFill>
                <a:latin typeface="Consolas"/>
                <a:ea typeface="Consolas"/>
                <a:cs typeface="Consolas"/>
                <a:sym typeface="Consolas"/>
              </a:rPr>
              <a:t>java.sql.SQLException: The server time zone value 'Paris, Madrid' is unrecognized or represents more than one time zone. You must configure either the server or JDBC driver (via the serverTimezone configuration property) to use a more </a:t>
            </a:r>
            <a:r>
              <a:rPr lang="fr-FR" sz="1800">
                <a:latin typeface="Consolas"/>
                <a:ea typeface="Consolas"/>
                <a:cs typeface="Consolas"/>
                <a:sym typeface="Consolas"/>
              </a:rPr>
              <a:t>specific</a:t>
            </a:r>
            <a:r>
              <a:rPr lang="fr-FR" sz="1800">
                <a:solidFill>
                  <a:srgbClr val="000000"/>
                </a:solidFill>
                <a:latin typeface="Consolas"/>
                <a:ea typeface="Consolas"/>
                <a:cs typeface="Consolas"/>
                <a:sym typeface="Consolas"/>
              </a:rPr>
              <a:t> </a:t>
            </a:r>
            <a:r>
              <a:rPr lang="fr-FR" sz="1800">
                <a:latin typeface="Consolas"/>
                <a:ea typeface="Consolas"/>
                <a:cs typeface="Consolas"/>
                <a:sym typeface="Consolas"/>
              </a:rPr>
              <a:t>timezone</a:t>
            </a:r>
            <a:r>
              <a:rPr lang="fr-FR" sz="1800">
                <a:solidFill>
                  <a:srgbClr val="000000"/>
                </a:solidFill>
                <a:latin typeface="Consolas"/>
                <a:ea typeface="Consolas"/>
                <a:cs typeface="Consolas"/>
                <a:sym typeface="Consolas"/>
              </a:rPr>
              <a:t> value if you want to utilize time zone support. </a:t>
            </a:r>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b="1" sz="2200">
              <a:solidFill>
                <a:srgbClr val="2A00FF"/>
              </a:solidFill>
              <a:latin typeface="Consolas"/>
              <a:ea typeface="Consolas"/>
              <a:cs typeface="Consolas"/>
              <a:sym typeface="Consolas"/>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Nous allons voir tout cela en </a:t>
            </a:r>
            <a:r>
              <a:rPr lang="fr-FR" sz="2200">
                <a:solidFill>
                  <a:schemeClr val="dk1"/>
                </a:solidFill>
                <a:latin typeface="Century Gothic"/>
                <a:ea typeface="Century Gothic"/>
                <a:cs typeface="Century Gothic"/>
                <a:sym typeface="Century Gothic"/>
              </a:rPr>
              <a:t>détail</a:t>
            </a:r>
            <a:r>
              <a:rPr lang="fr-FR" sz="2200">
                <a:solidFill>
                  <a:schemeClr val="dk1"/>
                </a:solidFill>
                <a:latin typeface="Century Gothic"/>
                <a:ea typeface="Century Gothic"/>
                <a:cs typeface="Century Gothic"/>
                <a:sym typeface="Century Gothic"/>
              </a:rPr>
              <a:t> par la suite. Spring Boot sera l’outil qui nous permettra de créer tous nos prochains projets.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351" name="Google Shape;351;p35"/>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SPRING BOOT-Maven</a:t>
            </a:r>
            <a:endParaRPr/>
          </a:p>
        </p:txBody>
      </p:sp>
      <p:sp>
        <p:nvSpPr>
          <p:cNvPr id="358" name="Google Shape;358;p36"/>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rgbClr val="000000"/>
              </a:buClr>
              <a:buSzPts val="3000"/>
              <a:buFont typeface="Arial"/>
              <a:buNone/>
            </a:pPr>
            <a:r>
              <a:rPr lang="fr-FR" sz="3000">
                <a:solidFill>
                  <a:srgbClr val="000000"/>
                </a:solidFill>
                <a:latin typeface="Century Gothic"/>
                <a:ea typeface="Century Gothic"/>
                <a:cs typeface="Century Gothic"/>
                <a:sym typeface="Century Gothic"/>
              </a:rPr>
              <a:t>Si vous avez des questions, n’hésitez pas à nous contacter : </a:t>
            </a:r>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rgbClr val="000000"/>
              </a:buClr>
              <a:buSzPts val="3000"/>
              <a:buFont typeface="Arial"/>
              <a:buNone/>
            </a:pPr>
            <a:r>
              <a:rPr b="1" lang="fr-FR" sz="3000">
                <a:solidFill>
                  <a:srgbClr val="000000"/>
                </a:solidFill>
                <a:latin typeface="Century Gothic"/>
                <a:ea typeface="Century Gothic"/>
                <a:cs typeface="Century Gothic"/>
                <a:sym typeface="Century Gothic"/>
              </a:rPr>
              <a:t>Département Informatique </a:t>
            </a:r>
            <a:endParaRPr/>
          </a:p>
          <a:p>
            <a:pPr indent="0" lvl="0" marL="0" marR="0" rtl="0" algn="l">
              <a:spcBef>
                <a:spcPts val="0"/>
              </a:spcBef>
              <a:spcAft>
                <a:spcPts val="0"/>
              </a:spcAft>
              <a:buClr>
                <a:srgbClr val="000000"/>
              </a:buClr>
              <a:buSzPts val="3000"/>
              <a:buFont typeface="Arial"/>
              <a:buNone/>
            </a:pPr>
            <a:r>
              <a:rPr b="1" lang="fr-FR" sz="3000">
                <a:solidFill>
                  <a:srgbClr val="000000"/>
                </a:solidFill>
                <a:latin typeface="Century Gothic"/>
                <a:ea typeface="Century Gothic"/>
                <a:cs typeface="Century Gothic"/>
                <a:sym typeface="Century Gothic"/>
              </a:rPr>
              <a:t>UP ASI</a:t>
            </a:r>
            <a:endParaRPr/>
          </a:p>
          <a:p>
            <a:pPr indent="0" lvl="0" marL="0" marR="0" rtl="0" algn="l">
              <a:spcBef>
                <a:spcPts val="0"/>
              </a:spcBef>
              <a:spcAft>
                <a:spcPts val="0"/>
              </a:spcAft>
              <a:buClr>
                <a:srgbClr val="000000"/>
              </a:buClr>
              <a:buSzPts val="1800"/>
              <a:buFont typeface="Arial"/>
              <a:buNone/>
            </a:pPr>
            <a:r>
              <a:rPr b="1" lang="fr-FR" sz="1800">
                <a:solidFill>
                  <a:srgbClr val="000000"/>
                </a:solidFill>
                <a:latin typeface="Century Gothic"/>
                <a:ea typeface="Century Gothic"/>
                <a:cs typeface="Century Gothic"/>
                <a:sym typeface="Century Gothic"/>
              </a:rPr>
              <a:t>Bureau E204  </a:t>
            </a:r>
            <a:endParaRPr/>
          </a:p>
        </p:txBody>
      </p:sp>
      <p:sp>
        <p:nvSpPr>
          <p:cNvPr id="359" name="Google Shape;359;p36"/>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SPRING BOOT</a:t>
            </a:r>
            <a:endParaRPr sz="3200">
              <a:solidFill>
                <a:schemeClr val="dk1"/>
              </a:solidFill>
              <a:latin typeface="Century Gothic"/>
              <a:ea typeface="Century Gothic"/>
              <a:cs typeface="Century Gothic"/>
              <a:sym typeface="Century Gothic"/>
            </a:endParaRPr>
          </a:p>
        </p:txBody>
      </p:sp>
      <p:sp>
        <p:nvSpPr>
          <p:cNvPr id="62" name="Google Shape;62;p4"/>
          <p:cNvSpPr/>
          <p:nvPr/>
        </p:nvSpPr>
        <p:spPr>
          <a:xfrm>
            <a:off x="234132" y="253033"/>
            <a:ext cx="10693400" cy="5943330"/>
          </a:xfrm>
          <a:prstGeom prst="rect">
            <a:avLst/>
          </a:prstGeom>
          <a:noFill/>
          <a:ln>
            <a:noFill/>
          </a:ln>
        </p:spPr>
        <p:txBody>
          <a:bodyPr anchorCtr="0" anchor="t" bIns="50400" lIns="100800" spcFirstLastPara="1" rIns="100800" wrap="square" tIns="50400">
            <a:norm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177800" lvl="0" marL="34290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Spring Boot soutient des conteneurs embarqués (embedded containers).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Cela permet à des applications web de s’exécuter sans déploiement sur un Web Server.</a:t>
            </a:r>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Il </a:t>
            </a:r>
            <a:r>
              <a:rPr lang="fr-FR" sz="2200">
                <a:solidFill>
                  <a:schemeClr val="dk1"/>
                </a:solidFill>
                <a:latin typeface="Century Gothic"/>
                <a:ea typeface="Century Gothic"/>
                <a:cs typeface="Century Gothic"/>
                <a:sym typeface="Century Gothic"/>
              </a:rPr>
              <a:t>suit</a:t>
            </a:r>
            <a:r>
              <a:rPr lang="fr-FR" sz="2200">
                <a:solidFill>
                  <a:schemeClr val="dk1"/>
                </a:solidFill>
                <a:latin typeface="Century Gothic"/>
                <a:ea typeface="Century Gothic"/>
                <a:cs typeface="Century Gothic"/>
                <a:sym typeface="Century Gothic"/>
              </a:rPr>
              <a:t> l'approche “Configuration par défaut” afin de diminuer le temps et l'effort de développement.</a:t>
            </a:r>
            <a:endParaRPr/>
          </a:p>
          <a:p>
            <a:pPr indent="0" lvl="0" marL="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Spring Boot favorise le travail avec les microservices.</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63" name="Google Shape;63;p4"/>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AVANTAGES SPRING BOOT</a:t>
            </a:r>
            <a:endParaRPr sz="3200">
              <a:solidFill>
                <a:schemeClr val="dk1"/>
              </a:solidFill>
              <a:latin typeface="Century Gothic"/>
              <a:ea typeface="Century Gothic"/>
              <a:cs typeface="Century Gothic"/>
              <a:sym typeface="Century Gothic"/>
            </a:endParaRPr>
          </a:p>
        </p:txBody>
      </p:sp>
      <p:sp>
        <p:nvSpPr>
          <p:cNvPr id="70" name="Google Shape;70;p5"/>
          <p:cNvSpPr/>
          <p:nvPr/>
        </p:nvSpPr>
        <p:spPr>
          <a:xfrm>
            <a:off x="173074" y="1386159"/>
            <a:ext cx="10388600" cy="5943330"/>
          </a:xfrm>
          <a:prstGeom prst="rect">
            <a:avLst/>
          </a:prstGeom>
          <a:noFill/>
          <a:ln>
            <a:noFill/>
          </a:ln>
        </p:spPr>
        <p:txBody>
          <a:bodyPr anchorCtr="0" anchor="t" bIns="50400" lIns="100800" spcFirstLastPara="1" rIns="100800" wrap="square" tIns="50400">
            <a:norm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177800" lvl="0" marL="34290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342900" lvl="0" marL="342900" marR="0" rtl="0" algn="l">
              <a:spcBef>
                <a:spcPts val="460"/>
              </a:spcBef>
              <a:spcAft>
                <a:spcPts val="0"/>
              </a:spcAft>
              <a:buClr>
                <a:schemeClr val="dk1"/>
              </a:buClr>
              <a:buSzPts val="2300"/>
              <a:buFont typeface="Arial"/>
              <a:buChar char="•"/>
            </a:pPr>
            <a:r>
              <a:rPr lang="fr-FR" sz="2300">
                <a:solidFill>
                  <a:schemeClr val="dk1"/>
                </a:solidFill>
                <a:latin typeface="Century Gothic"/>
                <a:ea typeface="Century Gothic"/>
                <a:cs typeface="Century Gothic"/>
                <a:sym typeface="Century Gothic"/>
              </a:rPr>
              <a:t>Spring Boot offre trois avantages incontournables :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60"/>
              </a:spcBef>
              <a:spcAft>
                <a:spcPts val="0"/>
              </a:spcAft>
              <a:buClr>
                <a:schemeClr val="dk1"/>
              </a:buClr>
              <a:buSzPts val="2300"/>
              <a:buFont typeface="Noto Sans Symbols"/>
              <a:buChar char="⮚"/>
            </a:pPr>
            <a:r>
              <a:rPr lang="fr-FR" sz="2300">
                <a:solidFill>
                  <a:schemeClr val="dk1"/>
                </a:solidFill>
                <a:latin typeface="Century Gothic"/>
                <a:ea typeface="Century Gothic"/>
                <a:cs typeface="Century Gothic"/>
                <a:sym typeface="Century Gothic"/>
              </a:rPr>
              <a:t>La gestion des configurations</a:t>
            </a:r>
            <a:endParaRPr/>
          </a:p>
          <a:p>
            <a:pPr indent="-342900" lvl="0" marL="342900" marR="0" rtl="0" algn="l">
              <a:spcBef>
                <a:spcPts val="460"/>
              </a:spcBef>
              <a:spcAft>
                <a:spcPts val="0"/>
              </a:spcAft>
              <a:buClr>
                <a:schemeClr val="dk1"/>
              </a:buClr>
              <a:buSzPts val="2300"/>
              <a:buFont typeface="Noto Sans Symbols"/>
              <a:buChar char="⮚"/>
            </a:pPr>
            <a:r>
              <a:rPr lang="fr-FR" sz="2300">
                <a:solidFill>
                  <a:schemeClr val="dk1"/>
                </a:solidFill>
                <a:latin typeface="Century Gothic"/>
                <a:ea typeface="Century Gothic"/>
                <a:cs typeface="Century Gothic"/>
                <a:sym typeface="Century Gothic"/>
              </a:rPr>
              <a:t>Le serveur est embarqué</a:t>
            </a:r>
            <a:endParaRPr/>
          </a:p>
          <a:p>
            <a:pPr indent="-342900" lvl="0" marL="342900" marR="0" rtl="0" algn="l">
              <a:spcBef>
                <a:spcPts val="460"/>
              </a:spcBef>
              <a:spcAft>
                <a:spcPts val="0"/>
              </a:spcAft>
              <a:buClr>
                <a:schemeClr val="dk1"/>
              </a:buClr>
              <a:buSzPts val="2300"/>
              <a:buFont typeface="Noto Sans Symbols"/>
              <a:buChar char="⮚"/>
            </a:pPr>
            <a:r>
              <a:rPr lang="fr-FR" sz="2300">
                <a:solidFill>
                  <a:schemeClr val="dk1"/>
                </a:solidFill>
                <a:latin typeface="Century Gothic"/>
                <a:ea typeface="Century Gothic"/>
                <a:cs typeface="Century Gothic"/>
                <a:sym typeface="Century Gothic"/>
              </a:rPr>
              <a:t>La gestion des dépendances</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spcBef>
                <a:spcPts val="460"/>
              </a:spcBef>
              <a:spcAft>
                <a:spcPts val="0"/>
              </a:spcAft>
              <a:buClr>
                <a:schemeClr val="dk1"/>
              </a:buClr>
              <a:buSzPts val="2300"/>
              <a:buFont typeface="Arial"/>
              <a:buNone/>
            </a:pPr>
            <a:r>
              <a:t/>
            </a:r>
            <a:endParaRPr sz="23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71" name="Google Shape;71;p5"/>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nvSpPr>
        <p:spPr>
          <a:xfrm>
            <a:off x="-71338" y="-346400"/>
            <a:ext cx="10693400" cy="1510875"/>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AVANTAGES SPRING BOOT - Gestion des configurations</a:t>
            </a:r>
            <a:endParaRPr sz="3200">
              <a:solidFill>
                <a:schemeClr val="dk1"/>
              </a:solidFill>
              <a:latin typeface="Century Gothic"/>
              <a:ea typeface="Century Gothic"/>
              <a:cs typeface="Century Gothic"/>
              <a:sym typeface="Century Gothic"/>
            </a:endParaRPr>
          </a:p>
        </p:txBody>
      </p:sp>
      <p:sp>
        <p:nvSpPr>
          <p:cNvPr id="78" name="Google Shape;78;p6"/>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0" lvl="0" marL="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Spring Boot facilite </a:t>
            </a:r>
            <a:r>
              <a:rPr b="1" lang="fr-FR" sz="2000">
                <a:solidFill>
                  <a:schemeClr val="dk1"/>
                </a:solidFill>
                <a:latin typeface="Century Gothic"/>
                <a:ea typeface="Century Gothic"/>
                <a:cs typeface="Century Gothic"/>
                <a:sym typeface="Century Gothic"/>
              </a:rPr>
              <a:t>la gestion des configurations</a:t>
            </a:r>
            <a:r>
              <a:rPr lang="fr-FR" sz="2000">
                <a:solidFill>
                  <a:schemeClr val="dk1"/>
                </a:solidFill>
                <a:latin typeface="Century Gothic"/>
                <a:ea typeface="Century Gothic"/>
                <a:cs typeface="Century Gothic"/>
                <a:sym typeface="Century Gothic"/>
              </a:rPr>
              <a:t> en centralisant les configurations dans un seul fichier. Ainsi en se focalisant sur le métier au lieu de la configuration, le développeur devient beaucoup plus productif.</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                                                              </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                                                              Un seul fichier application.properties</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 web.xml</a:t>
            </a:r>
            <a:endParaRPr/>
          </a:p>
          <a:p>
            <a:pPr indent="-342900" lvl="0" marL="34290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persistance.xml</a:t>
            </a:r>
            <a:endParaRPr/>
          </a:p>
          <a:p>
            <a:pPr indent="-342900" lvl="0" marL="34290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dispatcher.xml</a:t>
            </a:r>
            <a:endParaRPr/>
          </a:p>
          <a:p>
            <a:pPr indent="-342900" lvl="0" marL="34290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log4J.xml</a:t>
            </a:r>
            <a:endParaRPr/>
          </a:p>
          <a:p>
            <a:pPr indent="-342900" lvl="0" marL="34290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79" name="Google Shape;79;p6"/>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
        <p:nvSpPr>
          <p:cNvPr id="80" name="Google Shape;80;p6"/>
          <p:cNvSpPr/>
          <p:nvPr/>
        </p:nvSpPr>
        <p:spPr>
          <a:xfrm>
            <a:off x="162124" y="3189830"/>
            <a:ext cx="102264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entury Gothic"/>
                <a:ea typeface="Century Gothic"/>
                <a:cs typeface="Century Gothic"/>
                <a:sym typeface="Century Gothic"/>
              </a:rPr>
              <a:t>      </a:t>
            </a:r>
            <a:r>
              <a:rPr b="1" lang="fr-FR" sz="1800" u="sng">
                <a:solidFill>
                  <a:schemeClr val="dk1"/>
                </a:solidFill>
                <a:latin typeface="Century Gothic"/>
                <a:ea typeface="Century Gothic"/>
                <a:cs typeface="Century Gothic"/>
                <a:sym typeface="Century Gothic"/>
              </a:rPr>
              <a:t>Avant Spring Boot</a:t>
            </a:r>
            <a:r>
              <a:rPr lang="fr-FR" sz="1800">
                <a:solidFill>
                  <a:schemeClr val="dk1"/>
                </a:solidFill>
                <a:latin typeface="Century Gothic"/>
                <a:ea typeface="Century Gothic"/>
                <a:cs typeface="Century Gothic"/>
                <a:sym typeface="Century Gothic"/>
              </a:rPr>
              <a:t>                                         </a:t>
            </a:r>
            <a:r>
              <a:rPr b="1" lang="fr-FR" sz="1800" u="sng">
                <a:solidFill>
                  <a:schemeClr val="dk1"/>
                </a:solidFill>
                <a:latin typeface="Century Gothic"/>
                <a:ea typeface="Century Gothic"/>
                <a:cs typeface="Century Gothic"/>
                <a:sym typeface="Century Gothic"/>
              </a:rPr>
              <a:t>Avec Spring Boot</a:t>
            </a:r>
            <a:endParaRPr sz="1800">
              <a:solidFill>
                <a:schemeClr val="dk1"/>
              </a:solidFill>
              <a:latin typeface="Calibri"/>
              <a:ea typeface="Calibri"/>
              <a:cs typeface="Calibri"/>
              <a:sym typeface="Calibri"/>
            </a:endParaRPr>
          </a:p>
        </p:txBody>
      </p:sp>
      <p:pic>
        <p:nvPicPr>
          <p:cNvPr id="81" name="Google Shape;81;p6"/>
          <p:cNvPicPr preferRelativeResize="0"/>
          <p:nvPr/>
        </p:nvPicPr>
        <p:blipFill rotWithShape="1">
          <a:blip r:embed="rId3">
            <a:alphaModFix/>
          </a:blip>
          <a:srcRect b="0" l="0" r="0" t="0"/>
          <a:stretch/>
        </p:blipFill>
        <p:spPr>
          <a:xfrm>
            <a:off x="4194572" y="4168974"/>
            <a:ext cx="6352481" cy="21104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AVANTAGES SPRING BOOT - Serveur Embarquée</a:t>
            </a:r>
            <a:endParaRPr sz="3200">
              <a:solidFill>
                <a:schemeClr val="dk1"/>
              </a:solidFill>
              <a:latin typeface="Century Gothic"/>
              <a:ea typeface="Century Gothic"/>
              <a:cs typeface="Century Gothic"/>
              <a:sym typeface="Century Gothic"/>
            </a:endParaRPr>
          </a:p>
        </p:txBody>
      </p:sp>
      <p:sp>
        <p:nvSpPr>
          <p:cNvPr id="88" name="Google Shape;88;p7"/>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0" lvl="0" marL="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b="1" lang="fr-FR" sz="2000">
                <a:solidFill>
                  <a:schemeClr val="dk1"/>
                </a:solidFill>
                <a:latin typeface="Century Gothic"/>
                <a:ea typeface="Century Gothic"/>
                <a:cs typeface="Century Gothic"/>
                <a:sym typeface="Century Gothic"/>
              </a:rPr>
              <a:t>Spring Boot </a:t>
            </a:r>
            <a:r>
              <a:rPr lang="fr-FR" sz="2000">
                <a:solidFill>
                  <a:schemeClr val="dk1"/>
                </a:solidFill>
                <a:latin typeface="Century Gothic"/>
                <a:ea typeface="Century Gothic"/>
                <a:cs typeface="Century Gothic"/>
                <a:sym typeface="Century Gothic"/>
              </a:rPr>
              <a:t>fournit des serveurs intégrés (Embedded HTTP servers) comme Tomcat, Jetty .... afin de développer et de tester des applications web facilement.</a:t>
            </a:r>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En lançant le projet, le jar du Tomcat dézippe et se lance.</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89" name="Google Shape;89;p7"/>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90" name="Google Shape;90;p7"/>
          <p:cNvPicPr preferRelativeResize="0"/>
          <p:nvPr/>
        </p:nvPicPr>
        <p:blipFill rotWithShape="1">
          <a:blip r:embed="rId3">
            <a:alphaModFix/>
          </a:blip>
          <a:srcRect b="0" l="0" r="0" t="0"/>
          <a:stretch/>
        </p:blipFill>
        <p:spPr>
          <a:xfrm>
            <a:off x="287060" y="3205361"/>
            <a:ext cx="9956183" cy="378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nvSpPr>
        <p:spPr>
          <a:xfrm>
            <a:off x="0" y="-322488"/>
            <a:ext cx="10693400" cy="1510875"/>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AVANTAGES SPRING BOOT - Gestion des dépendances</a:t>
            </a:r>
            <a:endParaRPr sz="3200">
              <a:solidFill>
                <a:schemeClr val="dk1"/>
              </a:solidFill>
              <a:latin typeface="Century Gothic"/>
              <a:ea typeface="Century Gothic"/>
              <a:cs typeface="Century Gothic"/>
              <a:sym typeface="Century Gothic"/>
            </a:endParaRPr>
          </a:p>
        </p:txBody>
      </p:sp>
      <p:sp>
        <p:nvSpPr>
          <p:cNvPr id="97" name="Google Shape;97;p8"/>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Spring Boot facilite </a:t>
            </a:r>
            <a:r>
              <a:rPr b="1" lang="fr-FR" sz="2000">
                <a:solidFill>
                  <a:schemeClr val="dk1"/>
                </a:solidFill>
                <a:latin typeface="Century Gothic"/>
                <a:ea typeface="Century Gothic"/>
                <a:cs typeface="Century Gothic"/>
                <a:sym typeface="Century Gothic"/>
              </a:rPr>
              <a:t>la gestion des dépendances</a:t>
            </a:r>
            <a:r>
              <a:rPr lang="fr-FR" sz="2000">
                <a:solidFill>
                  <a:schemeClr val="dk1"/>
                </a:solidFill>
                <a:latin typeface="Century Gothic"/>
                <a:ea typeface="Century Gothic"/>
                <a:cs typeface="Century Gothic"/>
                <a:sym typeface="Century Gothic"/>
              </a:rPr>
              <a:t> pour commencer un projet Spring.</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        </a:t>
            </a:r>
            <a:r>
              <a:rPr b="1" lang="fr-FR" sz="2000" u="sng">
                <a:solidFill>
                  <a:schemeClr val="dk1"/>
                </a:solidFill>
                <a:latin typeface="Century Gothic"/>
                <a:ea typeface="Century Gothic"/>
                <a:cs typeface="Century Gothic"/>
                <a:sym typeface="Century Gothic"/>
              </a:rPr>
              <a:t>Avant Spring et Spring Boot</a:t>
            </a:r>
            <a:r>
              <a:rPr lang="fr-FR" sz="2000">
                <a:solidFill>
                  <a:schemeClr val="dk1"/>
                </a:solidFill>
                <a:latin typeface="Century Gothic"/>
                <a:ea typeface="Century Gothic"/>
                <a:cs typeface="Century Gothic"/>
                <a:sym typeface="Century Gothic"/>
              </a:rPr>
              <a:t>                                           </a:t>
            </a:r>
            <a:r>
              <a:rPr b="1" lang="fr-FR" sz="2000" u="sng">
                <a:solidFill>
                  <a:schemeClr val="dk1"/>
                </a:solidFill>
                <a:latin typeface="Century Gothic"/>
                <a:ea typeface="Century Gothic"/>
                <a:cs typeface="Century Gothic"/>
                <a:sym typeface="Century Gothic"/>
              </a:rPr>
              <a:t>Avec Spring Boot</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98" name="Google Shape;98;p8"/>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99" name="Google Shape;99;p8"/>
          <p:cNvPicPr preferRelativeResize="0"/>
          <p:nvPr/>
        </p:nvPicPr>
        <p:blipFill rotWithShape="1">
          <a:blip r:embed="rId3">
            <a:alphaModFix/>
          </a:blip>
          <a:srcRect b="0" l="0" r="0" t="0"/>
          <a:stretch/>
        </p:blipFill>
        <p:spPr>
          <a:xfrm>
            <a:off x="212349" y="3349377"/>
            <a:ext cx="5134351" cy="3600400"/>
          </a:xfrm>
          <a:prstGeom prst="rect">
            <a:avLst/>
          </a:prstGeom>
          <a:noFill/>
          <a:ln>
            <a:noFill/>
          </a:ln>
        </p:spPr>
      </p:pic>
      <p:pic>
        <p:nvPicPr>
          <p:cNvPr id="100" name="Google Shape;100;p8"/>
          <p:cNvPicPr preferRelativeResize="0"/>
          <p:nvPr/>
        </p:nvPicPr>
        <p:blipFill rotWithShape="1">
          <a:blip r:embed="rId4">
            <a:alphaModFix/>
          </a:blip>
          <a:srcRect b="0" l="0" r="0" t="0"/>
          <a:stretch/>
        </p:blipFill>
        <p:spPr>
          <a:xfrm>
            <a:off x="5606167" y="4269443"/>
            <a:ext cx="4637077" cy="18385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nvSpPr>
        <p:spPr>
          <a:xfrm>
            <a:off x="-100222" y="-346400"/>
            <a:ext cx="10693400" cy="1510875"/>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AVANTAGES SPRING BOOT - Gestion des dépendances</a:t>
            </a:r>
            <a:endParaRPr sz="3200">
              <a:solidFill>
                <a:schemeClr val="dk1"/>
              </a:solidFill>
              <a:latin typeface="Century Gothic"/>
              <a:ea typeface="Century Gothic"/>
              <a:cs typeface="Century Gothic"/>
              <a:sym typeface="Century Gothic"/>
            </a:endParaRPr>
          </a:p>
        </p:txBody>
      </p:sp>
      <p:sp>
        <p:nvSpPr>
          <p:cNvPr id="107" name="Google Shape;107;p9"/>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Spring Boot facilite </a:t>
            </a:r>
            <a:r>
              <a:rPr b="1" lang="fr-FR" sz="2000">
                <a:solidFill>
                  <a:schemeClr val="dk1"/>
                </a:solidFill>
                <a:latin typeface="Century Gothic"/>
                <a:ea typeface="Century Gothic"/>
                <a:cs typeface="Century Gothic"/>
                <a:sym typeface="Century Gothic"/>
              </a:rPr>
              <a:t>la gestion des dépendances</a:t>
            </a:r>
            <a:r>
              <a:rPr lang="fr-FR" sz="2000">
                <a:solidFill>
                  <a:schemeClr val="dk1"/>
                </a:solidFill>
                <a:latin typeface="Century Gothic"/>
                <a:ea typeface="Century Gothic"/>
                <a:cs typeface="Century Gothic"/>
                <a:sym typeface="Century Gothic"/>
              </a:rPr>
              <a:t> grâce notamment à l’utilisation des </a:t>
            </a:r>
            <a:r>
              <a:rPr b="1" lang="fr-FR" sz="2000">
                <a:solidFill>
                  <a:schemeClr val="dk1"/>
                </a:solidFill>
                <a:latin typeface="Century Gothic"/>
                <a:ea typeface="Century Gothic"/>
                <a:cs typeface="Century Gothic"/>
                <a:sym typeface="Century Gothic"/>
              </a:rPr>
              <a:t>starters.</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108" name="Google Shape;108;p9"/>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109" name="Google Shape;109;p9"/>
          <p:cNvPicPr preferRelativeResize="0"/>
          <p:nvPr/>
        </p:nvPicPr>
        <p:blipFill rotWithShape="1">
          <a:blip r:embed="rId3">
            <a:alphaModFix/>
          </a:blip>
          <a:srcRect b="0" l="0" r="0" t="0"/>
          <a:stretch/>
        </p:blipFill>
        <p:spPr>
          <a:xfrm>
            <a:off x="1530276" y="2629297"/>
            <a:ext cx="7632848" cy="43337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2016-10-15T13:19:30Z</dcterms:created>
  <dc:creator>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2007-01-12T00:00:00Z</vt:filetime>
  </property>
  <property fmtid="{D5CDD505-2E9C-101B-9397-08002B2CF9AE}" pid="3" name="Creator">
    <vt:lpwstr>PScript5.dll Version 5.2</vt:lpwstr>
  </property>
  <property fmtid="{D5CDD505-2E9C-101B-9397-08002B2CF9AE}" pid="4" name="LastSaved">
    <vt:filetime>2016-10-15T00:00:00Z</vt:filetime>
  </property>
</Properties>
</file>