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4"/>
  </p:notesMasterIdLst>
  <p:handoutMasterIdLst>
    <p:handoutMasterId r:id="rId35"/>
  </p:handoutMasterIdLst>
  <p:sldIdLst>
    <p:sldId id="599" r:id="rId2"/>
    <p:sldId id="600" r:id="rId3"/>
    <p:sldId id="744" r:id="rId4"/>
    <p:sldId id="737" r:id="rId5"/>
    <p:sldId id="748" r:id="rId6"/>
    <p:sldId id="731" r:id="rId7"/>
    <p:sldId id="742" r:id="rId8"/>
    <p:sldId id="759" r:id="rId9"/>
    <p:sldId id="758" r:id="rId10"/>
    <p:sldId id="734" r:id="rId11"/>
    <p:sldId id="732" r:id="rId12"/>
    <p:sldId id="746" r:id="rId13"/>
    <p:sldId id="745" r:id="rId14"/>
    <p:sldId id="752" r:id="rId15"/>
    <p:sldId id="753" r:id="rId16"/>
    <p:sldId id="740" r:id="rId17"/>
    <p:sldId id="738" r:id="rId18"/>
    <p:sldId id="735" r:id="rId19"/>
    <p:sldId id="733" r:id="rId20"/>
    <p:sldId id="718" r:id="rId21"/>
    <p:sldId id="722" r:id="rId22"/>
    <p:sldId id="710" r:id="rId23"/>
    <p:sldId id="721" r:id="rId24"/>
    <p:sldId id="749" r:id="rId25"/>
    <p:sldId id="755" r:id="rId26"/>
    <p:sldId id="756" r:id="rId27"/>
    <p:sldId id="728" r:id="rId28"/>
    <p:sldId id="729" r:id="rId29"/>
    <p:sldId id="730" r:id="rId30"/>
    <p:sldId id="705" r:id="rId31"/>
    <p:sldId id="757" r:id="rId32"/>
    <p:sldId id="715" r:id="rId33"/>
  </p:sldIdLst>
  <p:sldSz cx="10693400" cy="7562850"/>
  <p:notesSz cx="10693400" cy="756285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F81BD"/>
    <a:srgbClr val="CC9900"/>
    <a:srgbClr val="5786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60" autoAdjust="0"/>
  </p:normalViewPr>
  <p:slideViewPr>
    <p:cSldViewPr>
      <p:cViewPr varScale="1">
        <p:scale>
          <a:sx n="62" d="100"/>
          <a:sy n="62" d="100"/>
        </p:scale>
        <p:origin x="1380" y="7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1862" y="48"/>
      </p:cViewPr>
      <p:guideLst>
        <p:guide orient="horz" pos="2382"/>
        <p:guide pos="33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6057900" y="0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34944-A9F3-4FDC-90F7-2AF083653C56}" type="datetimeFigureOut">
              <a:rPr lang="fr-FR" smtClean="0"/>
              <a:pPr/>
              <a:t>24/09/2022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7183438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6057900" y="7183438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4BE07-DDB2-484A-9869-EB3F86494D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58569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3AC96-DF5B-4D36-9529-76CD80A923EE}" type="datetimeFigureOut">
              <a:rPr lang="fr-FR" smtClean="0"/>
              <a:pPr/>
              <a:t>24/09/2022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3538B-5E32-46A1-83B4-0AD6D36059E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903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85080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99002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3353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04929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9349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65280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43178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7166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4701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601644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32517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805326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59946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493187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973957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599469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599469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553781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236826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969294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969294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96929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124852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43EDE-23AE-4B3E-9196-6EDC10EC743B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0749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997150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80532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86232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77057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58680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32187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34865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E43EDE-23AE-4B3E-9196-6EDC10EC743B}" type="slidenum">
              <a: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37712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7226723"/>
            <a:ext cx="10693400" cy="336127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0693400" cy="1260475"/>
          </a:xfrm>
          <a:custGeom>
            <a:avLst/>
            <a:gdLst/>
            <a:ahLst/>
            <a:cxnLst/>
            <a:rect l="l" t="t" r="r" b="b"/>
            <a:pathLst>
              <a:path w="9144000" h="1143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8" name="bk object 17"/>
          <p:cNvSpPr/>
          <p:nvPr/>
        </p:nvSpPr>
        <p:spPr>
          <a:xfrm>
            <a:off x="0" y="1260475"/>
            <a:ext cx="10693400" cy="5966248"/>
          </a:xfrm>
          <a:custGeom>
            <a:avLst/>
            <a:gdLst/>
            <a:ahLst/>
            <a:cxnLst/>
            <a:rect l="l" t="t" r="r" b="b"/>
            <a:pathLst>
              <a:path w="9144000" h="1143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11" name="Holder 2"/>
          <p:cNvSpPr>
            <a:spLocks noGrp="1"/>
          </p:cNvSpPr>
          <p:nvPr>
            <p:ph type="title" hasCustomPrompt="1"/>
          </p:nvPr>
        </p:nvSpPr>
        <p:spPr>
          <a:xfrm>
            <a:off x="448530" y="40896"/>
            <a:ext cx="9796341" cy="10812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29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br>
              <a:rPr lang="fr-FR" dirty="0"/>
            </a:br>
            <a:endParaRPr dirty="0"/>
          </a:p>
        </p:txBody>
      </p:sp>
      <p:sp>
        <p:nvSpPr>
          <p:cNvPr id="12" name="Holder 3"/>
          <p:cNvSpPr>
            <a:spLocks noGrp="1"/>
          </p:cNvSpPr>
          <p:nvPr>
            <p:ph type="body" idx="1"/>
          </p:nvPr>
        </p:nvSpPr>
        <p:spPr>
          <a:xfrm>
            <a:off x="1" y="1260475"/>
            <a:ext cx="10693400" cy="475195"/>
          </a:xfrm>
        </p:spPr>
        <p:txBody>
          <a:bodyPr lIns="0" tIns="0" rIns="0" bIns="0"/>
          <a:lstStyle>
            <a:lvl1pPr>
              <a:defRPr sz="3088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 dirty="0"/>
          </a:p>
        </p:txBody>
      </p:sp>
      <p:sp>
        <p:nvSpPr>
          <p:cNvPr id="14" name="Holder 6"/>
          <p:cNvSpPr>
            <a:spLocks noGrp="1"/>
          </p:cNvSpPr>
          <p:nvPr>
            <p:ph type="sldNum" sz="quarter" idx="4"/>
          </p:nvPr>
        </p:nvSpPr>
        <p:spPr>
          <a:xfrm>
            <a:off x="9358981" y="7313639"/>
            <a:ext cx="774065" cy="166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186690">
              <a:lnSpc>
                <a:spcPts val="1325"/>
              </a:lnSpc>
            </a:pPr>
            <a:fld id="{81D60167-4931-47E6-BA6A-407CBD079E47}" type="slidenum">
              <a:rPr lang="fr-FR" smtClean="0"/>
              <a:pPr marL="186690">
                <a:lnSpc>
                  <a:spcPts val="1325"/>
                </a:lnSpc>
              </a:pPr>
              <a:t>‹N°›</a:t>
            </a:fld>
            <a:endParaRPr lang="fr-FR" dirty="0"/>
          </a:p>
        </p:txBody>
      </p:sp>
      <p:sp>
        <p:nvSpPr>
          <p:cNvPr id="10" name="Holder 4"/>
          <p:cNvSpPr txBox="1">
            <a:spLocks/>
          </p:cNvSpPr>
          <p:nvPr userDrawn="1"/>
        </p:nvSpPr>
        <p:spPr>
          <a:xfrm>
            <a:off x="0" y="7319964"/>
            <a:ext cx="10693400" cy="381954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1" i="0" cap="none" spc="0">
                <a:ln>
                  <a:noFill/>
                </a:ln>
                <a:solidFill>
                  <a:schemeClr val="accent1"/>
                </a:solidFill>
                <a:effectLst/>
                <a:latin typeface="Century Gothic"/>
                <a:cs typeface="Century Gothic"/>
              </a:defRPr>
            </a:lvl1pPr>
          </a:lstStyle>
          <a:p>
            <a:pPr marL="10793" marR="0" lvl="0" indent="0" algn="ctr" defTabSz="914238" rtl="0" eaLnBrk="1" fontAlgn="auto" latinLnBrk="0" hangingPunct="1">
              <a:lnSpc>
                <a:spcPts val="132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© 2022-2023 – ESPRIT – Module Architecture des SI II (Spring)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410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7226723"/>
            <a:ext cx="10693400" cy="336127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0693400" cy="1260475"/>
          </a:xfrm>
          <a:custGeom>
            <a:avLst/>
            <a:gdLst/>
            <a:ahLst/>
            <a:cxnLst/>
            <a:rect l="l" t="t" r="r" b="b"/>
            <a:pathLst>
              <a:path w="9144000" h="1143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8" name="bk object 17"/>
          <p:cNvSpPr/>
          <p:nvPr userDrawn="1"/>
        </p:nvSpPr>
        <p:spPr>
          <a:xfrm>
            <a:off x="0" y="1260475"/>
            <a:ext cx="10693400" cy="5966248"/>
          </a:xfrm>
          <a:custGeom>
            <a:avLst/>
            <a:gdLst/>
            <a:ahLst/>
            <a:cxnLst/>
            <a:rect l="l" t="t" r="r" b="b"/>
            <a:pathLst>
              <a:path w="9144000" h="1143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985"/>
          </a:p>
        </p:txBody>
      </p:sp>
      <p:sp>
        <p:nvSpPr>
          <p:cNvPr id="11" name="Holder 2"/>
          <p:cNvSpPr>
            <a:spLocks noGrp="1"/>
          </p:cNvSpPr>
          <p:nvPr>
            <p:ph type="title" hasCustomPrompt="1"/>
          </p:nvPr>
        </p:nvSpPr>
        <p:spPr>
          <a:xfrm>
            <a:off x="448530" y="40896"/>
            <a:ext cx="9796341" cy="10812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29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br>
              <a:rPr lang="fr-FR" dirty="0"/>
            </a:br>
            <a:endParaRPr dirty="0"/>
          </a:p>
        </p:txBody>
      </p:sp>
      <p:sp>
        <p:nvSpPr>
          <p:cNvPr id="12" name="Holder 3"/>
          <p:cNvSpPr>
            <a:spLocks noGrp="1"/>
          </p:cNvSpPr>
          <p:nvPr>
            <p:ph type="body" idx="1"/>
          </p:nvPr>
        </p:nvSpPr>
        <p:spPr>
          <a:xfrm>
            <a:off x="1" y="1260475"/>
            <a:ext cx="10693400" cy="475195"/>
          </a:xfrm>
        </p:spPr>
        <p:txBody>
          <a:bodyPr lIns="0" tIns="0" rIns="0" bIns="0"/>
          <a:lstStyle>
            <a:lvl1pPr>
              <a:defRPr sz="3088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 dirty="0"/>
          </a:p>
        </p:txBody>
      </p:sp>
      <p:sp>
        <p:nvSpPr>
          <p:cNvPr id="13" name="Holder 6"/>
          <p:cNvSpPr>
            <a:spLocks noGrp="1"/>
          </p:cNvSpPr>
          <p:nvPr>
            <p:ph type="sldNum" sz="quarter" idx="4"/>
          </p:nvPr>
        </p:nvSpPr>
        <p:spPr>
          <a:xfrm>
            <a:off x="9358981" y="7313639"/>
            <a:ext cx="774065" cy="166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186690">
              <a:lnSpc>
                <a:spcPts val="1325"/>
              </a:lnSpc>
            </a:pPr>
            <a:fld id="{81D60167-4931-47E6-BA6A-407CBD079E47}" type="slidenum">
              <a:rPr lang="fr-FR" smtClean="0"/>
              <a:pPr marL="186690">
                <a:lnSpc>
                  <a:spcPts val="1325"/>
                </a:lnSpc>
              </a:pPr>
              <a:t>‹N°›</a:t>
            </a:fld>
            <a:endParaRPr lang="fr-FR" dirty="0"/>
          </a:p>
        </p:txBody>
      </p:sp>
      <p:sp>
        <p:nvSpPr>
          <p:cNvPr id="10" name="Holder 4"/>
          <p:cNvSpPr txBox="1">
            <a:spLocks/>
          </p:cNvSpPr>
          <p:nvPr userDrawn="1"/>
        </p:nvSpPr>
        <p:spPr>
          <a:xfrm>
            <a:off x="0" y="7319965"/>
            <a:ext cx="10693400" cy="160386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1" i="0" cap="none" spc="0">
                <a:ln>
                  <a:noFill/>
                </a:ln>
                <a:solidFill>
                  <a:schemeClr val="accent1"/>
                </a:solidFill>
                <a:effectLst/>
                <a:latin typeface="Century Gothic"/>
                <a:cs typeface="Century Gothic"/>
              </a:defRPr>
            </a:lvl1pPr>
          </a:lstStyle>
          <a:p>
            <a:pPr marL="10793" marR="0" lvl="0" indent="0" algn="ctr" defTabSz="914238" rtl="0" eaLnBrk="1" fontAlgn="auto" latinLnBrk="0" hangingPunct="1">
              <a:lnSpc>
                <a:spcPts val="132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© 2022-2023 – ESPRIT – Module Architecture des SI II (Spring)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783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7226724"/>
            <a:ext cx="10693400" cy="336127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900"/>
          </a:p>
        </p:txBody>
      </p:sp>
      <p:sp>
        <p:nvSpPr>
          <p:cNvPr id="17" name="bk object 17"/>
          <p:cNvSpPr/>
          <p:nvPr/>
        </p:nvSpPr>
        <p:spPr>
          <a:xfrm>
            <a:off x="0" y="1"/>
            <a:ext cx="10693400" cy="1260475"/>
          </a:xfrm>
          <a:custGeom>
            <a:avLst/>
            <a:gdLst/>
            <a:ahLst/>
            <a:cxnLst/>
            <a:rect l="l" t="t" r="r" b="b"/>
            <a:pathLst>
              <a:path w="9144000" h="1143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900"/>
          </a:p>
        </p:txBody>
      </p:sp>
      <p:sp>
        <p:nvSpPr>
          <p:cNvPr id="8" name="bk object 17"/>
          <p:cNvSpPr/>
          <p:nvPr/>
        </p:nvSpPr>
        <p:spPr>
          <a:xfrm>
            <a:off x="0" y="1260475"/>
            <a:ext cx="10693400" cy="5966248"/>
          </a:xfrm>
          <a:custGeom>
            <a:avLst/>
            <a:gdLst/>
            <a:ahLst/>
            <a:cxnLst/>
            <a:rect l="l" t="t" r="r" b="b"/>
            <a:pathLst>
              <a:path w="9144000" h="1143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900"/>
          </a:p>
        </p:txBody>
      </p:sp>
      <p:sp>
        <p:nvSpPr>
          <p:cNvPr id="12" name="Holder 3"/>
          <p:cNvSpPr>
            <a:spLocks noGrp="1"/>
          </p:cNvSpPr>
          <p:nvPr>
            <p:ph type="body" idx="1"/>
          </p:nvPr>
        </p:nvSpPr>
        <p:spPr>
          <a:xfrm>
            <a:off x="1" y="1260479"/>
            <a:ext cx="10693400" cy="475195"/>
          </a:xfrm>
        </p:spPr>
        <p:txBody>
          <a:bodyPr lIns="0" tIns="0" rIns="0" bIns="0"/>
          <a:lstStyle>
            <a:lvl1pPr>
              <a:defRPr sz="31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 dirty="0"/>
          </a:p>
        </p:txBody>
      </p:sp>
      <p:sp>
        <p:nvSpPr>
          <p:cNvPr id="10" name="Holder 4"/>
          <p:cNvSpPr txBox="1">
            <a:spLocks/>
          </p:cNvSpPr>
          <p:nvPr userDrawn="1"/>
        </p:nvSpPr>
        <p:spPr>
          <a:xfrm>
            <a:off x="0" y="7319965"/>
            <a:ext cx="10693400" cy="181238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1" i="0" cap="none" spc="0">
                <a:ln>
                  <a:noFill/>
                </a:ln>
                <a:solidFill>
                  <a:schemeClr val="accent1"/>
                </a:solidFill>
                <a:effectLst/>
                <a:latin typeface="Century Gothic"/>
                <a:cs typeface="Century Gothic"/>
              </a:defRPr>
            </a:lvl1pPr>
          </a:lstStyle>
          <a:p>
            <a:pPr marL="10793" marR="0" lvl="0" indent="0" algn="ctr" defTabSz="914238" rtl="0" eaLnBrk="1" fontAlgn="auto" latinLnBrk="0" hangingPunct="1">
              <a:lnSpc>
                <a:spcPts val="132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© 2022-2023 – ESPRIT – Module Architecture des SI II (Spring)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Holder 6">
            <a:extLst>
              <a:ext uri="{FF2B5EF4-FFF2-40B4-BE49-F238E27FC236}">
                <a16:creationId xmlns:a16="http://schemas.microsoft.com/office/drawing/2014/main" id="{B5FA548A-23E1-48D3-8621-FB085A19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8981" y="7313639"/>
            <a:ext cx="774065" cy="166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186690">
              <a:lnSpc>
                <a:spcPts val="1325"/>
              </a:lnSpc>
            </a:pPr>
            <a:fld id="{81D60167-4931-47E6-BA6A-407CBD079E47}" type="slidenum">
              <a:rPr lang="fr-FR" smtClean="0"/>
              <a:pPr marL="186690">
                <a:lnSpc>
                  <a:spcPts val="1325"/>
                </a:lnSpc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4101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/>
          <p:cNvSpPr/>
          <p:nvPr/>
        </p:nvSpPr>
        <p:spPr>
          <a:xfrm>
            <a:off x="0" y="7226723"/>
            <a:ext cx="10693400" cy="336127"/>
          </a:xfrm>
          <a:custGeom>
            <a:avLst/>
            <a:gdLst/>
            <a:ahLst/>
            <a:cxnLst/>
            <a:rect l="l" t="t" r="r" b="b"/>
            <a:pathLst>
              <a:path w="9144000" h="1143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985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8530" y="40896"/>
            <a:ext cx="9796341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5594" y="1554306"/>
            <a:ext cx="10082212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 dirty="0"/>
          </a:p>
        </p:txBody>
      </p:sp>
      <p:sp>
        <p:nvSpPr>
          <p:cNvPr id="8" name="Holder 6"/>
          <p:cNvSpPr>
            <a:spLocks noGrp="1"/>
          </p:cNvSpPr>
          <p:nvPr>
            <p:ph type="sldNum" sz="quarter" idx="4"/>
          </p:nvPr>
        </p:nvSpPr>
        <p:spPr>
          <a:xfrm>
            <a:off x="9358981" y="7313639"/>
            <a:ext cx="774065" cy="166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186690">
              <a:lnSpc>
                <a:spcPts val="1325"/>
              </a:lnSpc>
            </a:pPr>
            <a:fld id="{81D60167-4931-47E6-BA6A-407CBD079E47}" type="slidenum">
              <a:rPr lang="fr-FR" smtClean="0"/>
              <a:pPr marL="186690">
                <a:lnSpc>
                  <a:spcPts val="1325"/>
                </a:lnSpc>
              </a:pPr>
              <a:t>‹N°›</a:t>
            </a:fld>
            <a:endParaRPr lang="fr-FR" dirty="0"/>
          </a:p>
        </p:txBody>
      </p:sp>
      <p:sp>
        <p:nvSpPr>
          <p:cNvPr id="7" name="Holder 4"/>
          <p:cNvSpPr txBox="1">
            <a:spLocks/>
          </p:cNvSpPr>
          <p:nvPr userDrawn="1"/>
        </p:nvSpPr>
        <p:spPr>
          <a:xfrm>
            <a:off x="0" y="7319964"/>
            <a:ext cx="10693400" cy="242885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1" i="0" cap="none" spc="0">
                <a:ln>
                  <a:noFill/>
                </a:ln>
                <a:solidFill>
                  <a:schemeClr val="accent1"/>
                </a:solidFill>
                <a:effectLst/>
                <a:latin typeface="Century Gothic"/>
                <a:cs typeface="Century Gothic"/>
              </a:defRPr>
            </a:lvl1pPr>
          </a:lstStyle>
          <a:p>
            <a:pPr marL="10793" marR="0" lvl="0" indent="0" algn="ctr" defTabSz="914238" rtl="0" eaLnBrk="1" fontAlgn="auto" latinLnBrk="0" hangingPunct="1">
              <a:lnSpc>
                <a:spcPts val="132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© 2022-2023 – ESPRIT – Module Architecture des SI II (Spring)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9885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0" r:id="rId2"/>
    <p:sldLayoutId id="2147483681" r:id="rId3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504200">
        <a:defRPr>
          <a:latin typeface="+mn-lt"/>
          <a:ea typeface="+mn-ea"/>
          <a:cs typeface="+mn-cs"/>
        </a:defRPr>
      </a:lvl2pPr>
      <a:lvl3pPr marL="1008400">
        <a:defRPr>
          <a:latin typeface="+mn-lt"/>
          <a:ea typeface="+mn-ea"/>
          <a:cs typeface="+mn-cs"/>
        </a:defRPr>
      </a:lvl3pPr>
      <a:lvl4pPr marL="1512600">
        <a:defRPr>
          <a:latin typeface="+mn-lt"/>
          <a:ea typeface="+mn-ea"/>
          <a:cs typeface="+mn-cs"/>
        </a:defRPr>
      </a:lvl4pPr>
      <a:lvl5pPr marL="2016801">
        <a:defRPr>
          <a:latin typeface="+mn-lt"/>
          <a:ea typeface="+mn-ea"/>
          <a:cs typeface="+mn-cs"/>
        </a:defRPr>
      </a:lvl5pPr>
      <a:lvl6pPr marL="2521001">
        <a:defRPr>
          <a:latin typeface="+mn-lt"/>
          <a:ea typeface="+mn-ea"/>
          <a:cs typeface="+mn-cs"/>
        </a:defRPr>
      </a:lvl6pPr>
      <a:lvl7pPr marL="3025201">
        <a:defRPr>
          <a:latin typeface="+mn-lt"/>
          <a:ea typeface="+mn-ea"/>
          <a:cs typeface="+mn-cs"/>
        </a:defRPr>
      </a:lvl7pPr>
      <a:lvl8pPr marL="3529401">
        <a:defRPr>
          <a:latin typeface="+mn-lt"/>
          <a:ea typeface="+mn-ea"/>
          <a:cs typeface="+mn-cs"/>
        </a:defRPr>
      </a:lvl8pPr>
      <a:lvl9pPr marL="4033601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504200">
        <a:defRPr>
          <a:latin typeface="+mn-lt"/>
          <a:ea typeface="+mn-ea"/>
          <a:cs typeface="+mn-cs"/>
        </a:defRPr>
      </a:lvl2pPr>
      <a:lvl3pPr marL="1008400">
        <a:defRPr>
          <a:latin typeface="+mn-lt"/>
          <a:ea typeface="+mn-ea"/>
          <a:cs typeface="+mn-cs"/>
        </a:defRPr>
      </a:lvl3pPr>
      <a:lvl4pPr marL="1512600">
        <a:defRPr>
          <a:latin typeface="+mn-lt"/>
          <a:ea typeface="+mn-ea"/>
          <a:cs typeface="+mn-cs"/>
        </a:defRPr>
      </a:lvl4pPr>
      <a:lvl5pPr marL="2016801">
        <a:defRPr>
          <a:latin typeface="+mn-lt"/>
          <a:ea typeface="+mn-ea"/>
          <a:cs typeface="+mn-cs"/>
        </a:defRPr>
      </a:lvl5pPr>
      <a:lvl6pPr marL="2521001">
        <a:defRPr>
          <a:latin typeface="+mn-lt"/>
          <a:ea typeface="+mn-ea"/>
          <a:cs typeface="+mn-cs"/>
        </a:defRPr>
      </a:lvl6pPr>
      <a:lvl7pPr marL="3025201">
        <a:defRPr>
          <a:latin typeface="+mn-lt"/>
          <a:ea typeface="+mn-ea"/>
          <a:cs typeface="+mn-cs"/>
        </a:defRPr>
      </a:lvl7pPr>
      <a:lvl8pPr marL="3529401">
        <a:defRPr>
          <a:latin typeface="+mn-lt"/>
          <a:ea typeface="+mn-ea"/>
          <a:cs typeface="+mn-cs"/>
        </a:defRPr>
      </a:lvl8pPr>
      <a:lvl9pPr marL="403360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-9054" y="-34999"/>
            <a:ext cx="10693400" cy="1018525"/>
          </a:xfrm>
          <a:prstGeom prst="rect">
            <a:avLst/>
          </a:prstGeom>
        </p:spPr>
        <p:txBody>
          <a:bodyPr vert="horz" wrap="square" lIns="0" tIns="520995" rIns="0" bIns="0" rtlCol="0">
            <a:spAutoFit/>
          </a:bodyPr>
          <a:lstStyle/>
          <a:p>
            <a:pPr marL="12605" algn="ctr" defTabSz="1008400"/>
            <a:r>
              <a:rPr lang="fr-FR" sz="3200" dirty="0">
                <a:latin typeface="Century Gothic" pitchFamily="34" charset="0"/>
                <a:cs typeface="Century Gothic"/>
              </a:rPr>
              <a:t>LOMBOK AVEC SPRING BOOT</a:t>
            </a:r>
          </a:p>
        </p:txBody>
      </p:sp>
      <p:sp>
        <p:nvSpPr>
          <p:cNvPr id="5" name="Rectangle 4"/>
          <p:cNvSpPr/>
          <p:nvPr/>
        </p:nvSpPr>
        <p:spPr>
          <a:xfrm>
            <a:off x="2677481" y="5941665"/>
            <a:ext cx="53467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" b="1" kern="0" dirty="0">
                <a:latin typeface="Century Gothic"/>
                <a:cs typeface="Century Gothic"/>
              </a:rPr>
              <a:t>UP ASI</a:t>
            </a:r>
          </a:p>
          <a:p>
            <a:pPr algn="ctr">
              <a:defRPr/>
            </a:pPr>
            <a:r>
              <a:rPr lang="en" b="1" kern="0" dirty="0">
                <a:latin typeface="Century Gothic"/>
                <a:cs typeface="Century Gothic"/>
              </a:rPr>
              <a:t>Bureau E204  </a:t>
            </a:r>
          </a:p>
          <a:p>
            <a:pPr algn="ctr">
              <a:defRPr/>
            </a:pPr>
            <a:endParaRPr lang="en" kern="0" dirty="0">
              <a:solidFill>
                <a:srgbClr val="C00000"/>
              </a:solidFill>
              <a:latin typeface="Century Gothic"/>
              <a:cs typeface="Century Gothic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9" t="33814" r="7085" b="33093"/>
          <a:stretch/>
        </p:blipFill>
        <p:spPr>
          <a:xfrm>
            <a:off x="162124" y="127440"/>
            <a:ext cx="1800200" cy="69364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803084" y="2197249"/>
            <a:ext cx="504056" cy="7200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968E7C3-0E61-4867-954B-61421570A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460" y="1725694"/>
            <a:ext cx="3924234" cy="3918768"/>
          </a:xfrm>
          <a:prstGeom prst="rect">
            <a:avLst/>
          </a:prstGeom>
        </p:spPr>
      </p:pic>
      <p:pic>
        <p:nvPicPr>
          <p:cNvPr id="1029" name="Picture 5" descr="Milestones · Francois Consigny / application-spring-boot · GitLa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620" y="2557289"/>
            <a:ext cx="2820288" cy="253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3617BB9-5F5D-4BA2-825D-83167B814157}"/>
              </a:ext>
            </a:extLst>
          </p:cNvPr>
          <p:cNvSpPr txBox="1"/>
          <p:nvPr/>
        </p:nvSpPr>
        <p:spPr>
          <a:xfrm flipH="1">
            <a:off x="3618508" y="2386504"/>
            <a:ext cx="4562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Project Lombok</a:t>
            </a:r>
            <a:endParaRPr lang="x-none" sz="4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8EFAA8-A87D-4162-BA8E-4299D0FB6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186690">
              <a:lnSpc>
                <a:spcPts val="1325"/>
              </a:lnSpc>
            </a:pPr>
            <a:fld id="{81D60167-4931-47E6-BA6A-407CBD079E47}" type="slidenum">
              <a:rPr lang="fr-FR" smtClean="0"/>
              <a:pPr marL="186690">
                <a:lnSpc>
                  <a:spcPts val="1325"/>
                </a:lnSpc>
              </a:pPr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9720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6673F971-AD6D-4FFB-BDA1-13FB4EBF9DED}"/>
              </a:ext>
            </a:extLst>
          </p:cNvPr>
          <p:cNvGrpSpPr/>
          <p:nvPr/>
        </p:nvGrpSpPr>
        <p:grpSpPr>
          <a:xfrm>
            <a:off x="6426820" y="2629297"/>
            <a:ext cx="3688352" cy="4392487"/>
            <a:chOff x="6328882" y="2822626"/>
            <a:chExt cx="4114800" cy="4852761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4AD1086D-176C-4A10-BE89-69D213F045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481"/>
            <a:stretch/>
          </p:blipFill>
          <p:spPr>
            <a:xfrm>
              <a:off x="6641565" y="4442016"/>
              <a:ext cx="2495629" cy="3233371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4B28AF04-9CB9-4055-812D-79A87F185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28882" y="2822626"/>
              <a:ext cx="4114800" cy="409575"/>
            </a:xfrm>
            <a:prstGeom prst="rect">
              <a:avLst/>
            </a:prstGeom>
          </p:spPr>
        </p:pic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4A3E5047-312B-414F-9870-496273C3AA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0752" r="-3216" b="12097"/>
            <a:stretch/>
          </p:blipFill>
          <p:spPr>
            <a:xfrm>
              <a:off x="6384946" y="3247507"/>
              <a:ext cx="3688352" cy="1122674"/>
            </a:xfrm>
            <a:prstGeom prst="rect">
              <a:avLst/>
            </a:prstGeom>
          </p:spPr>
        </p:pic>
      </p:grpSp>
      <p:sp>
        <p:nvSpPr>
          <p:cNvPr id="6" name="object 2"/>
          <p:cNvSpPr txBox="1">
            <a:spLocks/>
          </p:cNvSpPr>
          <p:nvPr/>
        </p:nvSpPr>
        <p:spPr>
          <a:xfrm>
            <a:off x="0" y="40895"/>
            <a:ext cx="10693400" cy="956970"/>
          </a:xfrm>
          <a:prstGeom prst="rect">
            <a:avLst/>
          </a:prstGeom>
        </p:spPr>
        <p:txBody>
          <a:bodyPr vert="horz" wrap="square" lIns="0" tIns="520995" rIns="0" bIns="0" rtlCol="0">
            <a:spAutoFit/>
          </a:bodyPr>
          <a:lstStyle/>
          <a:p>
            <a:pPr marL="12605" algn="ctr" defTabSz="1008400"/>
            <a:r>
              <a:rPr lang="fr-FR" sz="2800" dirty="0">
                <a:latin typeface="Century Gothic" pitchFamily="34" charset="0"/>
                <a:cs typeface="Century Gothic"/>
              </a:rPr>
              <a:t>LES ANNOTATIONS DU PROJET LOMBOK - </a:t>
            </a:r>
            <a:r>
              <a:rPr lang="fr-FR" sz="2400" dirty="0">
                <a:latin typeface="Century Gothic" pitchFamily="34" charset="0"/>
                <a:cs typeface="Century Gothic"/>
              </a:rPr>
              <a:t>GETTERS ET SETTERS</a:t>
            </a:r>
            <a:endParaRPr lang="fr-FR" sz="2800" dirty="0">
              <a:latin typeface="Century Gothic" pitchFamily="34" charset="0"/>
              <a:cs typeface="Century Gothic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AA6FEE-E5FD-40FC-89B2-7214A867B41D}"/>
              </a:ext>
            </a:extLst>
          </p:cNvPr>
          <p:cNvSpPr>
            <a:spLocks noGrp="1" noChangeArrowheads="1"/>
          </p:cNvSpPr>
          <p:nvPr/>
        </p:nvSpPr>
        <p:spPr>
          <a:xfrm>
            <a:off x="162124" y="1333153"/>
            <a:ext cx="10299824" cy="5735255"/>
          </a:xfrm>
          <a:prstGeom prst="rect">
            <a:avLst/>
          </a:prstGeom>
        </p:spPr>
        <p:txBody>
          <a:bodyPr vert="horz" lIns="100838" tIns="50419" rIns="100838" bIns="50419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fr-FR" sz="2400" spc="-6" dirty="0">
                <a:latin typeface="Century Gothic"/>
              </a:rPr>
              <a:t>En ajoutant les annotations </a:t>
            </a:r>
            <a:r>
              <a:rPr lang="fr-FR" sz="2400" b="1" spc="-6" dirty="0">
                <a:latin typeface="Century Gothic"/>
              </a:rPr>
              <a:t>@Getter </a:t>
            </a:r>
            <a:r>
              <a:rPr lang="fr-FR" sz="2400" spc="-6" dirty="0">
                <a:latin typeface="Century Gothic"/>
              </a:rPr>
              <a:t>et </a:t>
            </a:r>
            <a:r>
              <a:rPr lang="fr-FR" sz="2400" b="1" spc="-6" dirty="0">
                <a:latin typeface="Century Gothic"/>
              </a:rPr>
              <a:t>@Setter</a:t>
            </a:r>
            <a:r>
              <a:rPr lang="fr-FR" sz="2400" spc="-6" dirty="0">
                <a:latin typeface="Century Gothic"/>
              </a:rPr>
              <a:t>, nous avons demandé à Lombok de générer les getters et les setters pour tous les attributs de la classe.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fr-FR" sz="2400" spc="-6" dirty="0">
              <a:latin typeface="Century Gothic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38C897-F702-4ED9-A7B8-90585FE1C690}"/>
              </a:ext>
            </a:extLst>
          </p:cNvPr>
          <p:cNvSpPr/>
          <p:nvPr/>
        </p:nvSpPr>
        <p:spPr>
          <a:xfrm>
            <a:off x="810196" y="4370181"/>
            <a:ext cx="4464496" cy="3473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endParaRPr lang="x-none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12D5F129-FC47-4CB7-972D-CEF5572790B8}"/>
              </a:ext>
            </a:extLst>
          </p:cNvPr>
          <p:cNvGrpSpPr/>
          <p:nvPr/>
        </p:nvGrpSpPr>
        <p:grpSpPr>
          <a:xfrm>
            <a:off x="656404" y="3771277"/>
            <a:ext cx="4772080" cy="2520280"/>
            <a:chOff x="742156" y="3493394"/>
            <a:chExt cx="4748560" cy="2637456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58DBFBAC-FF20-432D-B098-FFF7487F06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74569"/>
            <a:stretch/>
          </p:blipFill>
          <p:spPr>
            <a:xfrm>
              <a:off x="746125" y="3493394"/>
              <a:ext cx="4600575" cy="792088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4B297EEC-9673-4C4E-B56A-8A4A12EC76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0753" r="-3216"/>
            <a:stretch/>
          </p:blipFill>
          <p:spPr>
            <a:xfrm>
              <a:off x="742156" y="4285482"/>
              <a:ext cx="4748560" cy="1845368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3B94ACA-7C7F-4DB8-B29F-21C02A384A6B}"/>
              </a:ext>
            </a:extLst>
          </p:cNvPr>
          <p:cNvSpPr/>
          <p:nvPr/>
        </p:nvSpPr>
        <p:spPr>
          <a:xfrm>
            <a:off x="6570836" y="4030070"/>
            <a:ext cx="2592288" cy="306372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endParaRPr lang="x-non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BD69CA-4820-481A-A43B-A8A9B7A4D6F5}"/>
              </a:ext>
            </a:extLst>
          </p:cNvPr>
          <p:cNvSpPr/>
          <p:nvPr/>
        </p:nvSpPr>
        <p:spPr>
          <a:xfrm>
            <a:off x="644959" y="3943837"/>
            <a:ext cx="792088" cy="34734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endParaRPr lang="x-none"/>
          </a:p>
        </p:txBody>
      </p:sp>
      <p:sp>
        <p:nvSpPr>
          <p:cNvPr id="23" name="Espace réservé du numéro de diapositive 22">
            <a:extLst>
              <a:ext uri="{FF2B5EF4-FFF2-40B4-BE49-F238E27FC236}">
                <a16:creationId xmlns:a16="http://schemas.microsoft.com/office/drawing/2014/main" id="{6A5F4715-28F3-4947-9FC8-8C707477E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186690">
              <a:lnSpc>
                <a:spcPts val="1325"/>
              </a:lnSpc>
            </a:pPr>
            <a:fld id="{81D60167-4931-47E6-BA6A-407CBD079E47}" type="slidenum">
              <a:rPr lang="fr-FR" smtClean="0"/>
              <a:pPr marL="186690">
                <a:lnSpc>
                  <a:spcPts val="1325"/>
                </a:lnSpc>
              </a:pPr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438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0AA6FEE-E5FD-40FC-89B2-7214A867B41D}"/>
              </a:ext>
            </a:extLst>
          </p:cNvPr>
          <p:cNvSpPr>
            <a:spLocks noGrp="1" noChangeArrowheads="1"/>
          </p:cNvSpPr>
          <p:nvPr/>
        </p:nvSpPr>
        <p:spPr>
          <a:xfrm>
            <a:off x="162124" y="1477169"/>
            <a:ext cx="10299824" cy="5735255"/>
          </a:xfrm>
          <a:prstGeom prst="rect">
            <a:avLst/>
          </a:prstGeom>
        </p:spPr>
        <p:txBody>
          <a:bodyPr vert="horz" lIns="100838" tIns="50419" rIns="100838" bIns="50419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fr-FR" sz="2400" b="1" spc="-6" dirty="0">
                <a:latin typeface="Century Gothic"/>
              </a:rPr>
              <a:t>@</a:t>
            </a:r>
            <a:r>
              <a:rPr lang="fr-FR" sz="2400" b="1" spc="-6" dirty="0" err="1">
                <a:latin typeface="Century Gothic"/>
              </a:rPr>
              <a:t>NoArgsConstructor</a:t>
            </a:r>
            <a:r>
              <a:rPr lang="fr-FR" sz="2400" b="1" spc="-6" dirty="0">
                <a:latin typeface="Century Gothic"/>
              </a:rPr>
              <a:t> </a:t>
            </a:r>
            <a:r>
              <a:rPr lang="fr-FR" sz="2400" spc="-6" dirty="0">
                <a:latin typeface="Century Gothic"/>
              </a:rPr>
              <a:t>permet la génération de constructeur par défaut.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AEACE1-54DE-4F27-BAB3-EEC257B96C02}"/>
              </a:ext>
            </a:extLst>
          </p:cNvPr>
          <p:cNvSpPr txBox="1"/>
          <p:nvPr/>
        </p:nvSpPr>
        <p:spPr>
          <a:xfrm>
            <a:off x="8652" y="469057"/>
            <a:ext cx="10693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05" algn="ctr" defTabSz="1008400"/>
            <a:r>
              <a:rPr lang="fr-FR" sz="2800" dirty="0">
                <a:latin typeface="Century Gothic" pitchFamily="34" charset="0"/>
                <a:cs typeface="Century Gothic"/>
              </a:rPr>
              <a:t>LES ANNOTATIONS DU PROJET LOMBOK - </a:t>
            </a:r>
            <a:r>
              <a:rPr lang="fr-FR" sz="2400" dirty="0">
                <a:latin typeface="Century Gothic" pitchFamily="34" charset="0"/>
                <a:cs typeface="Century Gothic"/>
              </a:rPr>
              <a:t>C</a:t>
            </a:r>
            <a:r>
              <a:rPr lang="fr-FR" sz="2400" dirty="0">
                <a:latin typeface="Century Gothic" pitchFamily="34" charset="0"/>
              </a:rPr>
              <a:t>ONSTRUCTEURS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3D92C83D-A965-4A55-8A14-58BBE05110E6}"/>
              </a:ext>
            </a:extLst>
          </p:cNvPr>
          <p:cNvGrpSpPr/>
          <p:nvPr/>
        </p:nvGrpSpPr>
        <p:grpSpPr>
          <a:xfrm>
            <a:off x="5562724" y="2855079"/>
            <a:ext cx="4896544" cy="3302610"/>
            <a:chOff x="5632816" y="3061345"/>
            <a:chExt cx="4656512" cy="3086586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99A1EDB1-AFE2-4820-B291-7A0F6BB8A4D2}"/>
                </a:ext>
              </a:extLst>
            </p:cNvPr>
            <p:cNvGrpSpPr/>
            <p:nvPr/>
          </p:nvGrpSpPr>
          <p:grpSpPr>
            <a:xfrm>
              <a:off x="5634732" y="3061345"/>
              <a:ext cx="4654596" cy="3086586"/>
              <a:chOff x="3011441" y="2000533"/>
              <a:chExt cx="4654596" cy="3086586"/>
            </a:xfrm>
          </p:grpSpPr>
          <p:pic>
            <p:nvPicPr>
              <p:cNvPr id="11" name="Image 10">
                <a:extLst>
                  <a:ext uri="{FF2B5EF4-FFF2-40B4-BE49-F238E27FC236}">
                    <a16:creationId xmlns:a16="http://schemas.microsoft.com/office/drawing/2014/main" id="{05023975-809F-4A94-A219-F6D6226EA4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82428"/>
              <a:stretch/>
            </p:blipFill>
            <p:spPr>
              <a:xfrm>
                <a:off x="3027362" y="2000533"/>
                <a:ext cx="4638675" cy="624285"/>
              </a:xfrm>
              <a:prstGeom prst="rect">
                <a:avLst/>
              </a:prstGeom>
            </p:spPr>
          </p:pic>
          <p:pic>
            <p:nvPicPr>
              <p:cNvPr id="13" name="Image 12">
                <a:extLst>
                  <a:ext uri="{FF2B5EF4-FFF2-40B4-BE49-F238E27FC236}">
                    <a16:creationId xmlns:a16="http://schemas.microsoft.com/office/drawing/2014/main" id="{65B77FBA-C651-4B79-9BAB-F1B0A83524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27362" y="2609112"/>
                <a:ext cx="1657350" cy="257175"/>
              </a:xfrm>
              <a:prstGeom prst="rect">
                <a:avLst/>
              </a:prstGeom>
            </p:spPr>
          </p:pic>
          <p:pic>
            <p:nvPicPr>
              <p:cNvPr id="18" name="Image 17">
                <a:extLst>
                  <a:ext uri="{FF2B5EF4-FFF2-40B4-BE49-F238E27FC236}">
                    <a16:creationId xmlns:a16="http://schemas.microsoft.com/office/drawing/2014/main" id="{AB951956-CEE7-4798-A88E-C4B788AF82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11441" y="2982403"/>
                <a:ext cx="4105275" cy="266700"/>
              </a:xfrm>
              <a:prstGeom prst="rect">
                <a:avLst/>
              </a:prstGeom>
            </p:spPr>
          </p:pic>
          <p:pic>
            <p:nvPicPr>
              <p:cNvPr id="20" name="Image 19">
                <a:extLst>
                  <a:ext uri="{FF2B5EF4-FFF2-40B4-BE49-F238E27FC236}">
                    <a16:creationId xmlns:a16="http://schemas.microsoft.com/office/drawing/2014/main" id="{A58B44BB-69C9-450E-83D8-8BDE19490C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46412" y="3277369"/>
                <a:ext cx="4600575" cy="1809750"/>
              </a:xfrm>
              <a:prstGeom prst="rect">
                <a:avLst/>
              </a:prstGeom>
            </p:spPr>
          </p:pic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79A299-B80B-45C8-956A-AD258EE835FA}"/>
                </a:ext>
              </a:extLst>
            </p:cNvPr>
            <p:cNvSpPr/>
            <p:nvPr/>
          </p:nvSpPr>
          <p:spPr>
            <a:xfrm>
              <a:off x="5632816" y="3679323"/>
              <a:ext cx="1657350" cy="276338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x-none" dirty="0"/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E72BCBDB-C676-4539-9C29-2340382D607D}"/>
              </a:ext>
            </a:extLst>
          </p:cNvPr>
          <p:cNvGrpSpPr/>
          <p:nvPr/>
        </p:nvGrpSpPr>
        <p:grpSpPr>
          <a:xfrm>
            <a:off x="567647" y="2845321"/>
            <a:ext cx="4790240" cy="3312369"/>
            <a:chOff x="567647" y="2845321"/>
            <a:chExt cx="4790240" cy="3312369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D0C43D5B-1009-4CC0-8E98-99D918F4AF99}"/>
                </a:ext>
              </a:extLst>
            </p:cNvPr>
            <p:cNvGrpSpPr/>
            <p:nvPr/>
          </p:nvGrpSpPr>
          <p:grpSpPr>
            <a:xfrm>
              <a:off x="567647" y="2845321"/>
              <a:ext cx="4790240" cy="3312369"/>
              <a:chOff x="543768" y="3061344"/>
              <a:chExt cx="4644388" cy="3168353"/>
            </a:xfrm>
          </p:grpSpPr>
          <p:pic>
            <p:nvPicPr>
              <p:cNvPr id="23" name="Image 22">
                <a:extLst>
                  <a:ext uri="{FF2B5EF4-FFF2-40B4-BE49-F238E27FC236}">
                    <a16:creationId xmlns:a16="http://schemas.microsoft.com/office/drawing/2014/main" id="{85E8E0F4-1412-4CEE-B50E-2DF55C121E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82428"/>
              <a:stretch/>
            </p:blipFill>
            <p:spPr>
              <a:xfrm>
                <a:off x="549481" y="3061344"/>
                <a:ext cx="4638675" cy="624285"/>
              </a:xfrm>
              <a:prstGeom prst="rect">
                <a:avLst/>
              </a:prstGeom>
            </p:spPr>
          </p:pic>
          <p:pic>
            <p:nvPicPr>
              <p:cNvPr id="24" name="Image 23">
                <a:extLst>
                  <a:ext uri="{FF2B5EF4-FFF2-40B4-BE49-F238E27FC236}">
                    <a16:creationId xmlns:a16="http://schemas.microsoft.com/office/drawing/2014/main" id="{9B86BB3F-5902-41C3-B750-050F45414E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3768" y="3682742"/>
                <a:ext cx="4105275" cy="266700"/>
              </a:xfrm>
              <a:prstGeom prst="rect">
                <a:avLst/>
              </a:prstGeom>
            </p:spPr>
          </p:pic>
          <p:pic>
            <p:nvPicPr>
              <p:cNvPr id="25" name="Image 24">
                <a:extLst>
                  <a:ext uri="{FF2B5EF4-FFF2-40B4-BE49-F238E27FC236}">
                    <a16:creationId xmlns:a16="http://schemas.microsoft.com/office/drawing/2014/main" id="{28382CC8-B994-46E1-BC44-E2E20D860C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23310"/>
              <a:stretch/>
            </p:blipFill>
            <p:spPr>
              <a:xfrm>
                <a:off x="578739" y="3977708"/>
                <a:ext cx="4600575" cy="1387893"/>
              </a:xfrm>
              <a:prstGeom prst="rect">
                <a:avLst/>
              </a:prstGeom>
            </p:spPr>
          </p:pic>
          <p:pic>
            <p:nvPicPr>
              <p:cNvPr id="29" name="Image 28">
                <a:extLst>
                  <a:ext uri="{FF2B5EF4-FFF2-40B4-BE49-F238E27FC236}">
                    <a16:creationId xmlns:a16="http://schemas.microsoft.com/office/drawing/2014/main" id="{A03B5428-C96E-495B-A886-A3080BB3C2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4172" y="5477222"/>
                <a:ext cx="1971675" cy="752475"/>
              </a:xfrm>
              <a:prstGeom prst="rect">
                <a:avLst/>
              </a:prstGeom>
            </p:spPr>
          </p:pic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9333475-0737-4BA7-B854-C29B2A2126E9}"/>
                </a:ext>
              </a:extLst>
            </p:cNvPr>
            <p:cNvSpPr/>
            <p:nvPr/>
          </p:nvSpPr>
          <p:spPr>
            <a:xfrm>
              <a:off x="764025" y="5293593"/>
              <a:ext cx="2259253" cy="691813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x-none" dirty="0"/>
            </a:p>
          </p:txBody>
        </p:sp>
      </p:grpSp>
      <p:sp>
        <p:nvSpPr>
          <p:cNvPr id="37" name="Espace réservé du numéro de diapositive 36">
            <a:extLst>
              <a:ext uri="{FF2B5EF4-FFF2-40B4-BE49-F238E27FC236}">
                <a16:creationId xmlns:a16="http://schemas.microsoft.com/office/drawing/2014/main" id="{954BC1FD-8258-469A-A520-A9F475328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186690">
              <a:lnSpc>
                <a:spcPts val="1325"/>
              </a:lnSpc>
            </a:pPr>
            <a:fld id="{81D60167-4931-47E6-BA6A-407CBD079E47}" type="slidenum">
              <a:rPr lang="fr-FR" smtClean="0"/>
              <a:pPr marL="186690">
                <a:lnSpc>
                  <a:spcPts val="1325"/>
                </a:lnSpc>
              </a:pPr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1874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0AA6FEE-E5FD-40FC-89B2-7214A867B41D}"/>
              </a:ext>
            </a:extLst>
          </p:cNvPr>
          <p:cNvSpPr>
            <a:spLocks noGrp="1" noChangeArrowheads="1"/>
          </p:cNvSpPr>
          <p:nvPr/>
        </p:nvSpPr>
        <p:spPr>
          <a:xfrm>
            <a:off x="162124" y="1477169"/>
            <a:ext cx="10299824" cy="5735255"/>
          </a:xfrm>
          <a:prstGeom prst="rect">
            <a:avLst/>
          </a:prstGeom>
        </p:spPr>
        <p:txBody>
          <a:bodyPr vert="horz" lIns="100838" tIns="50419" rIns="100838" bIns="50419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400" b="1" spc="-6" dirty="0">
                <a:latin typeface="Century Gothic"/>
              </a:rPr>
              <a:t>@</a:t>
            </a:r>
            <a:r>
              <a:rPr lang="en-US" sz="2400" b="1" spc="-6" dirty="0" err="1">
                <a:latin typeface="Century Gothic"/>
              </a:rPr>
              <a:t>AllArgsConstructor</a:t>
            </a:r>
            <a:r>
              <a:rPr lang="en-US" sz="2400" b="1" spc="-6" dirty="0">
                <a:latin typeface="Century Gothic"/>
              </a:rPr>
              <a:t> </a:t>
            </a:r>
            <a:r>
              <a:rPr lang="fr-FR" sz="2400" spc="-6" dirty="0">
                <a:latin typeface="Century Gothic"/>
              </a:rPr>
              <a:t>génére un constructeur avec tous les attributs.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AEACE1-54DE-4F27-BAB3-EEC257B96C02}"/>
              </a:ext>
            </a:extLst>
          </p:cNvPr>
          <p:cNvSpPr txBox="1"/>
          <p:nvPr/>
        </p:nvSpPr>
        <p:spPr>
          <a:xfrm>
            <a:off x="8652" y="469057"/>
            <a:ext cx="10693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05" algn="ctr" defTabSz="1008400"/>
            <a:r>
              <a:rPr lang="fr-FR" sz="2800" dirty="0">
                <a:latin typeface="Century Gothic" pitchFamily="34" charset="0"/>
                <a:cs typeface="Century Gothic"/>
              </a:rPr>
              <a:t>LES ANNOTATIONS DU PROJET LOMBOK - </a:t>
            </a:r>
            <a:r>
              <a:rPr lang="fr-FR" sz="2400" dirty="0">
                <a:latin typeface="Century Gothic" pitchFamily="34" charset="0"/>
                <a:cs typeface="Century Gothic"/>
              </a:rPr>
              <a:t>C</a:t>
            </a:r>
            <a:r>
              <a:rPr lang="fr-FR" sz="2400" dirty="0">
                <a:latin typeface="Century Gothic" pitchFamily="34" charset="0"/>
              </a:rPr>
              <a:t>ONSTRUCTEURS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071F8D98-D3BC-4298-8863-594C6141A7B6}"/>
              </a:ext>
            </a:extLst>
          </p:cNvPr>
          <p:cNvGrpSpPr/>
          <p:nvPr/>
        </p:nvGrpSpPr>
        <p:grpSpPr>
          <a:xfrm>
            <a:off x="5562724" y="2855079"/>
            <a:ext cx="4896544" cy="3302610"/>
            <a:chOff x="5562724" y="2855079"/>
            <a:chExt cx="4896544" cy="3302610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0C98AB17-730E-4362-880C-D4AD06122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6390" y="3586733"/>
              <a:ext cx="1695450" cy="266700"/>
            </a:xfrm>
            <a:prstGeom prst="rect">
              <a:avLst/>
            </a:prstGeom>
          </p:spPr>
        </p:pic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8EB0A025-DE89-43BA-B0DE-0669A6409E88}"/>
                </a:ext>
              </a:extLst>
            </p:cNvPr>
            <p:cNvGrpSpPr/>
            <p:nvPr/>
          </p:nvGrpSpPr>
          <p:grpSpPr>
            <a:xfrm>
              <a:off x="5562724" y="2855079"/>
              <a:ext cx="4896544" cy="3302610"/>
              <a:chOff x="5632816" y="3061345"/>
              <a:chExt cx="4656512" cy="3086586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1039ED28-FAD2-45B4-A4E5-2725AD150ADD}"/>
                  </a:ext>
                </a:extLst>
              </p:cNvPr>
              <p:cNvGrpSpPr/>
              <p:nvPr/>
            </p:nvGrpSpPr>
            <p:grpSpPr>
              <a:xfrm>
                <a:off x="5634732" y="3061345"/>
                <a:ext cx="4654596" cy="3086586"/>
                <a:chOff x="3011441" y="2000533"/>
                <a:chExt cx="4654596" cy="3086586"/>
              </a:xfrm>
            </p:grpSpPr>
            <p:pic>
              <p:nvPicPr>
                <p:cNvPr id="9" name="Image 8">
                  <a:extLst>
                    <a:ext uri="{FF2B5EF4-FFF2-40B4-BE49-F238E27FC236}">
                      <a16:creationId xmlns:a16="http://schemas.microsoft.com/office/drawing/2014/main" id="{A07BD166-8E44-4129-9DC2-317FE9B099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b="82428"/>
                <a:stretch/>
              </p:blipFill>
              <p:spPr>
                <a:xfrm>
                  <a:off x="3027362" y="2000533"/>
                  <a:ext cx="4638675" cy="624285"/>
                </a:xfrm>
                <a:prstGeom prst="rect">
                  <a:avLst/>
                </a:prstGeom>
              </p:spPr>
            </p:pic>
            <p:pic>
              <p:nvPicPr>
                <p:cNvPr id="11" name="Image 10">
                  <a:extLst>
                    <a:ext uri="{FF2B5EF4-FFF2-40B4-BE49-F238E27FC236}">
                      <a16:creationId xmlns:a16="http://schemas.microsoft.com/office/drawing/2014/main" id="{41B7E76B-1E71-4C4B-8142-BC6DFC0B8C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11441" y="2982403"/>
                  <a:ext cx="4105275" cy="266700"/>
                </a:xfrm>
                <a:prstGeom prst="rect">
                  <a:avLst/>
                </a:prstGeom>
              </p:spPr>
            </p:pic>
            <p:pic>
              <p:nvPicPr>
                <p:cNvPr id="12" name="Image 11">
                  <a:extLst>
                    <a:ext uri="{FF2B5EF4-FFF2-40B4-BE49-F238E27FC236}">
                      <a16:creationId xmlns:a16="http://schemas.microsoft.com/office/drawing/2014/main" id="{9C00A054-0699-4171-834B-787572B546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046412" y="3277369"/>
                  <a:ext cx="4600575" cy="1809750"/>
                </a:xfrm>
                <a:prstGeom prst="rect">
                  <a:avLst/>
                </a:prstGeom>
              </p:spPr>
            </p:pic>
          </p:grp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87E4C03-2EE0-4849-AD90-08D6CFF8DACB}"/>
                  </a:ext>
                </a:extLst>
              </p:cNvPr>
              <p:cNvSpPr/>
              <p:nvPr/>
            </p:nvSpPr>
            <p:spPr>
              <a:xfrm>
                <a:off x="5632816" y="3718059"/>
                <a:ext cx="1657350" cy="276338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x-none" dirty="0"/>
              </a:p>
            </p:txBody>
          </p:sp>
        </p:grp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9184C9C5-13A2-47BB-9F07-88BDBFC1DFA7}"/>
              </a:ext>
            </a:extLst>
          </p:cNvPr>
          <p:cNvGrpSpPr/>
          <p:nvPr/>
        </p:nvGrpSpPr>
        <p:grpSpPr>
          <a:xfrm>
            <a:off x="361707" y="2773313"/>
            <a:ext cx="4941429" cy="4057643"/>
            <a:chOff x="567647" y="2845321"/>
            <a:chExt cx="4941429" cy="4057643"/>
          </a:xfrm>
        </p:grpSpPr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BB2365BA-002A-4B8D-8C86-5C1381F0B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5598" y="5321814"/>
              <a:ext cx="4752975" cy="1581150"/>
            </a:xfrm>
            <a:prstGeom prst="rect">
              <a:avLst/>
            </a:prstGeom>
          </p:spPr>
        </p:pic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A425864E-DCD9-4187-AEBA-362492D584FC}"/>
                </a:ext>
              </a:extLst>
            </p:cNvPr>
            <p:cNvGrpSpPr/>
            <p:nvPr/>
          </p:nvGrpSpPr>
          <p:grpSpPr>
            <a:xfrm>
              <a:off x="567647" y="2845321"/>
              <a:ext cx="4941429" cy="3744416"/>
              <a:chOff x="567647" y="2845321"/>
              <a:chExt cx="4941429" cy="3744416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E7FE78FD-76B1-42AC-8D64-E0A365726D13}"/>
                  </a:ext>
                </a:extLst>
              </p:cNvPr>
              <p:cNvGrpSpPr/>
              <p:nvPr/>
            </p:nvGrpSpPr>
            <p:grpSpPr>
              <a:xfrm>
                <a:off x="567647" y="2845321"/>
                <a:ext cx="4790240" cy="2408996"/>
                <a:chOff x="543768" y="3061344"/>
                <a:chExt cx="4644388" cy="2304257"/>
              </a:xfrm>
            </p:grpSpPr>
            <p:pic>
              <p:nvPicPr>
                <p:cNvPr id="16" name="Image 15">
                  <a:extLst>
                    <a:ext uri="{FF2B5EF4-FFF2-40B4-BE49-F238E27FC236}">
                      <a16:creationId xmlns:a16="http://schemas.microsoft.com/office/drawing/2014/main" id="{07FA77C3-F6CC-410F-AAC2-92425E5E13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b="82428"/>
                <a:stretch/>
              </p:blipFill>
              <p:spPr>
                <a:xfrm>
                  <a:off x="549481" y="3061344"/>
                  <a:ext cx="4638675" cy="624285"/>
                </a:xfrm>
                <a:prstGeom prst="rect">
                  <a:avLst/>
                </a:prstGeom>
              </p:spPr>
            </p:pic>
            <p:pic>
              <p:nvPicPr>
                <p:cNvPr id="17" name="Image 16">
                  <a:extLst>
                    <a:ext uri="{FF2B5EF4-FFF2-40B4-BE49-F238E27FC236}">
                      <a16:creationId xmlns:a16="http://schemas.microsoft.com/office/drawing/2014/main" id="{F911D816-567F-4DD6-94B5-CAD5CF4401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3768" y="3682742"/>
                  <a:ext cx="4105275" cy="266700"/>
                </a:xfrm>
                <a:prstGeom prst="rect">
                  <a:avLst/>
                </a:prstGeom>
              </p:spPr>
            </p:pic>
            <p:pic>
              <p:nvPicPr>
                <p:cNvPr id="18" name="Image 17">
                  <a:extLst>
                    <a:ext uri="{FF2B5EF4-FFF2-40B4-BE49-F238E27FC236}">
                      <a16:creationId xmlns:a16="http://schemas.microsoft.com/office/drawing/2014/main" id="{8EEF2BF3-96A0-4E99-A90F-DBB4849A1C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b="23310"/>
                <a:stretch/>
              </p:blipFill>
              <p:spPr>
                <a:xfrm>
                  <a:off x="578739" y="3977708"/>
                  <a:ext cx="4600575" cy="1387893"/>
                </a:xfrm>
                <a:prstGeom prst="rect">
                  <a:avLst/>
                </a:prstGeom>
              </p:spPr>
            </p:pic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1A20812-A149-4985-9843-38296ACC8107}"/>
                  </a:ext>
                </a:extLst>
              </p:cNvPr>
              <p:cNvSpPr/>
              <p:nvPr/>
            </p:nvSpPr>
            <p:spPr>
              <a:xfrm>
                <a:off x="764025" y="5293593"/>
                <a:ext cx="4745051" cy="1296144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x-none" dirty="0"/>
              </a:p>
            </p:txBody>
          </p:sp>
        </p:grpSp>
      </p:grpSp>
      <p:sp>
        <p:nvSpPr>
          <p:cNvPr id="24" name="Espace réservé du numéro de diapositive 23">
            <a:extLst>
              <a:ext uri="{FF2B5EF4-FFF2-40B4-BE49-F238E27FC236}">
                <a16:creationId xmlns:a16="http://schemas.microsoft.com/office/drawing/2014/main" id="{5ADD1317-450F-47AF-93A8-D59E99476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186690">
              <a:lnSpc>
                <a:spcPts val="1325"/>
              </a:lnSpc>
            </a:pPr>
            <a:fld id="{81D60167-4931-47E6-BA6A-407CBD079E47}" type="slidenum">
              <a:rPr lang="fr-FR" smtClean="0"/>
              <a:pPr marL="186690">
                <a:lnSpc>
                  <a:spcPts val="1325"/>
                </a:lnSpc>
              </a:pPr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2622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0AA6FEE-E5FD-40FC-89B2-7214A867B41D}"/>
              </a:ext>
            </a:extLst>
          </p:cNvPr>
          <p:cNvSpPr>
            <a:spLocks noGrp="1" noChangeArrowheads="1"/>
          </p:cNvSpPr>
          <p:nvPr/>
        </p:nvSpPr>
        <p:spPr>
          <a:xfrm>
            <a:off x="162124" y="1477169"/>
            <a:ext cx="10299824" cy="5735255"/>
          </a:xfrm>
          <a:prstGeom prst="rect">
            <a:avLst/>
          </a:prstGeom>
        </p:spPr>
        <p:txBody>
          <a:bodyPr vert="horz" lIns="100838" tIns="50419" rIns="100838" bIns="50419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fr-FR" sz="2400" b="1" spc="-6" dirty="0">
                <a:latin typeface="Century Gothic"/>
              </a:rPr>
              <a:t>@RequiredArgsConstructor </a:t>
            </a:r>
            <a:r>
              <a:rPr lang="fr-FR" sz="2400" spc="-6" dirty="0">
                <a:latin typeface="Century Gothic"/>
              </a:rPr>
              <a:t>définit un constructeur avec seulement les attributs non nuls (@NonNull)</a:t>
            </a:r>
            <a:r>
              <a:rPr lang="fr-FR" sz="2400" dirty="0"/>
              <a:t>. </a:t>
            </a:r>
            <a:endParaRPr lang="fr-FR" sz="2400" spc="-6" dirty="0">
              <a:latin typeface="Century Gothic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AEACE1-54DE-4F27-BAB3-EEC257B96C02}"/>
              </a:ext>
            </a:extLst>
          </p:cNvPr>
          <p:cNvSpPr txBox="1"/>
          <p:nvPr/>
        </p:nvSpPr>
        <p:spPr>
          <a:xfrm>
            <a:off x="8652" y="469057"/>
            <a:ext cx="10693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05" algn="ctr" defTabSz="1008400"/>
            <a:r>
              <a:rPr lang="fr-FR" sz="2800" dirty="0">
                <a:latin typeface="Century Gothic" pitchFamily="34" charset="0"/>
                <a:cs typeface="Century Gothic"/>
              </a:rPr>
              <a:t>LES ANNOTATIONS DU PROJET LOMBOK - </a:t>
            </a:r>
            <a:r>
              <a:rPr lang="fr-FR" sz="2400" dirty="0">
                <a:latin typeface="Century Gothic" pitchFamily="34" charset="0"/>
                <a:cs typeface="Century Gothic"/>
              </a:rPr>
              <a:t>C</a:t>
            </a:r>
            <a:r>
              <a:rPr lang="fr-FR" sz="2400" dirty="0">
                <a:latin typeface="Century Gothic" pitchFamily="34" charset="0"/>
              </a:rPr>
              <a:t>ONSTRUCTEURS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93F7836D-A04F-49B2-BEB4-EC5D2CB585CA}"/>
              </a:ext>
            </a:extLst>
          </p:cNvPr>
          <p:cNvGrpSpPr/>
          <p:nvPr/>
        </p:nvGrpSpPr>
        <p:grpSpPr>
          <a:xfrm>
            <a:off x="361707" y="2773312"/>
            <a:ext cx="4941429" cy="3978123"/>
            <a:chOff x="361707" y="2773312"/>
            <a:chExt cx="4941429" cy="3978123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7591DC5D-52FA-458E-8BD8-28AD99734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137" y="4412574"/>
              <a:ext cx="4151478" cy="2338861"/>
            </a:xfrm>
            <a:prstGeom prst="rect">
              <a:avLst/>
            </a:prstGeom>
          </p:spPr>
        </p:pic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3FF02AAE-F6DE-47A9-8029-67B16251453B}"/>
                </a:ext>
              </a:extLst>
            </p:cNvPr>
            <p:cNvGrpSpPr/>
            <p:nvPr/>
          </p:nvGrpSpPr>
          <p:grpSpPr>
            <a:xfrm>
              <a:off x="361707" y="2773312"/>
              <a:ext cx="4941429" cy="3744417"/>
              <a:chOff x="567647" y="2845320"/>
              <a:chExt cx="4941429" cy="3744417"/>
            </a:xfrm>
          </p:grpSpPr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2160DFE3-B103-4657-99FF-7BDDB9A6956C}"/>
                  </a:ext>
                </a:extLst>
              </p:cNvPr>
              <p:cNvGrpSpPr/>
              <p:nvPr/>
            </p:nvGrpSpPr>
            <p:grpSpPr>
              <a:xfrm>
                <a:off x="567647" y="2845320"/>
                <a:ext cx="4820417" cy="1578109"/>
                <a:chOff x="543768" y="3061344"/>
                <a:chExt cx="4673646" cy="1509496"/>
              </a:xfrm>
            </p:grpSpPr>
            <p:pic>
              <p:nvPicPr>
                <p:cNvPr id="19" name="Image 18">
                  <a:extLst>
                    <a:ext uri="{FF2B5EF4-FFF2-40B4-BE49-F238E27FC236}">
                      <a16:creationId xmlns:a16="http://schemas.microsoft.com/office/drawing/2014/main" id="{4E928ABD-2C49-4541-A4AC-13582FE69E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b="82428"/>
                <a:stretch/>
              </p:blipFill>
              <p:spPr>
                <a:xfrm>
                  <a:off x="549481" y="3061344"/>
                  <a:ext cx="4638675" cy="624285"/>
                </a:xfrm>
                <a:prstGeom prst="rect">
                  <a:avLst/>
                </a:prstGeom>
              </p:spPr>
            </p:pic>
            <p:pic>
              <p:nvPicPr>
                <p:cNvPr id="20" name="Image 19">
                  <a:extLst>
                    <a:ext uri="{FF2B5EF4-FFF2-40B4-BE49-F238E27FC236}">
                      <a16:creationId xmlns:a16="http://schemas.microsoft.com/office/drawing/2014/main" id="{CF62DDFF-18D7-4E0D-BDC3-24DB85222C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3768" y="3682742"/>
                  <a:ext cx="4105275" cy="266700"/>
                </a:xfrm>
                <a:prstGeom prst="rect">
                  <a:avLst/>
                </a:prstGeom>
              </p:spPr>
            </p:pic>
            <p:pic>
              <p:nvPicPr>
                <p:cNvPr id="21" name="Image 20">
                  <a:extLst>
                    <a:ext uri="{FF2B5EF4-FFF2-40B4-BE49-F238E27FC236}">
                      <a16:creationId xmlns:a16="http://schemas.microsoft.com/office/drawing/2014/main" id="{B1BE73B8-6412-40F7-9CD5-BD9E287383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1" r="-828" b="67226"/>
                <a:stretch/>
              </p:blipFill>
              <p:spPr>
                <a:xfrm>
                  <a:off x="578739" y="3977709"/>
                  <a:ext cx="4638675" cy="593131"/>
                </a:xfrm>
                <a:prstGeom prst="rect">
                  <a:avLst/>
                </a:prstGeom>
              </p:spPr>
            </p:pic>
          </p:grp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7A6646B-6F3C-4A2E-9FDB-8B0BB582CCEB}"/>
                  </a:ext>
                </a:extLst>
              </p:cNvPr>
              <p:cNvSpPr/>
              <p:nvPr/>
            </p:nvSpPr>
            <p:spPr>
              <a:xfrm>
                <a:off x="764025" y="5293593"/>
                <a:ext cx="4745051" cy="1296144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x-none" dirty="0"/>
              </a:p>
            </p:txBody>
          </p:sp>
        </p:grp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8887B96E-6928-426E-B582-58DE5FB679AF}"/>
              </a:ext>
            </a:extLst>
          </p:cNvPr>
          <p:cNvGrpSpPr/>
          <p:nvPr/>
        </p:nvGrpSpPr>
        <p:grpSpPr>
          <a:xfrm>
            <a:off x="5562724" y="2916865"/>
            <a:ext cx="4896544" cy="3312832"/>
            <a:chOff x="5562724" y="2855078"/>
            <a:chExt cx="4896544" cy="3312832"/>
          </a:xfrm>
        </p:grpSpPr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16ABBB70-51CE-448E-8B85-24C668FEE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62724" y="3538351"/>
              <a:ext cx="2124075" cy="202056"/>
            </a:xfrm>
            <a:prstGeom prst="rect">
              <a:avLst/>
            </a:prstGeom>
          </p:spPr>
        </p:pic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B9382688-6D51-4BB4-A044-235D74E448C2}"/>
                </a:ext>
              </a:extLst>
            </p:cNvPr>
            <p:cNvGrpSpPr/>
            <p:nvPr/>
          </p:nvGrpSpPr>
          <p:grpSpPr>
            <a:xfrm>
              <a:off x="5562724" y="2855078"/>
              <a:ext cx="4896544" cy="3312832"/>
              <a:chOff x="5562724" y="2855078"/>
              <a:chExt cx="4896544" cy="3312832"/>
            </a:xfrm>
          </p:grpSpPr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EA565673-B77E-4185-8CD2-4F048F2B1C77}"/>
                  </a:ext>
                </a:extLst>
              </p:cNvPr>
              <p:cNvGrpSpPr/>
              <p:nvPr/>
            </p:nvGrpSpPr>
            <p:grpSpPr>
              <a:xfrm>
                <a:off x="5562724" y="2855078"/>
                <a:ext cx="4896544" cy="3029462"/>
                <a:chOff x="5562724" y="2855078"/>
                <a:chExt cx="4896544" cy="3029462"/>
              </a:xfrm>
            </p:grpSpPr>
            <p:grpSp>
              <p:nvGrpSpPr>
                <p:cNvPr id="6" name="Groupe 5">
                  <a:extLst>
                    <a:ext uri="{FF2B5EF4-FFF2-40B4-BE49-F238E27FC236}">
                      <a16:creationId xmlns:a16="http://schemas.microsoft.com/office/drawing/2014/main" id="{1856F85B-F8F4-49A0-BBA9-527064E466D3}"/>
                    </a:ext>
                  </a:extLst>
                </p:cNvPr>
                <p:cNvGrpSpPr/>
                <p:nvPr/>
              </p:nvGrpSpPr>
              <p:grpSpPr>
                <a:xfrm>
                  <a:off x="5562724" y="2855078"/>
                  <a:ext cx="4896544" cy="1283720"/>
                  <a:chOff x="5632816" y="3061345"/>
                  <a:chExt cx="4656512" cy="1199752"/>
                </a:xfrm>
              </p:grpSpPr>
              <p:grpSp>
                <p:nvGrpSpPr>
                  <p:cNvPr id="9" name="Groupe 8">
                    <a:extLst>
                      <a:ext uri="{FF2B5EF4-FFF2-40B4-BE49-F238E27FC236}">
                        <a16:creationId xmlns:a16="http://schemas.microsoft.com/office/drawing/2014/main" id="{D3212B13-7226-4DAC-B5F7-2F6649B2389F}"/>
                      </a:ext>
                    </a:extLst>
                  </p:cNvPr>
                  <p:cNvGrpSpPr/>
                  <p:nvPr/>
                </p:nvGrpSpPr>
                <p:grpSpPr>
                  <a:xfrm>
                    <a:off x="5634732" y="3061345"/>
                    <a:ext cx="4654596" cy="1199752"/>
                    <a:chOff x="3011441" y="2000533"/>
                    <a:chExt cx="4654596" cy="1199752"/>
                  </a:xfrm>
                </p:grpSpPr>
                <p:pic>
                  <p:nvPicPr>
                    <p:cNvPr id="11" name="Image 10">
                      <a:extLst>
                        <a:ext uri="{FF2B5EF4-FFF2-40B4-BE49-F238E27FC236}">
                          <a16:creationId xmlns:a16="http://schemas.microsoft.com/office/drawing/2014/main" id="{84548536-FA94-4DC6-836D-7954AF2CF64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/>
                    <a:srcRect b="82428"/>
                    <a:stretch/>
                  </p:blipFill>
                  <p:spPr>
                    <a:xfrm>
                      <a:off x="3027362" y="2000533"/>
                      <a:ext cx="4638675" cy="62428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" name="Image 11">
                      <a:extLst>
                        <a:ext uri="{FF2B5EF4-FFF2-40B4-BE49-F238E27FC236}">
                          <a16:creationId xmlns:a16="http://schemas.microsoft.com/office/drawing/2014/main" id="{DCD39656-BDB9-4AB1-804E-6D49CC9E98D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3011441" y="2933585"/>
                      <a:ext cx="4105275" cy="26670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11285305-B1FC-4E56-80D4-26D34E0C2148}"/>
                      </a:ext>
                    </a:extLst>
                  </p:cNvPr>
                  <p:cNvSpPr/>
                  <p:nvPr/>
                </p:nvSpPr>
                <p:spPr>
                  <a:xfrm>
                    <a:off x="5632816" y="3657908"/>
                    <a:ext cx="2191300" cy="260586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square" lIns="0" tIns="0" rIns="0" bIns="0" rtlCol="0" anchor="ctr"/>
                  <a:lstStyle/>
                  <a:p>
                    <a:pPr algn="ctr"/>
                    <a:endParaRPr lang="x-none" dirty="0"/>
                  </a:p>
                </p:txBody>
              </p:sp>
            </p:grpSp>
            <p:pic>
              <p:nvPicPr>
                <p:cNvPr id="26" name="Image 25">
                  <a:extLst>
                    <a:ext uri="{FF2B5EF4-FFF2-40B4-BE49-F238E27FC236}">
                      <a16:creationId xmlns:a16="http://schemas.microsoft.com/office/drawing/2014/main" id="{9DB77CA0-92C7-488D-924A-65B20724AA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62724" y="4141465"/>
                  <a:ext cx="4667250" cy="1743075"/>
                </a:xfrm>
                <a:prstGeom prst="rect">
                  <a:avLst/>
                </a:prstGeom>
              </p:spPr>
            </p:pic>
          </p:grpSp>
          <p:pic>
            <p:nvPicPr>
              <p:cNvPr id="28" name="Image 27">
                <a:extLst>
                  <a:ext uri="{FF2B5EF4-FFF2-40B4-BE49-F238E27FC236}">
                    <a16:creationId xmlns:a16="http://schemas.microsoft.com/office/drawing/2014/main" id="{AB7F715A-3572-4891-A99E-4FBB6E8C2C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87248"/>
              <a:stretch/>
            </p:blipFill>
            <p:spPr>
              <a:xfrm>
                <a:off x="5659718" y="5869657"/>
                <a:ext cx="4151478" cy="298253"/>
              </a:xfrm>
              <a:prstGeom prst="rect">
                <a:avLst/>
              </a:prstGeom>
            </p:spPr>
          </p:pic>
        </p:grpSp>
      </p:grpSp>
      <p:sp>
        <p:nvSpPr>
          <p:cNvPr id="33" name="Espace réservé du numéro de diapositive 32">
            <a:extLst>
              <a:ext uri="{FF2B5EF4-FFF2-40B4-BE49-F238E27FC236}">
                <a16:creationId xmlns:a16="http://schemas.microsoft.com/office/drawing/2014/main" id="{4672153C-A30E-4CB1-A560-6DC8D9604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186690">
              <a:lnSpc>
                <a:spcPts val="1325"/>
              </a:lnSpc>
            </a:pPr>
            <a:fld id="{81D60167-4931-47E6-BA6A-407CBD079E47}" type="slidenum">
              <a:rPr lang="fr-FR" smtClean="0"/>
              <a:pPr marL="186690">
                <a:lnSpc>
                  <a:spcPts val="1325"/>
                </a:lnSpc>
              </a:pPr>
              <a:t>13</a:t>
            </a:fld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63F5B4-DADC-425E-B293-5FC71910BAAC}"/>
              </a:ext>
            </a:extLst>
          </p:cNvPr>
          <p:cNvSpPr/>
          <p:nvPr/>
        </p:nvSpPr>
        <p:spPr>
          <a:xfrm>
            <a:off x="5850756" y="4948717"/>
            <a:ext cx="792088" cy="2008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endParaRPr lang="fr-TN">
              <a:noFill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119B8A-4626-4906-9A9D-191A4DA5183B}"/>
              </a:ext>
            </a:extLst>
          </p:cNvPr>
          <p:cNvSpPr/>
          <p:nvPr/>
        </p:nvSpPr>
        <p:spPr>
          <a:xfrm>
            <a:off x="5850756" y="5524781"/>
            <a:ext cx="792088" cy="2008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endParaRPr lang="fr-TN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294387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0AA6FEE-E5FD-40FC-89B2-7214A867B41D}"/>
              </a:ext>
            </a:extLst>
          </p:cNvPr>
          <p:cNvSpPr>
            <a:spLocks noGrp="1" noChangeArrowheads="1"/>
          </p:cNvSpPr>
          <p:nvPr/>
        </p:nvSpPr>
        <p:spPr>
          <a:xfrm>
            <a:off x="162124" y="1477169"/>
            <a:ext cx="10299824" cy="5735255"/>
          </a:xfrm>
          <a:prstGeom prst="rect">
            <a:avLst/>
          </a:prstGeom>
        </p:spPr>
        <p:txBody>
          <a:bodyPr vert="horz" lIns="100838" tIns="50419" rIns="100838" bIns="50419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fr-FR" sz="2400" b="1" spc="-6" dirty="0">
                <a:latin typeface="Century Gothic"/>
              </a:rPr>
              <a:t>@Builder </a:t>
            </a:r>
            <a:r>
              <a:rPr lang="fr-FR" sz="2400" spc="-6" dirty="0">
                <a:latin typeface="Century Gothic"/>
              </a:rPr>
              <a:t>peut être utilisé pour définir les constructeurs paramétrés.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AEACE1-54DE-4F27-BAB3-EEC257B96C02}"/>
              </a:ext>
            </a:extLst>
          </p:cNvPr>
          <p:cNvSpPr txBox="1"/>
          <p:nvPr/>
        </p:nvSpPr>
        <p:spPr>
          <a:xfrm>
            <a:off x="8652" y="469057"/>
            <a:ext cx="10693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05" algn="ctr" defTabSz="1008400"/>
            <a:r>
              <a:rPr lang="fr-FR" sz="2800" dirty="0">
                <a:latin typeface="Century Gothic" pitchFamily="34" charset="0"/>
                <a:cs typeface="Century Gothic"/>
              </a:rPr>
              <a:t>LES ANNOTATIONS DU PROJET LOMBOK - </a:t>
            </a:r>
            <a:r>
              <a:rPr lang="fr-FR" sz="2400" dirty="0">
                <a:latin typeface="Century Gothic" pitchFamily="34" charset="0"/>
                <a:cs typeface="Century Gothic"/>
              </a:rPr>
              <a:t>BUILDER</a:t>
            </a:r>
            <a:endParaRPr lang="fr-FR" sz="2400" dirty="0">
              <a:latin typeface="Century Gothic" pitchFamily="34" charset="0"/>
            </a:endParaRPr>
          </a:p>
        </p:txBody>
      </p:sp>
      <p:sp>
        <p:nvSpPr>
          <p:cNvPr id="33" name="Espace réservé du numéro de diapositive 32">
            <a:extLst>
              <a:ext uri="{FF2B5EF4-FFF2-40B4-BE49-F238E27FC236}">
                <a16:creationId xmlns:a16="http://schemas.microsoft.com/office/drawing/2014/main" id="{4672153C-A30E-4CB1-A560-6DC8D9604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186690">
              <a:lnSpc>
                <a:spcPts val="1325"/>
              </a:lnSpc>
            </a:pPr>
            <a:fld id="{81D60167-4931-47E6-BA6A-407CBD079E47}" type="slidenum">
              <a:rPr lang="fr-FR" smtClean="0"/>
              <a:pPr marL="186690">
                <a:lnSpc>
                  <a:spcPts val="1325"/>
                </a:lnSpc>
              </a:pPr>
              <a:t>14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A9894E8-9CC2-4D97-B125-864E5EE33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56" y="2311658"/>
            <a:ext cx="5337154" cy="2493649"/>
          </a:xfrm>
          <a:prstGeom prst="rect">
            <a:avLst/>
          </a:prstGeom>
        </p:spPr>
      </p:pic>
      <p:grpSp>
        <p:nvGrpSpPr>
          <p:cNvPr id="35" name="Groupe 34">
            <a:extLst>
              <a:ext uri="{FF2B5EF4-FFF2-40B4-BE49-F238E27FC236}">
                <a16:creationId xmlns:a16="http://schemas.microsoft.com/office/drawing/2014/main" id="{6CDDC427-53BA-416A-ABEA-BA44A60051E3}"/>
              </a:ext>
            </a:extLst>
          </p:cNvPr>
          <p:cNvGrpSpPr/>
          <p:nvPr/>
        </p:nvGrpSpPr>
        <p:grpSpPr>
          <a:xfrm>
            <a:off x="1458268" y="4853710"/>
            <a:ext cx="8496944" cy="2310311"/>
            <a:chOff x="1386260" y="4760478"/>
            <a:chExt cx="8496944" cy="2310311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4C307636-6179-4326-8AB9-D211464CE198}"/>
                </a:ext>
              </a:extLst>
            </p:cNvPr>
            <p:cNvGrpSpPr/>
            <p:nvPr/>
          </p:nvGrpSpPr>
          <p:grpSpPr>
            <a:xfrm>
              <a:off x="1386260" y="4760478"/>
              <a:ext cx="7306031" cy="2310311"/>
              <a:chOff x="3042444" y="4717529"/>
              <a:chExt cx="7223736" cy="2159077"/>
            </a:xfrm>
          </p:grpSpPr>
          <p:pic>
            <p:nvPicPr>
              <p:cNvPr id="14" name="Image 13">
                <a:extLst>
                  <a:ext uri="{FF2B5EF4-FFF2-40B4-BE49-F238E27FC236}">
                    <a16:creationId xmlns:a16="http://schemas.microsoft.com/office/drawing/2014/main" id="{9839F5C5-44E9-4632-BFD8-F3B327C0D7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6502" t="42193" r="37466" b="54828"/>
              <a:stretch/>
            </p:blipFill>
            <p:spPr>
              <a:xfrm>
                <a:off x="3042444" y="4717529"/>
                <a:ext cx="6192688" cy="288032"/>
              </a:xfrm>
              <a:prstGeom prst="rect">
                <a:avLst/>
              </a:prstGeom>
            </p:spPr>
          </p:pic>
          <p:pic>
            <p:nvPicPr>
              <p:cNvPr id="30" name="Image 29">
                <a:extLst>
                  <a:ext uri="{FF2B5EF4-FFF2-40B4-BE49-F238E27FC236}">
                    <a16:creationId xmlns:a16="http://schemas.microsoft.com/office/drawing/2014/main" id="{3B18DCB9-DE3C-4B61-85F6-B17A853B1B9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47451" t="45172" r="24581" b="25778"/>
              <a:stretch/>
            </p:blipFill>
            <p:spPr>
              <a:xfrm>
                <a:off x="6570836" y="4717529"/>
                <a:ext cx="3695344" cy="2159077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8E72ABC-355F-41F5-9A9C-C2D10CEC944A}"/>
                  </a:ext>
                </a:extLst>
              </p:cNvPr>
              <p:cNvSpPr/>
              <p:nvPr/>
            </p:nvSpPr>
            <p:spPr>
              <a:xfrm>
                <a:off x="6570836" y="5437609"/>
                <a:ext cx="2952328" cy="504056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fr-TN"/>
              </a:p>
            </p:txBody>
          </p:sp>
        </p:grpSp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0F0796DC-F8C8-4F3C-A31C-AAA98E817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27713" y="4770373"/>
              <a:ext cx="1155491" cy="235188"/>
            </a:xfrm>
            <a:prstGeom prst="rect">
              <a:avLst/>
            </a:prstGeom>
          </p:spPr>
        </p:pic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0013779F-09FB-442B-BBCA-3D2077834E37}"/>
              </a:ext>
            </a:extLst>
          </p:cNvPr>
          <p:cNvSpPr/>
          <p:nvPr/>
        </p:nvSpPr>
        <p:spPr>
          <a:xfrm>
            <a:off x="450156" y="2917329"/>
            <a:ext cx="864096" cy="2160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379825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02AEACE1-54DE-4F27-BAB3-EEC257B96C02}"/>
              </a:ext>
            </a:extLst>
          </p:cNvPr>
          <p:cNvSpPr txBox="1"/>
          <p:nvPr/>
        </p:nvSpPr>
        <p:spPr>
          <a:xfrm>
            <a:off x="8652" y="469057"/>
            <a:ext cx="10693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05" algn="ctr" defTabSz="1008400"/>
            <a:r>
              <a:rPr lang="fr-FR" sz="2800" dirty="0">
                <a:latin typeface="Century Gothic" pitchFamily="34" charset="0"/>
                <a:cs typeface="Century Gothic"/>
              </a:rPr>
              <a:t>LES ANNOTATIONS DU PROJET LOMBOK - </a:t>
            </a:r>
            <a:r>
              <a:rPr lang="fr-FR" sz="2400" dirty="0">
                <a:latin typeface="Century Gothic" pitchFamily="34" charset="0"/>
                <a:cs typeface="Century Gothic"/>
              </a:rPr>
              <a:t>BUILDER</a:t>
            </a:r>
            <a:endParaRPr lang="fr-FR" sz="2400" dirty="0">
              <a:latin typeface="Century Gothic" pitchFamily="34" charset="0"/>
            </a:endParaRPr>
          </a:p>
        </p:txBody>
      </p:sp>
      <p:sp>
        <p:nvSpPr>
          <p:cNvPr id="33" name="Espace réservé du numéro de diapositive 32">
            <a:extLst>
              <a:ext uri="{FF2B5EF4-FFF2-40B4-BE49-F238E27FC236}">
                <a16:creationId xmlns:a16="http://schemas.microsoft.com/office/drawing/2014/main" id="{4672153C-A30E-4CB1-A560-6DC8D9604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186690">
              <a:lnSpc>
                <a:spcPts val="1325"/>
              </a:lnSpc>
            </a:pPr>
            <a:fld id="{81D60167-4931-47E6-BA6A-407CBD079E47}" type="slidenum">
              <a:rPr lang="fr-FR" smtClean="0"/>
              <a:pPr marL="186690">
                <a:lnSpc>
                  <a:spcPts val="1325"/>
                </a:lnSpc>
              </a:pPr>
              <a:t>15</a:t>
            </a:fld>
            <a:endParaRPr lang="fr-FR" dirty="0"/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09AC6CB7-33C3-4410-89B2-84F63E2D8130}"/>
              </a:ext>
            </a:extLst>
          </p:cNvPr>
          <p:cNvGrpSpPr/>
          <p:nvPr/>
        </p:nvGrpSpPr>
        <p:grpSpPr>
          <a:xfrm>
            <a:off x="335553" y="1316392"/>
            <a:ext cx="9779496" cy="4248472"/>
            <a:chOff x="162124" y="1310653"/>
            <a:chExt cx="10430485" cy="4537473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C72E1F21-594B-4BE1-857F-B2037EB69B6B}"/>
                </a:ext>
              </a:extLst>
            </p:cNvPr>
            <p:cNvGrpSpPr/>
            <p:nvPr/>
          </p:nvGrpSpPr>
          <p:grpSpPr>
            <a:xfrm>
              <a:off x="162124" y="1310653"/>
              <a:ext cx="4176463" cy="4537473"/>
              <a:chOff x="162124" y="1310653"/>
              <a:chExt cx="4176463" cy="4537473"/>
            </a:xfrm>
          </p:grpSpPr>
          <p:pic>
            <p:nvPicPr>
              <p:cNvPr id="6" name="Image 5">
                <a:extLst>
                  <a:ext uri="{FF2B5EF4-FFF2-40B4-BE49-F238E27FC236}">
                    <a16:creationId xmlns:a16="http://schemas.microsoft.com/office/drawing/2014/main" id="{56F72643-5DD8-4D30-BB7C-F134CA3F15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124" y="3493393"/>
                <a:ext cx="3672408" cy="2354733"/>
              </a:xfrm>
              <a:prstGeom prst="rect">
                <a:avLst/>
              </a:prstGeom>
            </p:spPr>
          </p:pic>
          <p:grpSp>
            <p:nvGrpSpPr>
              <p:cNvPr id="12" name="Groupe 11">
                <a:extLst>
                  <a:ext uri="{FF2B5EF4-FFF2-40B4-BE49-F238E27FC236}">
                    <a16:creationId xmlns:a16="http://schemas.microsoft.com/office/drawing/2014/main" id="{F830AFDB-9CB8-481D-9164-BF2E9B6B4F5D}"/>
                  </a:ext>
                </a:extLst>
              </p:cNvPr>
              <p:cNvGrpSpPr/>
              <p:nvPr/>
            </p:nvGrpSpPr>
            <p:grpSpPr>
              <a:xfrm>
                <a:off x="182598" y="1310653"/>
                <a:ext cx="4155989" cy="2110732"/>
                <a:chOff x="225560" y="1535591"/>
                <a:chExt cx="4790240" cy="2408996"/>
              </a:xfrm>
            </p:grpSpPr>
            <p:pic>
              <p:nvPicPr>
                <p:cNvPr id="19" name="Image 18">
                  <a:extLst>
                    <a:ext uri="{FF2B5EF4-FFF2-40B4-BE49-F238E27FC236}">
                      <a16:creationId xmlns:a16="http://schemas.microsoft.com/office/drawing/2014/main" id="{EC2BBD56-299E-4D37-8CD2-96683AB535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b="82428"/>
                <a:stretch/>
              </p:blipFill>
              <p:spPr>
                <a:xfrm>
                  <a:off x="231452" y="1535591"/>
                  <a:ext cx="4784348" cy="652662"/>
                </a:xfrm>
                <a:prstGeom prst="rect">
                  <a:avLst/>
                </a:prstGeom>
              </p:spPr>
            </p:pic>
            <p:pic>
              <p:nvPicPr>
                <p:cNvPr id="20" name="Image 19">
                  <a:extLst>
                    <a:ext uri="{FF2B5EF4-FFF2-40B4-BE49-F238E27FC236}">
                      <a16:creationId xmlns:a16="http://schemas.microsoft.com/office/drawing/2014/main" id="{78F7EC92-52D0-446E-93D4-0E600230F5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5560" y="2185234"/>
                  <a:ext cx="4234197" cy="278823"/>
                </a:xfrm>
                <a:prstGeom prst="rect">
                  <a:avLst/>
                </a:prstGeom>
              </p:spPr>
            </p:pic>
            <p:pic>
              <p:nvPicPr>
                <p:cNvPr id="21" name="Image 20">
                  <a:extLst>
                    <a:ext uri="{FF2B5EF4-FFF2-40B4-BE49-F238E27FC236}">
                      <a16:creationId xmlns:a16="http://schemas.microsoft.com/office/drawing/2014/main" id="{F91C4150-D46E-49B1-A524-C1A46C7857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b="23310"/>
                <a:stretch/>
              </p:blipFill>
              <p:spPr>
                <a:xfrm>
                  <a:off x="261629" y="2493608"/>
                  <a:ext cx="4745051" cy="1450979"/>
                </a:xfrm>
                <a:prstGeom prst="rect">
                  <a:avLst/>
                </a:prstGeom>
              </p:spPr>
            </p:pic>
          </p:grpSp>
        </p:grpSp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2873721F-965E-4316-A700-DA0362F853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" t="29470" r="14710" b="45317"/>
            <a:stretch/>
          </p:blipFill>
          <p:spPr>
            <a:xfrm>
              <a:off x="4122564" y="4316959"/>
              <a:ext cx="6408712" cy="328562"/>
            </a:xfrm>
            <a:prstGeom prst="rect">
              <a:avLst/>
            </a:prstGeom>
          </p:spPr>
        </p:pic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02947064-DA94-4237-B72F-1B765CF0C6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38668" b="72103"/>
            <a:stretch/>
          </p:blipFill>
          <p:spPr>
            <a:xfrm>
              <a:off x="3978548" y="3561906"/>
              <a:ext cx="4608512" cy="36353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31F177-E224-4813-8871-52536D0E30BD}"/>
                </a:ext>
              </a:extLst>
            </p:cNvPr>
            <p:cNvSpPr/>
            <p:nvPr/>
          </p:nvSpPr>
          <p:spPr>
            <a:xfrm>
              <a:off x="378148" y="3507165"/>
              <a:ext cx="8352928" cy="571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fr-TN"/>
            </a:p>
          </p:txBody>
        </p:sp>
        <p:sp>
          <p:nvSpPr>
            <p:cNvPr id="17" name="Flèche : double flèche horizontale 16">
              <a:extLst>
                <a:ext uri="{FF2B5EF4-FFF2-40B4-BE49-F238E27FC236}">
                  <a16:creationId xmlns:a16="http://schemas.microsoft.com/office/drawing/2014/main" id="{63D9081B-2907-4D58-95C2-0E4297201C75}"/>
                </a:ext>
              </a:extLst>
            </p:cNvPr>
            <p:cNvSpPr/>
            <p:nvPr/>
          </p:nvSpPr>
          <p:spPr>
            <a:xfrm>
              <a:off x="2898428" y="3588616"/>
              <a:ext cx="720080" cy="336825"/>
            </a:xfrm>
            <a:prstGeom prst="left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fr-T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547B888-E29E-47A9-9A82-B4E84CBFDA2C}"/>
                </a:ext>
              </a:extLst>
            </p:cNvPr>
            <p:cNvSpPr/>
            <p:nvPr/>
          </p:nvSpPr>
          <p:spPr>
            <a:xfrm>
              <a:off x="378148" y="4151027"/>
              <a:ext cx="10153128" cy="782526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fr-TN"/>
            </a:p>
          </p:txBody>
        </p:sp>
        <p:sp>
          <p:nvSpPr>
            <p:cNvPr id="31" name="Flèche : double flèche horizontale 30">
              <a:extLst>
                <a:ext uri="{FF2B5EF4-FFF2-40B4-BE49-F238E27FC236}">
                  <a16:creationId xmlns:a16="http://schemas.microsoft.com/office/drawing/2014/main" id="{7CBDB7D5-377D-4C50-B073-9AFEE5A1B641}"/>
                </a:ext>
              </a:extLst>
            </p:cNvPr>
            <p:cNvSpPr/>
            <p:nvPr/>
          </p:nvSpPr>
          <p:spPr>
            <a:xfrm>
              <a:off x="3330476" y="4357489"/>
              <a:ext cx="720080" cy="336825"/>
            </a:xfrm>
            <a:prstGeom prst="leftRight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fr-TN"/>
            </a:p>
          </p:txBody>
        </p:sp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B8CBD626-2518-4DFB-B751-D365C98948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68315" r="115" b="14629"/>
            <a:stretch/>
          </p:blipFill>
          <p:spPr>
            <a:xfrm>
              <a:off x="3728561" y="5316807"/>
              <a:ext cx="6864048" cy="203273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A27CBC5-5916-4E0E-9588-FE44F60622DD}"/>
                </a:ext>
              </a:extLst>
            </p:cNvPr>
            <p:cNvSpPr/>
            <p:nvPr/>
          </p:nvSpPr>
          <p:spPr>
            <a:xfrm>
              <a:off x="378148" y="4976206"/>
              <a:ext cx="10153128" cy="749435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fr-TN"/>
            </a:p>
          </p:txBody>
        </p:sp>
        <p:sp>
          <p:nvSpPr>
            <p:cNvPr id="36" name="Flèche : double flèche horizontale 35">
              <a:extLst>
                <a:ext uri="{FF2B5EF4-FFF2-40B4-BE49-F238E27FC236}">
                  <a16:creationId xmlns:a16="http://schemas.microsoft.com/office/drawing/2014/main" id="{85830C57-6C67-46C8-9C2C-6238442F4D97}"/>
                </a:ext>
              </a:extLst>
            </p:cNvPr>
            <p:cNvSpPr/>
            <p:nvPr/>
          </p:nvSpPr>
          <p:spPr>
            <a:xfrm>
              <a:off x="2826420" y="5250032"/>
              <a:ext cx="720080" cy="336825"/>
            </a:xfrm>
            <a:prstGeom prst="leftRightArrow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fr-TN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0AA6FEE-E5FD-40FC-89B2-7214A867B41D}"/>
              </a:ext>
            </a:extLst>
          </p:cNvPr>
          <p:cNvSpPr>
            <a:spLocks noGrp="1" noChangeArrowheads="1"/>
          </p:cNvSpPr>
          <p:nvPr/>
        </p:nvSpPr>
        <p:spPr>
          <a:xfrm>
            <a:off x="69669" y="5660519"/>
            <a:ext cx="10571365" cy="2032315"/>
          </a:xfrm>
          <a:prstGeom prst="rect">
            <a:avLst/>
          </a:prstGeom>
        </p:spPr>
        <p:txBody>
          <a:bodyPr vert="horz" lIns="100838" tIns="50419" rIns="100838" bIns="50419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fr-FR" b="1" spc="-6" dirty="0">
                <a:latin typeface="Century Gothic"/>
              </a:rPr>
              <a:t>PS: </a:t>
            </a:r>
            <a:r>
              <a:rPr lang="fr-FR" spc="-6" dirty="0">
                <a:latin typeface="Century Gothic"/>
              </a:rPr>
              <a:t>L’utilisation de l’annotation @Builder avec l’annotation @RequiredArgsConstructor,</a:t>
            </a:r>
            <a:r>
              <a:rPr lang="en-US" spc="-6" dirty="0">
                <a:latin typeface="Century Gothic"/>
              </a:rPr>
              <a:t> </a:t>
            </a:r>
            <a:r>
              <a:rPr lang="fr-FR" spc="-6" dirty="0">
                <a:latin typeface="Century Gothic"/>
              </a:rPr>
              <a:t>peut engendrer des problèmes. Donc, pour définir les constructeurs, il faut utiliser une seule méthode.</a:t>
            </a:r>
            <a:endParaRPr lang="fr-FR" sz="2000" spc="-6" dirty="0">
              <a:solidFill>
                <a:schemeClr val="tx1">
                  <a:lumMod val="95000"/>
                  <a:lumOff val="5000"/>
                </a:scheme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29744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0AA6FEE-E5FD-40FC-89B2-7214A867B41D}"/>
              </a:ext>
            </a:extLst>
          </p:cNvPr>
          <p:cNvSpPr>
            <a:spLocks noGrp="1" noChangeArrowheads="1"/>
          </p:cNvSpPr>
          <p:nvPr/>
        </p:nvSpPr>
        <p:spPr>
          <a:xfrm>
            <a:off x="162124" y="1477169"/>
            <a:ext cx="10299824" cy="5735255"/>
          </a:xfrm>
          <a:prstGeom prst="rect">
            <a:avLst/>
          </a:prstGeom>
        </p:spPr>
        <p:txBody>
          <a:bodyPr vert="horz" lIns="100838" tIns="50419" rIns="100838" bIns="50419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fr-FR" sz="2400" b="1" spc="-6" dirty="0">
                <a:latin typeface="Century Gothic"/>
              </a:rPr>
              <a:t>@ToString </a:t>
            </a:r>
            <a:r>
              <a:rPr lang="fr-FR" sz="2400" spc="-6" dirty="0">
                <a:latin typeface="Century Gothic"/>
              </a:rPr>
              <a:t>génère une implémentation pour la méthode </a:t>
            </a:r>
            <a:r>
              <a:rPr lang="fr-FR" sz="2400" spc="-6" dirty="0" err="1">
                <a:latin typeface="Century Gothic"/>
              </a:rPr>
              <a:t>toString</a:t>
            </a:r>
            <a:r>
              <a:rPr lang="fr-FR" sz="2400" spc="-6" dirty="0">
                <a:latin typeface="Century Gothic"/>
              </a:rPr>
              <a:t>() par défaut. elle imprimera le nom de la classe, ainsi que chaque champ, dans l'ordre, séparé par des virgules. Par défaut, les champs non statiques sont exclus de </a:t>
            </a:r>
            <a:r>
              <a:rPr lang="fr-FR" sz="2400" spc="-6" dirty="0" err="1">
                <a:latin typeface="Century Gothic"/>
              </a:rPr>
              <a:t>toString</a:t>
            </a:r>
            <a:r>
              <a:rPr lang="fr-FR" sz="2400" spc="-6" dirty="0">
                <a:latin typeface="Century Gothic"/>
              </a:rPr>
              <a:t>() généré.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AEACE1-54DE-4F27-BAB3-EEC257B96C02}"/>
              </a:ext>
            </a:extLst>
          </p:cNvPr>
          <p:cNvSpPr txBox="1"/>
          <p:nvPr/>
        </p:nvSpPr>
        <p:spPr>
          <a:xfrm>
            <a:off x="8652" y="469057"/>
            <a:ext cx="10693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05" algn="ctr" defTabSz="1008400"/>
            <a:r>
              <a:rPr lang="fr-FR" sz="2800" dirty="0">
                <a:latin typeface="Century Gothic" pitchFamily="34" charset="0"/>
                <a:cs typeface="Century Gothic"/>
              </a:rPr>
              <a:t>LES ANNOTATIONS DU PROJET LOMBOK – </a:t>
            </a:r>
            <a:r>
              <a:rPr lang="fr-FR" sz="2400" dirty="0">
                <a:latin typeface="Century Gothic" pitchFamily="34" charset="0"/>
              </a:rPr>
              <a:t>TO STRING</a:t>
            </a:r>
            <a:r>
              <a:rPr lang="fr-FR" sz="2800" dirty="0">
                <a:latin typeface="Century Gothic" pitchFamily="34" charset="0"/>
              </a:rPr>
              <a:t> </a:t>
            </a:r>
            <a:endParaRPr lang="fr-FR" sz="2400" dirty="0">
              <a:latin typeface="Century Gothic" pitchFamily="34" charset="0"/>
            </a:endParaRP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87EB407F-F45C-4E02-825B-6847E8BF5B9C}"/>
              </a:ext>
            </a:extLst>
          </p:cNvPr>
          <p:cNvGrpSpPr/>
          <p:nvPr/>
        </p:nvGrpSpPr>
        <p:grpSpPr>
          <a:xfrm>
            <a:off x="5565404" y="3807654"/>
            <a:ext cx="4896544" cy="3142123"/>
            <a:chOff x="5565404" y="3807654"/>
            <a:chExt cx="4896544" cy="3142123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2FF1BBEB-B6F4-4C32-BB82-81A649AD7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4161" y="4501505"/>
              <a:ext cx="828675" cy="209550"/>
            </a:xfrm>
            <a:prstGeom prst="rect">
              <a:avLst/>
            </a:prstGeom>
          </p:spPr>
        </p:pic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57FABDC1-05A9-4209-9E67-B2402F0740DD}"/>
                </a:ext>
              </a:extLst>
            </p:cNvPr>
            <p:cNvGrpSpPr/>
            <p:nvPr/>
          </p:nvGrpSpPr>
          <p:grpSpPr>
            <a:xfrm>
              <a:off x="5565404" y="3807654"/>
              <a:ext cx="4896544" cy="3142123"/>
              <a:chOff x="5632816" y="3061345"/>
              <a:chExt cx="4656512" cy="2936596"/>
            </a:xfrm>
          </p:grpSpPr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99453CBB-7348-465D-95FD-6954B5166F20}"/>
                  </a:ext>
                </a:extLst>
              </p:cNvPr>
              <p:cNvGrpSpPr/>
              <p:nvPr/>
            </p:nvGrpSpPr>
            <p:grpSpPr>
              <a:xfrm>
                <a:off x="5634732" y="3061345"/>
                <a:ext cx="4654596" cy="2936596"/>
                <a:chOff x="3011441" y="2000533"/>
                <a:chExt cx="4654596" cy="2936596"/>
              </a:xfrm>
            </p:grpSpPr>
            <p:pic>
              <p:nvPicPr>
                <p:cNvPr id="12" name="Image 11">
                  <a:extLst>
                    <a:ext uri="{FF2B5EF4-FFF2-40B4-BE49-F238E27FC236}">
                      <a16:creationId xmlns:a16="http://schemas.microsoft.com/office/drawing/2014/main" id="{9DEA8C2B-A373-4A42-A8BD-464012F210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b="82428"/>
                <a:stretch/>
              </p:blipFill>
              <p:spPr>
                <a:xfrm>
                  <a:off x="3027362" y="2000533"/>
                  <a:ext cx="4638675" cy="624285"/>
                </a:xfrm>
                <a:prstGeom prst="rect">
                  <a:avLst/>
                </a:prstGeom>
              </p:spPr>
            </p:pic>
            <p:pic>
              <p:nvPicPr>
                <p:cNvPr id="13" name="Image 12">
                  <a:extLst>
                    <a:ext uri="{FF2B5EF4-FFF2-40B4-BE49-F238E27FC236}">
                      <a16:creationId xmlns:a16="http://schemas.microsoft.com/office/drawing/2014/main" id="{25EA9806-EB45-41E7-9529-865EECF70F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11441" y="2850893"/>
                  <a:ext cx="4105275" cy="266700"/>
                </a:xfrm>
                <a:prstGeom prst="rect">
                  <a:avLst/>
                </a:prstGeom>
              </p:spPr>
            </p:pic>
            <p:pic>
              <p:nvPicPr>
                <p:cNvPr id="14" name="Image 13">
                  <a:extLst>
                    <a:ext uri="{FF2B5EF4-FFF2-40B4-BE49-F238E27FC236}">
                      <a16:creationId xmlns:a16="http://schemas.microsoft.com/office/drawing/2014/main" id="{269DA670-C531-4B47-871A-13C7DF46DB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046412" y="3127379"/>
                  <a:ext cx="4600575" cy="1809750"/>
                </a:xfrm>
                <a:prstGeom prst="rect">
                  <a:avLst/>
                </a:prstGeom>
              </p:spPr>
            </p:pic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D8D9788-4054-49AE-959F-153F8E8F45D4}"/>
                  </a:ext>
                </a:extLst>
              </p:cNvPr>
              <p:cNvSpPr/>
              <p:nvPr/>
            </p:nvSpPr>
            <p:spPr>
              <a:xfrm>
                <a:off x="5632816" y="3685630"/>
                <a:ext cx="887667" cy="220025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x-none" dirty="0"/>
              </a:p>
            </p:txBody>
          </p:sp>
        </p:grp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58F9BDC3-AF11-4DE7-8727-0BEB50B81CE0}"/>
              </a:ext>
            </a:extLst>
          </p:cNvPr>
          <p:cNvGrpSpPr/>
          <p:nvPr/>
        </p:nvGrpSpPr>
        <p:grpSpPr>
          <a:xfrm>
            <a:off x="594172" y="3780279"/>
            <a:ext cx="4204436" cy="3312368"/>
            <a:chOff x="361707" y="2773313"/>
            <a:chExt cx="4790240" cy="3908345"/>
          </a:xfrm>
        </p:grpSpPr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5EB590F9-7C26-49A8-8CED-2D1C7C7EC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7776" y="5281483"/>
              <a:ext cx="4352925" cy="1400175"/>
            </a:xfrm>
            <a:prstGeom prst="rect">
              <a:avLst/>
            </a:prstGeom>
          </p:spPr>
        </p:pic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3BBCB470-8030-4FFC-BB74-08D12DD95652}"/>
                </a:ext>
              </a:extLst>
            </p:cNvPr>
            <p:cNvGrpSpPr/>
            <p:nvPr/>
          </p:nvGrpSpPr>
          <p:grpSpPr>
            <a:xfrm>
              <a:off x="361707" y="2773313"/>
              <a:ext cx="4790240" cy="3528392"/>
              <a:chOff x="567647" y="2845321"/>
              <a:chExt cx="4790240" cy="3528392"/>
            </a:xfrm>
          </p:grpSpPr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0A01132F-1A3C-40E1-8CA4-62F3150F23A0}"/>
                  </a:ext>
                </a:extLst>
              </p:cNvPr>
              <p:cNvGrpSpPr/>
              <p:nvPr/>
            </p:nvGrpSpPr>
            <p:grpSpPr>
              <a:xfrm>
                <a:off x="567647" y="2845321"/>
                <a:ext cx="4790240" cy="2408996"/>
                <a:chOff x="543768" y="3061344"/>
                <a:chExt cx="4644388" cy="2304257"/>
              </a:xfrm>
            </p:grpSpPr>
            <p:pic>
              <p:nvPicPr>
                <p:cNvPr id="29" name="Image 28">
                  <a:extLst>
                    <a:ext uri="{FF2B5EF4-FFF2-40B4-BE49-F238E27FC236}">
                      <a16:creationId xmlns:a16="http://schemas.microsoft.com/office/drawing/2014/main" id="{94E42296-438C-4FBB-BAD2-8C0A101AF2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b="82428"/>
                <a:stretch/>
              </p:blipFill>
              <p:spPr>
                <a:xfrm>
                  <a:off x="549481" y="3061344"/>
                  <a:ext cx="4638675" cy="624285"/>
                </a:xfrm>
                <a:prstGeom prst="rect">
                  <a:avLst/>
                </a:prstGeom>
              </p:spPr>
            </p:pic>
            <p:pic>
              <p:nvPicPr>
                <p:cNvPr id="30" name="Image 29">
                  <a:extLst>
                    <a:ext uri="{FF2B5EF4-FFF2-40B4-BE49-F238E27FC236}">
                      <a16:creationId xmlns:a16="http://schemas.microsoft.com/office/drawing/2014/main" id="{567636A4-CCF0-4B53-A3E3-F818A0B30D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3768" y="3682742"/>
                  <a:ext cx="4105275" cy="266700"/>
                </a:xfrm>
                <a:prstGeom prst="rect">
                  <a:avLst/>
                </a:prstGeom>
              </p:spPr>
            </p:pic>
            <p:pic>
              <p:nvPicPr>
                <p:cNvPr id="31" name="Image 30">
                  <a:extLst>
                    <a:ext uri="{FF2B5EF4-FFF2-40B4-BE49-F238E27FC236}">
                      <a16:creationId xmlns:a16="http://schemas.microsoft.com/office/drawing/2014/main" id="{42B287F7-8AB1-46C3-881E-14820AC5BF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b="23310"/>
                <a:stretch/>
              </p:blipFill>
              <p:spPr>
                <a:xfrm>
                  <a:off x="578739" y="3977708"/>
                  <a:ext cx="4600575" cy="1387893"/>
                </a:xfrm>
                <a:prstGeom prst="rect">
                  <a:avLst/>
                </a:prstGeom>
              </p:spPr>
            </p:pic>
          </p:grp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E0371EE-1F11-49DA-ACBE-F2793D1D2406}"/>
                  </a:ext>
                </a:extLst>
              </p:cNvPr>
              <p:cNvSpPr/>
              <p:nvPr/>
            </p:nvSpPr>
            <p:spPr>
              <a:xfrm>
                <a:off x="855968" y="5293593"/>
                <a:ext cx="4192616" cy="1080120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x-none" dirty="0"/>
              </a:p>
            </p:txBody>
          </p:sp>
        </p:grpSp>
      </p:grpSp>
      <p:sp>
        <p:nvSpPr>
          <p:cNvPr id="37" name="Espace réservé du numéro de diapositive 36">
            <a:extLst>
              <a:ext uri="{FF2B5EF4-FFF2-40B4-BE49-F238E27FC236}">
                <a16:creationId xmlns:a16="http://schemas.microsoft.com/office/drawing/2014/main" id="{E3B64FA7-EFF0-4DEA-8598-15A14E9A0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186690">
              <a:lnSpc>
                <a:spcPts val="1325"/>
              </a:lnSpc>
            </a:pPr>
            <a:fld id="{81D60167-4931-47E6-BA6A-407CBD079E47}" type="slidenum">
              <a:rPr lang="fr-FR" smtClean="0"/>
              <a:pPr marL="186690">
                <a:lnSpc>
                  <a:spcPts val="1325"/>
                </a:lnSpc>
              </a:pPr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5126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0AA6FEE-E5FD-40FC-89B2-7214A867B41D}"/>
              </a:ext>
            </a:extLst>
          </p:cNvPr>
          <p:cNvSpPr>
            <a:spLocks noGrp="1" noChangeArrowheads="1"/>
          </p:cNvSpPr>
          <p:nvPr/>
        </p:nvSpPr>
        <p:spPr>
          <a:xfrm>
            <a:off x="162124" y="1477169"/>
            <a:ext cx="10299824" cy="5735255"/>
          </a:xfrm>
          <a:prstGeom prst="rect">
            <a:avLst/>
          </a:prstGeom>
        </p:spPr>
        <p:txBody>
          <a:bodyPr vert="horz" lIns="100838" tIns="50419" rIns="100838" bIns="50419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fr-FR" sz="2400" spc="-6" dirty="0">
              <a:latin typeface="Century Gothic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AEACE1-54DE-4F27-BAB3-EEC257B96C02}"/>
              </a:ext>
            </a:extLst>
          </p:cNvPr>
          <p:cNvSpPr txBox="1"/>
          <p:nvPr/>
        </p:nvSpPr>
        <p:spPr>
          <a:xfrm>
            <a:off x="-8652" y="469057"/>
            <a:ext cx="107559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05" algn="ctr" defTabSz="1008400"/>
            <a:r>
              <a:rPr lang="fr-FR" sz="2800" dirty="0">
                <a:latin typeface="Century Gothic" pitchFamily="34" charset="0"/>
                <a:cs typeface="Century Gothic"/>
              </a:rPr>
              <a:t>LES ANNOTATIONS DU PROJET LOMBOK - </a:t>
            </a:r>
            <a:r>
              <a:rPr lang="fr-FR" sz="2400" dirty="0">
                <a:latin typeface="Century Gothic" pitchFamily="34" charset="0"/>
              </a:rPr>
              <a:t>EQUALS ET HASHCODE </a:t>
            </a:r>
            <a:endParaRPr lang="fr-FR" sz="2800" dirty="0">
              <a:latin typeface="Century Gothic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7C4B782-CCB2-4FCE-98A9-9F6DAE0C860A}"/>
              </a:ext>
            </a:extLst>
          </p:cNvPr>
          <p:cNvSpPr txBox="1"/>
          <p:nvPr/>
        </p:nvSpPr>
        <p:spPr>
          <a:xfrm>
            <a:off x="90116" y="1387677"/>
            <a:ext cx="10513168" cy="1683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spc="-6" dirty="0">
                <a:latin typeface="Century Gothic"/>
              </a:rPr>
              <a:t>Lorsque nous déclarons une classe avec </a:t>
            </a:r>
            <a:r>
              <a:rPr lang="fr-FR" sz="2400" b="1" spc="-6" dirty="0">
                <a:latin typeface="Century Gothic"/>
              </a:rPr>
              <a:t>@EqualsAndHashCode</a:t>
            </a:r>
            <a:r>
              <a:rPr lang="fr-FR" sz="2400" spc="-6" dirty="0">
                <a:latin typeface="Century Gothic"/>
              </a:rPr>
              <a:t>, Lombok génère des implémentations pour les méthodes </a:t>
            </a:r>
            <a:r>
              <a:rPr lang="fr-FR" sz="2400" b="1" spc="-6" dirty="0" err="1">
                <a:latin typeface="Century Gothic"/>
              </a:rPr>
              <a:t>equals</a:t>
            </a:r>
            <a:r>
              <a:rPr lang="fr-FR" sz="2400" spc="-6" dirty="0">
                <a:latin typeface="Century Gothic"/>
              </a:rPr>
              <a:t> et </a:t>
            </a:r>
            <a:r>
              <a:rPr lang="fr-FR" sz="2400" b="1" spc="-6" dirty="0" err="1">
                <a:latin typeface="Century Gothic"/>
              </a:rPr>
              <a:t>hashCode</a:t>
            </a:r>
            <a:r>
              <a:rPr lang="fr-FR" sz="2400" spc="-6" dirty="0">
                <a:latin typeface="Century Gothic"/>
              </a:rPr>
              <a:t>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0E88E2D-5FA2-4C88-9D6C-D4C453CAE5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74" b="2845"/>
          <a:stretch/>
        </p:blipFill>
        <p:spPr>
          <a:xfrm>
            <a:off x="5894275" y="2661702"/>
            <a:ext cx="4558861" cy="4439322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097C0A18-6F6D-447A-858D-11DAA25B0B48}"/>
              </a:ext>
            </a:extLst>
          </p:cNvPr>
          <p:cNvGrpSpPr/>
          <p:nvPr/>
        </p:nvGrpSpPr>
        <p:grpSpPr>
          <a:xfrm>
            <a:off x="450156" y="3614729"/>
            <a:ext cx="4896544" cy="3142123"/>
            <a:chOff x="450156" y="3614729"/>
            <a:chExt cx="4896544" cy="3142123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F6E2F83C-491D-49B0-92BD-FA7244902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278" y="4281934"/>
              <a:ext cx="1619250" cy="257175"/>
            </a:xfrm>
            <a:prstGeom prst="rect">
              <a:avLst/>
            </a:prstGeom>
          </p:spPr>
        </p:pic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D18F572C-ADDA-46E0-AE9E-7F9FCDA25FC0}"/>
                </a:ext>
              </a:extLst>
            </p:cNvPr>
            <p:cNvGrpSpPr/>
            <p:nvPr/>
          </p:nvGrpSpPr>
          <p:grpSpPr>
            <a:xfrm>
              <a:off x="450156" y="3614729"/>
              <a:ext cx="4896544" cy="3142123"/>
              <a:chOff x="5632816" y="3061345"/>
              <a:chExt cx="4656512" cy="2936596"/>
            </a:xfrm>
          </p:grpSpPr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D25D52DE-B21E-4A9F-B95F-74D9A3F3EF6F}"/>
                  </a:ext>
                </a:extLst>
              </p:cNvPr>
              <p:cNvGrpSpPr/>
              <p:nvPr/>
            </p:nvGrpSpPr>
            <p:grpSpPr>
              <a:xfrm>
                <a:off x="5634732" y="3061345"/>
                <a:ext cx="4654596" cy="2936596"/>
                <a:chOff x="3011441" y="2000533"/>
                <a:chExt cx="4654596" cy="2936596"/>
              </a:xfrm>
            </p:grpSpPr>
            <p:pic>
              <p:nvPicPr>
                <p:cNvPr id="15" name="Image 14">
                  <a:extLst>
                    <a:ext uri="{FF2B5EF4-FFF2-40B4-BE49-F238E27FC236}">
                      <a16:creationId xmlns:a16="http://schemas.microsoft.com/office/drawing/2014/main" id="{0FD62772-702E-48F7-A256-C9B4C374C4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b="82428"/>
                <a:stretch/>
              </p:blipFill>
              <p:spPr>
                <a:xfrm>
                  <a:off x="3027362" y="2000533"/>
                  <a:ext cx="4638675" cy="624285"/>
                </a:xfrm>
                <a:prstGeom prst="rect">
                  <a:avLst/>
                </a:prstGeom>
              </p:spPr>
            </p:pic>
            <p:pic>
              <p:nvPicPr>
                <p:cNvPr id="16" name="Image 15">
                  <a:extLst>
                    <a:ext uri="{FF2B5EF4-FFF2-40B4-BE49-F238E27FC236}">
                      <a16:creationId xmlns:a16="http://schemas.microsoft.com/office/drawing/2014/main" id="{3B0444EC-8405-417E-B505-A78B364219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011441" y="2850893"/>
                  <a:ext cx="4105275" cy="266700"/>
                </a:xfrm>
                <a:prstGeom prst="rect">
                  <a:avLst/>
                </a:prstGeom>
              </p:spPr>
            </p:pic>
            <p:pic>
              <p:nvPicPr>
                <p:cNvPr id="17" name="Image 16">
                  <a:extLst>
                    <a:ext uri="{FF2B5EF4-FFF2-40B4-BE49-F238E27FC236}">
                      <a16:creationId xmlns:a16="http://schemas.microsoft.com/office/drawing/2014/main" id="{5C891D4A-E928-4F11-BCAE-BAB741999D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46412" y="3127379"/>
                  <a:ext cx="4600575" cy="1809750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3C99DE9-3551-496B-AE33-E3003D925E71}"/>
                  </a:ext>
                </a:extLst>
              </p:cNvPr>
              <p:cNvSpPr/>
              <p:nvPr/>
            </p:nvSpPr>
            <p:spPr>
              <a:xfrm>
                <a:off x="5632816" y="3685629"/>
                <a:ext cx="2054344" cy="226074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x-none" dirty="0"/>
              </a:p>
            </p:txBody>
          </p:sp>
        </p:grp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EEA4872B-74A7-4FD0-9265-C30A90987C95}"/>
              </a:ext>
            </a:extLst>
          </p:cNvPr>
          <p:cNvSpPr/>
          <p:nvPr/>
        </p:nvSpPr>
        <p:spPr>
          <a:xfrm>
            <a:off x="5778748" y="2550058"/>
            <a:ext cx="4824536" cy="461574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endParaRPr lang="x-none"/>
          </a:p>
        </p:txBody>
      </p:sp>
      <p:sp>
        <p:nvSpPr>
          <p:cNvPr id="21" name="Espace réservé du numéro de diapositive 20">
            <a:extLst>
              <a:ext uri="{FF2B5EF4-FFF2-40B4-BE49-F238E27FC236}">
                <a16:creationId xmlns:a16="http://schemas.microsoft.com/office/drawing/2014/main" id="{0DB14F2A-7C36-4191-900B-934DE3F8D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186690">
              <a:lnSpc>
                <a:spcPts val="1325"/>
              </a:lnSpc>
            </a:pPr>
            <a:fld id="{81D60167-4931-47E6-BA6A-407CBD079E47}" type="slidenum">
              <a:rPr lang="fr-FR" smtClean="0"/>
              <a:pPr marL="186690">
                <a:lnSpc>
                  <a:spcPts val="1325"/>
                </a:lnSpc>
              </a:pPr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9226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F6044232-7312-434A-9206-26F7735DC9ED}"/>
              </a:ext>
            </a:extLst>
          </p:cNvPr>
          <p:cNvGrpSpPr/>
          <p:nvPr/>
        </p:nvGrpSpPr>
        <p:grpSpPr>
          <a:xfrm>
            <a:off x="193965" y="2723797"/>
            <a:ext cx="4945763" cy="1993732"/>
            <a:chOff x="193965" y="2723797"/>
            <a:chExt cx="4945763" cy="1993732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77A22D12-EF7B-4C9C-933C-4E9AE739B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877" y="2723797"/>
              <a:ext cx="4899851" cy="1993732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8561C1-5208-4C28-BFCD-6D18F1970FFE}"/>
                </a:ext>
              </a:extLst>
            </p:cNvPr>
            <p:cNvSpPr/>
            <p:nvPr/>
          </p:nvSpPr>
          <p:spPr>
            <a:xfrm>
              <a:off x="193965" y="2940054"/>
              <a:ext cx="2495837" cy="1152128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x-none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0AA6FEE-E5FD-40FC-89B2-7214A867B41D}"/>
              </a:ext>
            </a:extLst>
          </p:cNvPr>
          <p:cNvSpPr>
            <a:spLocks noGrp="1" noChangeArrowheads="1"/>
          </p:cNvSpPr>
          <p:nvPr/>
        </p:nvSpPr>
        <p:spPr>
          <a:xfrm>
            <a:off x="162124" y="1345845"/>
            <a:ext cx="10299824" cy="5735255"/>
          </a:xfrm>
          <a:prstGeom prst="rect">
            <a:avLst/>
          </a:prstGeom>
        </p:spPr>
        <p:txBody>
          <a:bodyPr vert="horz" lIns="100838" tIns="50419" rIns="100838" bIns="50419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400" b="1" spc="-6" dirty="0">
                <a:latin typeface="Century Gothic"/>
              </a:rPr>
              <a:t>@Data </a:t>
            </a:r>
            <a:r>
              <a:rPr lang="en-US" sz="2400" spc="-6" dirty="0" err="1">
                <a:latin typeface="Century Gothic"/>
              </a:rPr>
              <a:t>est</a:t>
            </a:r>
            <a:r>
              <a:rPr lang="en-US" sz="2400" spc="-6" dirty="0">
                <a:latin typeface="Century Gothic"/>
              </a:rPr>
              <a:t> </a:t>
            </a:r>
            <a:r>
              <a:rPr lang="en-US" sz="2400" spc="-6" dirty="0" err="1">
                <a:latin typeface="Century Gothic"/>
              </a:rPr>
              <a:t>l’annotation</a:t>
            </a:r>
            <a:r>
              <a:rPr lang="en-US" sz="2400" spc="-6" dirty="0">
                <a:latin typeface="Century Gothic"/>
              </a:rPr>
              <a:t> qui </a:t>
            </a:r>
            <a:r>
              <a:rPr lang="en-US" sz="2400" spc="-6" dirty="0" err="1">
                <a:latin typeface="Century Gothic"/>
              </a:rPr>
              <a:t>regroupe</a:t>
            </a:r>
            <a:r>
              <a:rPr lang="en-US" sz="2400" spc="-6" dirty="0">
                <a:latin typeface="Century Gothic"/>
              </a:rPr>
              <a:t> @Getter, @Setter, @ToString, @EqualsAndHashCode et @RequiredArgsConstructor.</a:t>
            </a:r>
            <a:endParaRPr lang="x-none" sz="2400" spc="-6" dirty="0">
              <a:latin typeface="Century Gothic"/>
            </a:endParaRPr>
          </a:p>
          <a:p>
            <a:pPr algn="just">
              <a:lnSpc>
                <a:spcPct val="150000"/>
              </a:lnSpc>
            </a:pPr>
            <a:endParaRPr lang="fr-FR" sz="2400" spc="-6" dirty="0">
              <a:latin typeface="Century Gothic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AEACE1-54DE-4F27-BAB3-EEC257B96C02}"/>
              </a:ext>
            </a:extLst>
          </p:cNvPr>
          <p:cNvSpPr txBox="1"/>
          <p:nvPr/>
        </p:nvSpPr>
        <p:spPr>
          <a:xfrm>
            <a:off x="8652" y="469057"/>
            <a:ext cx="10693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05" algn="ctr" defTabSz="1008400"/>
            <a:r>
              <a:rPr lang="fr-FR" sz="2800" dirty="0">
                <a:latin typeface="Century Gothic" pitchFamily="34" charset="0"/>
                <a:cs typeface="Century Gothic"/>
              </a:rPr>
              <a:t>LES ANNOTATIONS DU PROJET LOMBOK - </a:t>
            </a:r>
            <a:r>
              <a:rPr lang="fr-FR" sz="2400" dirty="0">
                <a:latin typeface="Century Gothic" pitchFamily="34" charset="0"/>
              </a:rPr>
              <a:t>@DATA</a:t>
            </a:r>
            <a:endParaRPr lang="fr-FR" sz="2800" dirty="0">
              <a:latin typeface="Century Gothic" pitchFamily="34" charset="0"/>
            </a:endParaRP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5BA0A70-5D46-4D38-918E-8D94D26E1093}"/>
              </a:ext>
            </a:extLst>
          </p:cNvPr>
          <p:cNvSpPr/>
          <p:nvPr/>
        </p:nvSpPr>
        <p:spPr>
          <a:xfrm>
            <a:off x="2972941" y="3391878"/>
            <a:ext cx="2580733" cy="28803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endParaRPr lang="x-none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AFBFFEEB-A705-4BEF-B269-E074898E1C37}"/>
              </a:ext>
            </a:extLst>
          </p:cNvPr>
          <p:cNvGrpSpPr/>
          <p:nvPr/>
        </p:nvGrpSpPr>
        <p:grpSpPr>
          <a:xfrm>
            <a:off x="5836813" y="3177275"/>
            <a:ext cx="4438753" cy="928224"/>
            <a:chOff x="6146030" y="3163958"/>
            <a:chExt cx="4438753" cy="928224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D36B0F5F-C81D-4CE3-8DED-0DC5D9F09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5172" y="3163958"/>
              <a:ext cx="4419611" cy="92822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5777B00-AA6E-408E-9464-DEF5CB317123}"/>
                </a:ext>
              </a:extLst>
            </p:cNvPr>
            <p:cNvSpPr/>
            <p:nvPr/>
          </p:nvSpPr>
          <p:spPr>
            <a:xfrm>
              <a:off x="6146030" y="3372102"/>
              <a:ext cx="576064" cy="28803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x-none"/>
            </a:p>
          </p:txBody>
        </p:sp>
      </p:grp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2BDD689C-574F-4EF1-B012-8D7FDB840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186690">
              <a:lnSpc>
                <a:spcPts val="1325"/>
              </a:lnSpc>
            </a:pPr>
            <a:fld id="{81D60167-4931-47E6-BA6A-407CBD079E47}" type="slidenum">
              <a:rPr lang="fr-FR" smtClean="0"/>
              <a:pPr marL="186690">
                <a:lnSpc>
                  <a:spcPts val="1325"/>
                </a:lnSpc>
              </a:pPr>
              <a:t>18</a:t>
            </a:fld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183596" y="4746395"/>
            <a:ext cx="103262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fr-FR" sz="2000" b="1" spc="-6" dirty="0">
                <a:latin typeface="Century Gothic"/>
              </a:rPr>
              <a:t>PS : </a:t>
            </a:r>
            <a:r>
              <a:rPr lang="fr-FR" sz="2000" spc="-6" dirty="0">
                <a:latin typeface="Century Gothic"/>
              </a:rPr>
              <a:t>L’annotation </a:t>
            </a:r>
            <a:r>
              <a:rPr lang="fr-FR" sz="2000" b="1" spc="-6" dirty="0">
                <a:latin typeface="Century Gothic"/>
              </a:rPr>
              <a:t>@Data </a:t>
            </a:r>
            <a:r>
              <a:rPr lang="fr-FR" sz="2000" spc="-6" dirty="0">
                <a:latin typeface="Century Gothic"/>
              </a:rPr>
              <a:t>peut causer des problèmes lors de l’association des entités ( </a:t>
            </a:r>
            <a:r>
              <a:rPr lang="fr-FR" sz="2000" spc="-6" dirty="0" err="1">
                <a:latin typeface="Century Gothic"/>
              </a:rPr>
              <a:t>manyToMany</a:t>
            </a:r>
            <a:r>
              <a:rPr lang="fr-FR" sz="2000" spc="-6" dirty="0">
                <a:latin typeface="Century Gothic"/>
              </a:rPr>
              <a:t> , </a:t>
            </a:r>
            <a:r>
              <a:rPr lang="fr-FR" sz="2000" spc="-6" dirty="0" err="1">
                <a:latin typeface="Century Gothic"/>
              </a:rPr>
              <a:t>OneToMany</a:t>
            </a:r>
            <a:r>
              <a:rPr lang="fr-FR" sz="2000" spc="-6" dirty="0">
                <a:latin typeface="Century Gothic"/>
              </a:rPr>
              <a:t>, etc…) engendrant une gestion assez compliquée de ces sessions ( utilisation du terme </a:t>
            </a:r>
            <a:r>
              <a:rPr lang="fr-FR" sz="2000" spc="-6" dirty="0" err="1">
                <a:latin typeface="Century Gothic"/>
              </a:rPr>
              <a:t>exclude</a:t>
            </a:r>
            <a:r>
              <a:rPr lang="fr-FR" sz="2000" spc="-6" dirty="0">
                <a:latin typeface="Century Gothic"/>
              </a:rPr>
              <a:t> , etc…)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fr-FR" sz="2000" spc="-6" dirty="0">
                <a:latin typeface="Century Gothic"/>
              </a:rPr>
              <a:t>Pour votre projet, privilégier l’utilisation des annotations @Getter, @Setter, … pour une utilisation plus simple de Lombok.</a:t>
            </a:r>
          </a:p>
        </p:txBody>
      </p:sp>
    </p:spTree>
    <p:extLst>
      <p:ext uri="{BB962C8B-B14F-4D97-AF65-F5344CB8AC3E}">
        <p14:creationId xmlns:p14="http://schemas.microsoft.com/office/powerpoint/2010/main" val="3504430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-269924" y="-179015"/>
            <a:ext cx="10819308" cy="1009870"/>
          </a:xfrm>
          <a:prstGeom prst="rect">
            <a:avLst/>
          </a:prstGeom>
        </p:spPr>
        <p:txBody>
          <a:bodyPr vert="horz" wrap="square" lIns="0" tIns="520995" rIns="0" bIns="0" rtlCol="0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fr-FR" sz="2400" dirty="0">
                <a:latin typeface="Century Gothic" pitchFamily="34" charset="0"/>
                <a:cs typeface="Century Gothic"/>
              </a:rPr>
              <a:t>LES ANNOTATIONS DU PROJET LOMBOK - </a:t>
            </a:r>
            <a:r>
              <a:rPr lang="fr-FR" sz="2000" dirty="0">
                <a:latin typeface="Century Gothic" pitchFamily="34" charset="0"/>
              </a:rPr>
              <a:t>MODIFICATEURS D'ACCÈS</a:t>
            </a:r>
            <a:endParaRPr lang="fr-FR" sz="2800" dirty="0">
              <a:latin typeface="Century Gothic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AA6FEE-E5FD-40FC-89B2-7214A867B41D}"/>
              </a:ext>
            </a:extLst>
          </p:cNvPr>
          <p:cNvSpPr>
            <a:spLocks noGrp="1" noChangeArrowheads="1"/>
          </p:cNvSpPr>
          <p:nvPr/>
        </p:nvSpPr>
        <p:spPr>
          <a:xfrm>
            <a:off x="162124" y="1477169"/>
            <a:ext cx="10299824" cy="5735255"/>
          </a:xfrm>
          <a:prstGeom prst="rect">
            <a:avLst/>
          </a:prstGeom>
        </p:spPr>
        <p:txBody>
          <a:bodyPr vert="horz" lIns="100838" tIns="50419" rIns="100838" bIns="50419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fr-FR" sz="2400" spc="-6" dirty="0">
                <a:latin typeface="Century Gothic"/>
              </a:rPr>
              <a:t>Pour modifier l’accès à l’attribut, on ajoute l’annotation suivante: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fr-FR" sz="2400" b="1" spc="-6" dirty="0">
                <a:latin typeface="Century Gothic"/>
              </a:rPr>
              <a:t>   @FieldDefaults</a:t>
            </a:r>
            <a:r>
              <a:rPr lang="fr-FR" sz="2400" spc="-6" dirty="0">
                <a:latin typeface="Century Gothic"/>
              </a:rPr>
              <a:t>(level = </a:t>
            </a:r>
            <a:r>
              <a:rPr lang="fr-FR" sz="2400" dirty="0">
                <a:solidFill>
                  <a:srgbClr val="2AA198"/>
                </a:solidFill>
                <a:latin typeface="Consolas"/>
              </a:rPr>
              <a:t>&lt;Format&gt;</a:t>
            </a:r>
            <a:r>
              <a:rPr lang="fr-FR" sz="2400" spc="-6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/>
              </a:rPr>
              <a:t>)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fr-FR" sz="2400" spc="-6" dirty="0">
              <a:latin typeface="Century Gothic"/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B68B46B1-752D-4609-9623-9703A2448BC2}"/>
              </a:ext>
            </a:extLst>
          </p:cNvPr>
          <p:cNvGrpSpPr/>
          <p:nvPr/>
        </p:nvGrpSpPr>
        <p:grpSpPr>
          <a:xfrm>
            <a:off x="472480" y="3061346"/>
            <a:ext cx="4670099" cy="1800199"/>
            <a:chOff x="472480" y="3061346"/>
            <a:chExt cx="4670099" cy="1800199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DDF3AEE2-4E9D-4430-B92F-9E93CFABEB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5315"/>
            <a:stretch/>
          </p:blipFill>
          <p:spPr>
            <a:xfrm>
              <a:off x="475329" y="3061346"/>
              <a:ext cx="4667250" cy="576064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952498D7-54F8-4529-B927-CACE643176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6550"/>
            <a:stretch/>
          </p:blipFill>
          <p:spPr>
            <a:xfrm>
              <a:off x="472480" y="3614225"/>
              <a:ext cx="4667250" cy="1247320"/>
            </a:xfrm>
            <a:prstGeom prst="rect">
              <a:avLst/>
            </a:prstGeom>
          </p:spPr>
        </p:pic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C542D11E-BB72-46B7-8AA9-87B34A8D9C70}"/>
              </a:ext>
            </a:extLst>
          </p:cNvPr>
          <p:cNvGrpSpPr/>
          <p:nvPr/>
        </p:nvGrpSpPr>
        <p:grpSpPr>
          <a:xfrm>
            <a:off x="5619566" y="3057197"/>
            <a:ext cx="4667250" cy="1804348"/>
            <a:chOff x="5619566" y="3057197"/>
            <a:chExt cx="4667250" cy="1804348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C2A03F6F-DC8D-46B1-A54B-E031C660D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28817" y="3057197"/>
              <a:ext cx="4086225" cy="628650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43F513CE-33B7-48EE-AA6C-2EC0D615D6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6550"/>
            <a:stretch/>
          </p:blipFill>
          <p:spPr>
            <a:xfrm>
              <a:off x="5619566" y="3614225"/>
              <a:ext cx="4667250" cy="1247320"/>
            </a:xfrm>
            <a:prstGeom prst="rect">
              <a:avLst/>
            </a:prstGeom>
          </p:spPr>
        </p:pic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DFB77FEE-CCDC-4C4B-82C7-A94D6845A49C}"/>
              </a:ext>
            </a:extLst>
          </p:cNvPr>
          <p:cNvGrpSpPr/>
          <p:nvPr/>
        </p:nvGrpSpPr>
        <p:grpSpPr>
          <a:xfrm>
            <a:off x="3120430" y="4942702"/>
            <a:ext cx="4674542" cy="1845204"/>
            <a:chOff x="3120430" y="4942702"/>
            <a:chExt cx="4674542" cy="1845204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8A319E69-9A75-4AE8-A253-F2E92E6C0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20430" y="4942702"/>
              <a:ext cx="4038600" cy="647700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836E2065-F04F-461F-BFF8-B2FCA1D577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6550"/>
            <a:stretch/>
          </p:blipFill>
          <p:spPr>
            <a:xfrm>
              <a:off x="3127722" y="5540586"/>
              <a:ext cx="4667250" cy="1247320"/>
            </a:xfrm>
            <a:prstGeom prst="rect">
              <a:avLst/>
            </a:prstGeom>
          </p:spPr>
        </p:pic>
      </p:grpSp>
      <p:sp>
        <p:nvSpPr>
          <p:cNvPr id="19" name="Espace réservé du numéro de diapositive 18">
            <a:extLst>
              <a:ext uri="{FF2B5EF4-FFF2-40B4-BE49-F238E27FC236}">
                <a16:creationId xmlns:a16="http://schemas.microsoft.com/office/drawing/2014/main" id="{7FCC09A6-A3DE-4E1E-8BCA-37FC0A44B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186690">
              <a:lnSpc>
                <a:spcPts val="1325"/>
              </a:lnSpc>
            </a:pPr>
            <a:fld id="{81D60167-4931-47E6-BA6A-407CBD079E47}" type="slidenum">
              <a:rPr lang="fr-FR" smtClean="0"/>
              <a:pPr marL="186690">
                <a:lnSpc>
                  <a:spcPts val="1325"/>
                </a:lnSpc>
              </a:pPr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18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0" y="40895"/>
            <a:ext cx="10693400" cy="1018525"/>
          </a:xfrm>
          <a:prstGeom prst="rect">
            <a:avLst/>
          </a:prstGeom>
        </p:spPr>
        <p:txBody>
          <a:bodyPr vert="horz" wrap="square" lIns="0" tIns="520995" rIns="0" bIns="0" rtlCol="0">
            <a:spAutoFit/>
          </a:bodyPr>
          <a:lstStyle/>
          <a:p>
            <a:pPr marL="12605" algn="ctr" defTabSz="1008400"/>
            <a:r>
              <a:rPr lang="fr-FR" sz="3200" dirty="0">
                <a:latin typeface="Century Gothic" pitchFamily="34" charset="0"/>
                <a:cs typeface="Century Gothic"/>
              </a:rPr>
              <a:t>PLAN DU COURS</a:t>
            </a:r>
          </a:p>
        </p:txBody>
      </p:sp>
      <p:sp>
        <p:nvSpPr>
          <p:cNvPr id="12" name="Rectangle 11"/>
          <p:cNvSpPr>
            <a:spLocks noGrp="1" noChangeArrowheads="1"/>
          </p:cNvSpPr>
          <p:nvPr/>
        </p:nvSpPr>
        <p:spPr>
          <a:xfrm>
            <a:off x="306140" y="1621185"/>
            <a:ext cx="10083800" cy="5943330"/>
          </a:xfrm>
          <a:prstGeom prst="rect">
            <a:avLst/>
          </a:prstGeom>
        </p:spPr>
        <p:txBody>
          <a:bodyPr vert="horz" lIns="100838" tIns="50419" rIns="100838" bIns="50419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itchFamily="34" charset="0"/>
              <a:buNone/>
            </a:pPr>
            <a:endParaRPr lang="fr-FR" sz="2800" spc="-6" dirty="0">
              <a:latin typeface="Century Gothic"/>
            </a:endParaRPr>
          </a:p>
          <a:p>
            <a:pPr lvl="1">
              <a:lnSpc>
                <a:spcPct val="150000"/>
              </a:lnSpc>
            </a:pPr>
            <a:r>
              <a:rPr lang="fr-FR" sz="2800" dirty="0">
                <a:latin typeface="Century Gothic" pitchFamily="34" charset="0"/>
              </a:rPr>
              <a:t>Introduction</a:t>
            </a:r>
          </a:p>
          <a:p>
            <a:pPr lvl="1">
              <a:lnSpc>
                <a:spcPct val="150000"/>
              </a:lnSpc>
            </a:pPr>
            <a:r>
              <a:rPr lang="fr-FR" sz="2800" dirty="0">
                <a:latin typeface="Century Gothic" pitchFamily="34" charset="0"/>
              </a:rPr>
              <a:t>Fonctionnement  Lombok</a:t>
            </a:r>
          </a:p>
          <a:p>
            <a:pPr lvl="1">
              <a:lnSpc>
                <a:spcPct val="150000"/>
              </a:lnSpc>
            </a:pPr>
            <a:r>
              <a:rPr lang="fr-FR" sz="2800" dirty="0">
                <a:latin typeface="Century Gothic" pitchFamily="34" charset="0"/>
              </a:rPr>
              <a:t>Installation</a:t>
            </a:r>
          </a:p>
          <a:p>
            <a:pPr lvl="1">
              <a:lnSpc>
                <a:spcPct val="150000"/>
              </a:lnSpc>
            </a:pPr>
            <a:r>
              <a:rPr lang="fr-FR" sz="2800" dirty="0">
                <a:latin typeface="Century Gothic" pitchFamily="34" charset="0"/>
              </a:rPr>
              <a:t>Les annotations du projet Lombok</a:t>
            </a:r>
          </a:p>
          <a:p>
            <a:pPr lvl="1">
              <a:lnSpc>
                <a:spcPct val="150000"/>
              </a:lnSpc>
            </a:pPr>
            <a:r>
              <a:rPr lang="fr-FR" sz="2800" dirty="0">
                <a:latin typeface="Century Gothic" pitchFamily="34" charset="0"/>
              </a:rPr>
              <a:t>Place au pratique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E4A04FE-27A2-4AED-BC6F-70F2F14D0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186690">
              <a:lnSpc>
                <a:spcPts val="1325"/>
              </a:lnSpc>
            </a:pPr>
            <a:fld id="{81D60167-4931-47E6-BA6A-407CBD079E47}" type="slidenum">
              <a:rPr lang="fr-FR" smtClean="0"/>
              <a:pPr marL="186690">
                <a:lnSpc>
                  <a:spcPts val="1325"/>
                </a:lnSpc>
              </a:pPr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5487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-413940" y="40895"/>
            <a:ext cx="11539387" cy="956970"/>
          </a:xfrm>
          <a:prstGeom prst="rect">
            <a:avLst/>
          </a:prstGeom>
        </p:spPr>
        <p:txBody>
          <a:bodyPr vert="horz" wrap="square" lIns="0" tIns="520995" rIns="0" bIns="0" rtlCol="0">
            <a:spAutoFit/>
          </a:bodyPr>
          <a:lstStyle/>
          <a:p>
            <a:pPr marL="12605" algn="ctr" defTabSz="1008400"/>
            <a:r>
              <a:rPr lang="fr-FR" sz="2800" dirty="0">
                <a:latin typeface="Century Gothic" pitchFamily="34" charset="0"/>
                <a:cs typeface="Century Gothic"/>
              </a:rPr>
              <a:t>LES ANNOTATIONS DU PROJET LOMBOK – </a:t>
            </a:r>
            <a:r>
              <a:rPr lang="fr-FR" sz="2400" dirty="0">
                <a:latin typeface="Century Gothic" pitchFamily="34" charset="0"/>
                <a:cs typeface="Century Gothic"/>
              </a:rPr>
              <a:t>LOGGER </a:t>
            </a:r>
            <a:r>
              <a:rPr lang="fr-FR" dirty="0">
                <a:latin typeface="Century Gothic" pitchFamily="34" charset="0"/>
                <a:cs typeface="Century Gothic"/>
              </a:rPr>
              <a:t>: COMPOSITION</a:t>
            </a:r>
            <a:endParaRPr lang="fr-FR" sz="2400" dirty="0">
              <a:latin typeface="Century Gothic" pitchFamily="34" charset="0"/>
              <a:cs typeface="Century Gothic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>
          <a:xfrm>
            <a:off x="304800" y="1283393"/>
            <a:ext cx="10083800" cy="5943330"/>
          </a:xfrm>
          <a:prstGeom prst="rect">
            <a:avLst/>
          </a:prstGeom>
        </p:spPr>
        <p:txBody>
          <a:bodyPr vert="horz" lIns="100838" tIns="50419" rIns="100838" bIns="50419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400" dirty="0">
              <a:latin typeface="Century Gothic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fr-FR" sz="2400" dirty="0">
                <a:latin typeface="Century Gothic" pitchFamily="34" charset="0"/>
              </a:rPr>
              <a:t>Les bibliothèques de journalisation met trois sortes de composants à disposition du programmeur :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fr-FR" sz="2400" dirty="0">
                <a:latin typeface="Century Gothic" pitchFamily="34" charset="0"/>
              </a:rPr>
              <a:t>les </a:t>
            </a:r>
            <a:r>
              <a:rPr lang="fr-FR" sz="2400" b="1" dirty="0" err="1">
                <a:latin typeface="Century Gothic" pitchFamily="34" charset="0"/>
              </a:rPr>
              <a:t>loggers</a:t>
            </a:r>
            <a:r>
              <a:rPr lang="fr-FR" sz="2400" dirty="0">
                <a:latin typeface="Century Gothic" pitchFamily="34" charset="0"/>
              </a:rPr>
              <a:t>, les </a:t>
            </a:r>
            <a:r>
              <a:rPr lang="fr-FR" sz="2400" b="1" dirty="0" err="1">
                <a:latin typeface="Century Gothic" pitchFamily="34" charset="0"/>
              </a:rPr>
              <a:t>appenders</a:t>
            </a:r>
            <a:r>
              <a:rPr lang="fr-FR" sz="2400" dirty="0">
                <a:latin typeface="Century Gothic" pitchFamily="34" charset="0"/>
              </a:rPr>
              <a:t> et les </a:t>
            </a:r>
            <a:r>
              <a:rPr lang="fr-FR" sz="2400" b="1" dirty="0" err="1">
                <a:latin typeface="Century Gothic" pitchFamily="34" charset="0"/>
              </a:rPr>
              <a:t>layouts</a:t>
            </a:r>
            <a:r>
              <a:rPr lang="fr-FR" sz="2400" dirty="0">
                <a:latin typeface="Century Gothic" pitchFamily="34" charset="0"/>
              </a:rPr>
              <a:t>. </a:t>
            </a:r>
          </a:p>
          <a:p>
            <a:pPr marL="0" indent="0" algn="ctr">
              <a:buNone/>
            </a:pPr>
            <a:endParaRPr lang="fr-FR" sz="2400" dirty="0">
              <a:latin typeface="Century Gothic" pitchFamily="34" charset="0"/>
            </a:endParaRPr>
          </a:p>
          <a:p>
            <a:pPr marL="0" indent="0" algn="ctr">
              <a:buNone/>
            </a:pPr>
            <a:endParaRPr lang="fr-FR" sz="2400" dirty="0">
              <a:latin typeface="Century Gothic" pitchFamily="34" charset="0"/>
            </a:endParaRPr>
          </a:p>
          <a:p>
            <a:pPr marL="0" indent="0" algn="ctr">
              <a:buNone/>
            </a:pPr>
            <a:endParaRPr lang="fr-FR" sz="2400" dirty="0">
              <a:latin typeface="Century Gothic" pitchFamily="34" charset="0"/>
            </a:endParaRPr>
          </a:p>
          <a:p>
            <a:endParaRPr lang="fr-FR" sz="2400" dirty="0">
              <a:latin typeface="Century Gothic" pitchFamily="34" charset="0"/>
            </a:endParaRPr>
          </a:p>
        </p:txBody>
      </p:sp>
      <p:cxnSp>
        <p:nvCxnSpPr>
          <p:cNvPr id="8" name="Straight Arrow Connector 2"/>
          <p:cNvCxnSpPr/>
          <p:nvPr/>
        </p:nvCxnSpPr>
        <p:spPr>
          <a:xfrm flipH="1">
            <a:off x="2531488" y="3565401"/>
            <a:ext cx="936104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7"/>
          <p:cNvCxnSpPr/>
          <p:nvPr/>
        </p:nvCxnSpPr>
        <p:spPr>
          <a:xfrm>
            <a:off x="5346700" y="3565401"/>
            <a:ext cx="0" cy="81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2"/>
          <p:cNvCxnSpPr/>
          <p:nvPr/>
        </p:nvCxnSpPr>
        <p:spPr>
          <a:xfrm>
            <a:off x="7603426" y="3575096"/>
            <a:ext cx="936104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232617" y="4492213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Century Gothic" pitchFamily="34" charset="0"/>
              </a:rPr>
              <a:t>Écrire les messages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4071351" y="4501505"/>
            <a:ext cx="25506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Century Gothic" pitchFamily="34" charset="0"/>
              </a:rPr>
              <a:t>Choisir la destination </a:t>
            </a:r>
          </a:p>
          <a:p>
            <a:pPr algn="ctr"/>
            <a:r>
              <a:rPr lang="fr-FR" dirty="0">
                <a:latin typeface="Century Gothic" pitchFamily="34" charset="0"/>
              </a:rPr>
              <a:t>des messages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7538294" y="4501505"/>
            <a:ext cx="20024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Century Gothic" pitchFamily="34" charset="0"/>
              </a:rPr>
              <a:t>Mettre en forme</a:t>
            </a:r>
          </a:p>
          <a:p>
            <a:pPr algn="ctr"/>
            <a:r>
              <a:rPr lang="fr-FR" dirty="0">
                <a:latin typeface="Century Gothic" pitchFamily="34" charset="0"/>
              </a:rPr>
              <a:t> les messages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D5CD7D3-1407-4D29-8CE1-8D15151BD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186690">
              <a:lnSpc>
                <a:spcPts val="1325"/>
              </a:lnSpc>
            </a:pPr>
            <a:fld id="{81D60167-4931-47E6-BA6A-407CBD079E47}" type="slidenum">
              <a:rPr lang="fr-FR" smtClean="0"/>
              <a:pPr marL="186690">
                <a:lnSpc>
                  <a:spcPts val="1325"/>
                </a:lnSpc>
              </a:pPr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9320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0" y="40895"/>
            <a:ext cx="10693400" cy="956970"/>
          </a:xfrm>
          <a:prstGeom prst="rect">
            <a:avLst/>
          </a:prstGeom>
        </p:spPr>
        <p:txBody>
          <a:bodyPr vert="horz" wrap="square" lIns="0" tIns="520995" rIns="0" bIns="0" rtlCol="0">
            <a:spAutoFit/>
          </a:bodyPr>
          <a:lstStyle/>
          <a:p>
            <a:pPr marL="12605" algn="ctr" defTabSz="1008400"/>
            <a:r>
              <a:rPr lang="fr-FR" sz="2800" dirty="0">
                <a:latin typeface="Century Gothic" pitchFamily="34" charset="0"/>
                <a:cs typeface="Century Gothic"/>
              </a:rPr>
              <a:t>LES ANNOTATIONS DU PROJET LOMBOK – </a:t>
            </a:r>
            <a:r>
              <a:rPr lang="fr-FR" sz="2400" dirty="0">
                <a:latin typeface="Century Gothic" pitchFamily="34" charset="0"/>
                <a:cs typeface="Century Gothic"/>
              </a:rPr>
              <a:t>LOGGER </a:t>
            </a:r>
            <a:r>
              <a:rPr lang="fr-FR" dirty="0">
                <a:latin typeface="Century Gothic" pitchFamily="34" charset="0"/>
                <a:cs typeface="Century Gothic"/>
              </a:rPr>
              <a:t>: COMPOSITION</a:t>
            </a:r>
            <a:endParaRPr lang="fr-FR" sz="2400" dirty="0">
              <a:latin typeface="Century Gothic" pitchFamily="34" charset="0"/>
              <a:cs typeface="Century Gothic"/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/>
        </p:nvSpPr>
        <p:spPr>
          <a:xfrm>
            <a:off x="303460" y="1006447"/>
            <a:ext cx="10083800" cy="5943330"/>
          </a:xfrm>
          <a:prstGeom prst="rect">
            <a:avLst/>
          </a:prstGeom>
        </p:spPr>
        <p:txBody>
          <a:bodyPr vert="horz" lIns="100838" tIns="50419" rIns="100838" bIns="50419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fr-FR" sz="2000" spc="-6" dirty="0">
              <a:latin typeface="Century Gothic"/>
            </a:endParaRPr>
          </a:p>
          <a:p>
            <a:pPr algn="just">
              <a:lnSpc>
                <a:spcPct val="160000"/>
              </a:lnSpc>
            </a:pPr>
            <a:r>
              <a:rPr lang="fr-FR" sz="2400" dirty="0">
                <a:latin typeface="Century Gothic" pitchFamily="34" charset="0"/>
              </a:rPr>
              <a:t>L’</a:t>
            </a:r>
            <a:r>
              <a:rPr lang="fr-FR" sz="2400" b="1" dirty="0" err="1">
                <a:latin typeface="Century Gothic" pitchFamily="34" charset="0"/>
              </a:rPr>
              <a:t>appender</a:t>
            </a:r>
            <a:r>
              <a:rPr lang="fr-FR" sz="2400" dirty="0">
                <a:latin typeface="Century Gothic" pitchFamily="34" charset="0"/>
              </a:rPr>
              <a:t> désigne un flux qui représente le fichier de log et se charge de l'envoie de message formaté à ce flux (Console ou fichier de log). </a:t>
            </a:r>
          </a:p>
          <a:p>
            <a:pPr algn="just">
              <a:lnSpc>
                <a:spcPct val="160000"/>
              </a:lnSpc>
            </a:pPr>
            <a:r>
              <a:rPr lang="fr-FR" sz="2400" dirty="0">
                <a:latin typeface="Century Gothic" pitchFamily="34" charset="0"/>
              </a:rPr>
              <a:t>Un </a:t>
            </a:r>
            <a:r>
              <a:rPr lang="fr-FR" sz="2400" b="1" dirty="0" err="1">
                <a:latin typeface="Century Gothic" pitchFamily="34" charset="0"/>
              </a:rPr>
              <a:t>logger</a:t>
            </a:r>
            <a:r>
              <a:rPr lang="fr-FR" sz="2400" dirty="0">
                <a:latin typeface="Century Gothic" pitchFamily="34" charset="0"/>
              </a:rPr>
              <a:t> peut posséder plusieurs </a:t>
            </a:r>
            <a:r>
              <a:rPr lang="fr-FR" sz="2400" b="1" dirty="0" err="1">
                <a:latin typeface="Century Gothic" pitchFamily="34" charset="0"/>
              </a:rPr>
              <a:t>appenders</a:t>
            </a:r>
            <a:r>
              <a:rPr lang="fr-FR" sz="2400" dirty="0">
                <a:latin typeface="Century Gothic" pitchFamily="34" charset="0"/>
              </a:rPr>
              <a:t>. Si le </a:t>
            </a:r>
            <a:r>
              <a:rPr lang="fr-FR" sz="2400" dirty="0" err="1">
                <a:latin typeface="Century Gothic" pitchFamily="34" charset="0"/>
              </a:rPr>
              <a:t>logger</a:t>
            </a:r>
            <a:r>
              <a:rPr lang="fr-FR" sz="2400" dirty="0">
                <a:latin typeface="Century Gothic" pitchFamily="34" charset="0"/>
              </a:rPr>
              <a:t> décide de traiter la demande de message, le message est envoyés à chacun des </a:t>
            </a:r>
            <a:r>
              <a:rPr lang="fr-FR" sz="2400" dirty="0" err="1">
                <a:latin typeface="Century Gothic" pitchFamily="34" charset="0"/>
              </a:rPr>
              <a:t>appenders</a:t>
            </a:r>
            <a:r>
              <a:rPr lang="fr-FR" sz="2400" dirty="0">
                <a:latin typeface="Century Gothic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2400" dirty="0">
                <a:latin typeface="Century Gothic" pitchFamily="34" charset="0"/>
              </a:rPr>
              <a:t>Le </a:t>
            </a:r>
            <a:r>
              <a:rPr lang="fr-FR" sz="2400" b="1" dirty="0" err="1">
                <a:latin typeface="Century Gothic" pitchFamily="34" charset="0"/>
              </a:rPr>
              <a:t>layout</a:t>
            </a:r>
            <a:r>
              <a:rPr lang="fr-FR" sz="2400" dirty="0">
                <a:latin typeface="Century Gothic" pitchFamily="34" charset="0"/>
              </a:rPr>
              <a:t> permet de définir le format du message de log. Il admet un format par défaut fournit par la bibliothèque.</a:t>
            </a:r>
            <a:endParaRPr lang="fr-FR" sz="2400" dirty="0">
              <a:solidFill>
                <a:srgbClr val="2AA198"/>
              </a:solidFill>
              <a:latin typeface="Consolas"/>
            </a:endParaRPr>
          </a:p>
          <a:p>
            <a:pPr marL="0" indent="0" algn="just">
              <a:lnSpc>
                <a:spcPct val="160000"/>
              </a:lnSpc>
              <a:buNone/>
            </a:pPr>
            <a:endParaRPr lang="fr-FR" sz="900" dirty="0">
              <a:latin typeface="Century Gothic" pitchFamily="34" charset="0"/>
            </a:endParaRPr>
          </a:p>
          <a:p>
            <a:pPr algn="ctr">
              <a:lnSpc>
                <a:spcPct val="150000"/>
              </a:lnSpc>
            </a:pPr>
            <a:endParaRPr lang="fr-FR" sz="2400" dirty="0">
              <a:latin typeface="Century Gothic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C41AFE6-6A9D-43BD-8C38-AF58ED46F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186690">
              <a:lnSpc>
                <a:spcPts val="1325"/>
              </a:lnSpc>
            </a:pPr>
            <a:fld id="{81D60167-4931-47E6-BA6A-407CBD079E47}" type="slidenum">
              <a:rPr lang="fr-FR" smtClean="0"/>
              <a:pPr marL="186690">
                <a:lnSpc>
                  <a:spcPts val="1325"/>
                </a:lnSpc>
              </a:pPr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3813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0" y="40895"/>
            <a:ext cx="10693400" cy="956970"/>
          </a:xfrm>
          <a:prstGeom prst="rect">
            <a:avLst/>
          </a:prstGeom>
        </p:spPr>
        <p:txBody>
          <a:bodyPr vert="horz" wrap="square" lIns="0" tIns="520995" rIns="0" bIns="0" rtlCol="0">
            <a:spAutoFit/>
          </a:bodyPr>
          <a:lstStyle/>
          <a:p>
            <a:pPr marL="12605" algn="ctr" defTabSz="1008400"/>
            <a:r>
              <a:rPr lang="fr-FR" sz="2800" dirty="0">
                <a:latin typeface="Century Gothic" pitchFamily="34" charset="0"/>
                <a:cs typeface="Century Gothic"/>
              </a:rPr>
              <a:t>LES ANNOTATIONS DU PROJET LOMBOK – </a:t>
            </a:r>
            <a:r>
              <a:rPr lang="fr-FR" sz="2400" dirty="0">
                <a:latin typeface="Century Gothic" pitchFamily="34" charset="0"/>
                <a:cs typeface="Century Gothic"/>
              </a:rPr>
              <a:t>LOGGER </a:t>
            </a:r>
            <a:r>
              <a:rPr lang="fr-FR" dirty="0">
                <a:latin typeface="Century Gothic" pitchFamily="34" charset="0"/>
                <a:cs typeface="Century Gothic"/>
              </a:rPr>
              <a:t>: NIVEAUX DE LOG</a:t>
            </a:r>
            <a:endParaRPr lang="fr-FR" sz="2400" dirty="0">
              <a:latin typeface="Century Gothic" pitchFamily="34" charset="0"/>
              <a:cs typeface="Century Gothic"/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/>
        </p:nvSpPr>
        <p:spPr>
          <a:xfrm>
            <a:off x="162124" y="1150463"/>
            <a:ext cx="10369152" cy="2846986"/>
          </a:xfrm>
          <a:prstGeom prst="rect">
            <a:avLst/>
          </a:prstGeom>
        </p:spPr>
        <p:txBody>
          <a:bodyPr vert="horz" lIns="100838" tIns="50419" rIns="100838" bIns="50419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fr-FR" sz="2000" spc="-6" dirty="0">
              <a:latin typeface="Century Gothic"/>
            </a:endParaRPr>
          </a:p>
          <a:p>
            <a:pPr algn="just">
              <a:lnSpc>
                <a:spcPct val="150000"/>
              </a:lnSpc>
            </a:pPr>
            <a:r>
              <a:rPr lang="fr-FR" sz="2400" dirty="0">
                <a:latin typeface="Century Gothic" pitchFamily="34" charset="0"/>
              </a:rPr>
              <a:t>Le </a:t>
            </a:r>
            <a:r>
              <a:rPr lang="fr-FR" sz="2400" dirty="0" err="1">
                <a:latin typeface="Century Gothic" pitchFamily="34" charset="0"/>
              </a:rPr>
              <a:t>logging</a:t>
            </a:r>
            <a:r>
              <a:rPr lang="fr-FR" sz="2400" dirty="0">
                <a:latin typeface="Century Gothic" pitchFamily="34" charset="0"/>
              </a:rPr>
              <a:t> gère des priorités, ou </a:t>
            </a:r>
            <a:r>
              <a:rPr lang="fr-FR" sz="2400" dirty="0" err="1">
                <a:latin typeface="Century Gothic" pitchFamily="34" charset="0"/>
              </a:rPr>
              <a:t>Level</a:t>
            </a:r>
            <a:r>
              <a:rPr lang="fr-FR" sz="2400" dirty="0">
                <a:latin typeface="Century Gothic" pitchFamily="34" charset="0"/>
              </a:rPr>
              <a:t>, pour permettre au </a:t>
            </a:r>
            <a:r>
              <a:rPr lang="fr-FR" sz="2400" dirty="0" err="1">
                <a:latin typeface="Century Gothic" pitchFamily="34" charset="0"/>
              </a:rPr>
              <a:t>logger</a:t>
            </a:r>
            <a:r>
              <a:rPr lang="fr-FR" sz="2400" dirty="0">
                <a:latin typeface="Century Gothic" pitchFamily="34" charset="0"/>
              </a:rPr>
              <a:t> de déterminer si le message sera envoyé dans le fichier de log (ou la console). Il existe six priorités qui possèdent un ordre hiérarchique croissant : 	</a:t>
            </a:r>
          </a:p>
          <a:p>
            <a:pPr algn="just">
              <a:lnSpc>
                <a:spcPct val="150000"/>
              </a:lnSpc>
            </a:pPr>
            <a:endParaRPr lang="fr-FR" sz="2400" dirty="0">
              <a:latin typeface="Century Gothic" pitchFamily="34" charset="0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endParaRPr lang="fr-FR" sz="2400" dirty="0">
              <a:latin typeface="Century Gothic" pitchFamily="34" charset="0"/>
            </a:endParaRPr>
          </a:p>
          <a:p>
            <a:pPr marL="0" indent="0">
              <a:buNone/>
            </a:pPr>
            <a:endParaRPr lang="fr-FR" sz="2000" dirty="0">
              <a:latin typeface="Century Gothic" pitchFamily="34" charset="0"/>
            </a:endParaRPr>
          </a:p>
          <a:p>
            <a:endParaRPr lang="fr-FR" sz="2000" dirty="0">
              <a:latin typeface="Century Gothic" pitchFamily="34" charset="0"/>
            </a:endParaRPr>
          </a:p>
          <a:p>
            <a:endParaRPr lang="fr-FR" sz="2000" dirty="0">
              <a:latin typeface="Century Gothic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3853433"/>
            <a:ext cx="10684346" cy="576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sz="2400" dirty="0">
                <a:latin typeface="Century Gothic" pitchFamily="34" charset="0"/>
              </a:rPr>
              <a:t>TRACE      DEBUG      INFO      WARN      ERROR      FATAL</a:t>
            </a:r>
          </a:p>
        </p:txBody>
      </p:sp>
      <p:sp>
        <p:nvSpPr>
          <p:cNvPr id="15" name="Flèche droite 14"/>
          <p:cNvSpPr/>
          <p:nvPr/>
        </p:nvSpPr>
        <p:spPr>
          <a:xfrm>
            <a:off x="2682404" y="4141465"/>
            <a:ext cx="216024" cy="17914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>
            <a:off x="4194572" y="4141465"/>
            <a:ext cx="216024" cy="17914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endParaRPr lang="fr-FR"/>
          </a:p>
        </p:txBody>
      </p:sp>
      <p:sp>
        <p:nvSpPr>
          <p:cNvPr id="18" name="Flèche droite 17"/>
          <p:cNvSpPr/>
          <p:nvPr/>
        </p:nvSpPr>
        <p:spPr>
          <a:xfrm>
            <a:off x="5418708" y="4141465"/>
            <a:ext cx="216024" cy="17914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endParaRPr lang="fr-FR"/>
          </a:p>
        </p:txBody>
      </p:sp>
      <p:sp>
        <p:nvSpPr>
          <p:cNvPr id="19" name="Flèche droite 18"/>
          <p:cNvSpPr/>
          <p:nvPr/>
        </p:nvSpPr>
        <p:spPr>
          <a:xfrm>
            <a:off x="6858868" y="4141465"/>
            <a:ext cx="216024" cy="17914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endParaRPr lang="fr-FR"/>
          </a:p>
        </p:txBody>
      </p:sp>
      <p:sp>
        <p:nvSpPr>
          <p:cNvPr id="20" name="Flèche droite 19"/>
          <p:cNvSpPr/>
          <p:nvPr/>
        </p:nvSpPr>
        <p:spPr>
          <a:xfrm>
            <a:off x="8299028" y="4141465"/>
            <a:ext cx="216024" cy="17914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9CBAA0E-3312-4F78-AAF0-DD19EB1BB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186690">
              <a:lnSpc>
                <a:spcPts val="1325"/>
              </a:lnSpc>
            </a:pPr>
            <a:fld id="{81D60167-4931-47E6-BA6A-407CBD079E47}" type="slidenum">
              <a:rPr lang="fr-FR" smtClean="0"/>
              <a:pPr marL="186690">
                <a:lnSpc>
                  <a:spcPts val="1325"/>
                </a:lnSpc>
              </a:pPr>
              <a:t>22</a:t>
            </a:fld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7C835B2-3D33-E2AF-E388-83741DEF7A8D}"/>
              </a:ext>
            </a:extLst>
          </p:cNvPr>
          <p:cNvGrpSpPr/>
          <p:nvPr/>
        </p:nvGrpSpPr>
        <p:grpSpPr>
          <a:xfrm>
            <a:off x="2950319" y="4699983"/>
            <a:ext cx="4936777" cy="2005195"/>
            <a:chOff x="2664205" y="3687276"/>
            <a:chExt cx="4936777" cy="2005195"/>
          </a:xfrm>
        </p:grpSpPr>
        <p:pic>
          <p:nvPicPr>
            <p:cNvPr id="1026" name="Picture 2" descr="log4j logging hierarchy order - Stack Overflow">
              <a:extLst>
                <a:ext uri="{FF2B5EF4-FFF2-40B4-BE49-F238E27FC236}">
                  <a16:creationId xmlns:a16="http://schemas.microsoft.com/office/drawing/2014/main" id="{97F35FF5-FA9A-83A2-0930-4458A9F446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678" r="11111"/>
            <a:stretch/>
          </p:blipFill>
          <p:spPr bwMode="auto">
            <a:xfrm>
              <a:off x="2664891" y="3925440"/>
              <a:ext cx="4936091" cy="1767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log4j logging hierarchy order - Stack Overflow">
              <a:extLst>
                <a:ext uri="{FF2B5EF4-FFF2-40B4-BE49-F238E27FC236}">
                  <a16:creationId xmlns:a16="http://schemas.microsoft.com/office/drawing/2014/main" id="{A1E125A2-A5B5-7CCA-AA93-DE43DD67AE1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23" r="11111" b="74573"/>
            <a:stretch/>
          </p:blipFill>
          <p:spPr bwMode="auto">
            <a:xfrm>
              <a:off x="2664205" y="3687276"/>
              <a:ext cx="4936091" cy="238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35652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/>
          <p:cNvSpPr txBox="1">
            <a:spLocks/>
          </p:cNvSpPr>
          <p:nvPr/>
        </p:nvSpPr>
        <p:spPr>
          <a:xfrm>
            <a:off x="0" y="40895"/>
            <a:ext cx="10693400" cy="956970"/>
          </a:xfrm>
          <a:prstGeom prst="rect">
            <a:avLst/>
          </a:prstGeom>
        </p:spPr>
        <p:txBody>
          <a:bodyPr vert="horz" wrap="square" lIns="0" tIns="520995" rIns="0" bIns="0" rtlCol="0">
            <a:spAutoFit/>
          </a:bodyPr>
          <a:lstStyle/>
          <a:p>
            <a:pPr marL="12605" algn="ctr" defTabSz="1008400"/>
            <a:r>
              <a:rPr lang="fr-FR" sz="2800" dirty="0">
                <a:latin typeface="Century Gothic" pitchFamily="34" charset="0"/>
                <a:cs typeface="Century Gothic"/>
              </a:rPr>
              <a:t>LES ANNOTATIONS DU PROJET LOMBOK – </a:t>
            </a:r>
            <a:r>
              <a:rPr lang="fr-FR" sz="2400" dirty="0">
                <a:latin typeface="Century Gothic" pitchFamily="34" charset="0"/>
                <a:cs typeface="Century Gothic"/>
              </a:rPr>
              <a:t>LOGGER </a:t>
            </a:r>
            <a:r>
              <a:rPr lang="fr-FR" dirty="0">
                <a:latin typeface="Century Gothic" pitchFamily="34" charset="0"/>
                <a:cs typeface="Century Gothic"/>
              </a:rPr>
              <a:t>: MISE EN OEUVRE</a:t>
            </a:r>
            <a:endParaRPr lang="fr-FR" sz="2400" dirty="0">
              <a:latin typeface="Century Gothic" pitchFamily="34" charset="0"/>
              <a:cs typeface="Century Gothic"/>
            </a:endParaRPr>
          </a:p>
        </p:txBody>
      </p:sp>
      <p:sp>
        <p:nvSpPr>
          <p:cNvPr id="16" name="Rectangle 15"/>
          <p:cNvSpPr>
            <a:spLocks noGrp="1" noChangeArrowheads="1"/>
          </p:cNvSpPr>
          <p:nvPr/>
        </p:nvSpPr>
        <p:spPr>
          <a:xfrm>
            <a:off x="87436" y="1333153"/>
            <a:ext cx="10299824" cy="6167303"/>
          </a:xfrm>
          <a:prstGeom prst="rect">
            <a:avLst/>
          </a:prstGeom>
        </p:spPr>
        <p:txBody>
          <a:bodyPr vert="horz" lIns="100838" tIns="50419" rIns="100838" bIns="50419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04850" algn="just">
              <a:lnSpc>
                <a:spcPct val="150000"/>
              </a:lnSpc>
            </a:pPr>
            <a:r>
              <a:rPr lang="fr-FR" sz="2400" dirty="0">
                <a:latin typeface="Century Gothic" pitchFamily="34" charset="0"/>
              </a:rPr>
              <a:t>En utilisant l’annotation </a:t>
            </a:r>
            <a:r>
              <a:rPr lang="fr-FR" sz="2400" b="1" dirty="0">
                <a:latin typeface="Century Gothic" pitchFamily="34" charset="0"/>
              </a:rPr>
              <a:t>@SLF4J</a:t>
            </a:r>
            <a:r>
              <a:rPr lang="fr-FR" sz="2400" dirty="0">
                <a:latin typeface="Century Gothic" pitchFamily="34" charset="0"/>
              </a:rPr>
              <a:t> </a:t>
            </a:r>
            <a:r>
              <a:rPr lang="fr-FR" sz="2000" dirty="0">
                <a:latin typeface="Century Gothic" pitchFamily="34" charset="0"/>
              </a:rPr>
              <a:t>(Simple </a:t>
            </a:r>
            <a:r>
              <a:rPr lang="fr-FR" sz="2000" dirty="0" err="1">
                <a:latin typeface="Century Gothic" pitchFamily="34" charset="0"/>
              </a:rPr>
              <a:t>Logging</a:t>
            </a:r>
            <a:r>
              <a:rPr lang="fr-FR" sz="2000" dirty="0">
                <a:latin typeface="Century Gothic" pitchFamily="34" charset="0"/>
              </a:rPr>
              <a:t> </a:t>
            </a:r>
            <a:r>
              <a:rPr lang="fr-FR" sz="2000" dirty="0" err="1">
                <a:latin typeface="Century Gothic" pitchFamily="34" charset="0"/>
              </a:rPr>
              <a:t>Facade</a:t>
            </a:r>
            <a:r>
              <a:rPr lang="fr-FR" sz="2000" dirty="0">
                <a:latin typeface="Century Gothic" pitchFamily="34" charset="0"/>
              </a:rPr>
              <a:t> for Java)</a:t>
            </a:r>
            <a:r>
              <a:rPr lang="fr-FR" sz="2400" dirty="0">
                <a:latin typeface="Century Gothic" pitchFamily="34" charset="0"/>
              </a:rPr>
              <a:t>:</a:t>
            </a:r>
          </a:p>
          <a:p>
            <a:pPr marL="1162050" lvl="1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200" dirty="0">
                <a:latin typeface="Century Gothic" pitchFamily="34" charset="0"/>
              </a:rPr>
              <a:t>On </a:t>
            </a:r>
            <a:r>
              <a:rPr lang="fr-FR" sz="2200" dirty="0" err="1">
                <a:latin typeface="Century Gothic" pitchFamily="34" charset="0"/>
              </a:rPr>
              <a:t>génére</a:t>
            </a:r>
            <a:r>
              <a:rPr lang="fr-FR" sz="2200" dirty="0">
                <a:latin typeface="Century Gothic" pitchFamily="34" charset="0"/>
              </a:rPr>
              <a:t> un </a:t>
            </a:r>
            <a:r>
              <a:rPr lang="fr-FR" sz="2200" dirty="0" err="1">
                <a:latin typeface="Century Gothic" pitchFamily="34" charset="0"/>
              </a:rPr>
              <a:t>logger</a:t>
            </a:r>
            <a:r>
              <a:rPr lang="fr-FR" sz="2200" dirty="0">
                <a:latin typeface="Century Gothic" pitchFamily="34" charset="0"/>
              </a:rPr>
              <a:t> de la classe annotée sans la déclaration de la constante. </a:t>
            </a:r>
          </a:p>
          <a:p>
            <a:pPr marL="1162050" lvl="1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200" dirty="0">
                <a:latin typeface="Century Gothic" pitchFamily="34" charset="0"/>
              </a:rPr>
              <a:t>L'annotation fournit une variable statique appelée « log » qui fournit les utilitaires de journalisation par défaut</a:t>
            </a:r>
          </a:p>
          <a:p>
            <a:pPr marL="0" indent="0">
              <a:buNone/>
            </a:pPr>
            <a:endParaRPr lang="fr-FR" b="1" dirty="0">
              <a:solidFill>
                <a:srgbClr val="7F0055"/>
              </a:solidFill>
              <a:latin typeface="Consolas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7F0055"/>
                </a:solidFill>
                <a:latin typeface="Consolas"/>
              </a:rPr>
              <a:t>	  import</a:t>
            </a:r>
            <a:r>
              <a:rPr lang="fr-F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org.springframework.stereotype.Service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fr-FR" b="1" dirty="0">
                <a:solidFill>
                  <a:srgbClr val="7F0055"/>
                </a:solidFill>
                <a:latin typeface="Consolas"/>
              </a:rPr>
              <a:t>  	  import</a:t>
            </a:r>
            <a:r>
              <a:rPr lang="fr-F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lombok.extern.slf4j.Slf4j;</a:t>
            </a:r>
          </a:p>
          <a:p>
            <a:endParaRPr lang="fr-FR" sz="1050" dirty="0">
              <a:latin typeface="Consolas"/>
            </a:endParaRPr>
          </a:p>
          <a:p>
            <a:pPr marL="0" indent="0">
              <a:buNone/>
            </a:pPr>
            <a:r>
              <a:rPr lang="fr-FR" dirty="0">
                <a:solidFill>
                  <a:srgbClr val="646464"/>
                </a:solidFill>
                <a:latin typeface="Consolas"/>
              </a:rPr>
              <a:t>  	  @Slf4j</a:t>
            </a:r>
          </a:p>
          <a:p>
            <a:pPr marL="0" indent="0">
              <a:buNone/>
            </a:pPr>
            <a:r>
              <a:rPr lang="fr-FR" dirty="0">
                <a:solidFill>
                  <a:srgbClr val="646464"/>
                </a:solidFill>
                <a:latin typeface="Consolas"/>
              </a:rPr>
              <a:t>	  @Service</a:t>
            </a:r>
          </a:p>
          <a:p>
            <a:pPr marL="0" indent="0">
              <a:buNone/>
            </a:pPr>
            <a:r>
              <a:rPr lang="fr-FR" b="1" dirty="0">
                <a:solidFill>
                  <a:srgbClr val="7F0055"/>
                </a:solidFill>
                <a:latin typeface="Consolas"/>
              </a:rPr>
              <a:t>	  public</a:t>
            </a:r>
            <a:r>
              <a:rPr lang="fr-F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fr-FR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DemoService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		</a:t>
            </a:r>
            <a:r>
              <a:rPr lang="fr-FR" dirty="0">
                <a:solidFill>
                  <a:srgbClr val="3F7F5F"/>
                </a:solidFill>
                <a:latin typeface="Consolas"/>
              </a:rPr>
              <a:t>//...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	  }</a:t>
            </a:r>
            <a:endParaRPr lang="fr-FR" sz="3600" dirty="0">
              <a:latin typeface="Century Gothic" pitchFamily="34" charset="0"/>
            </a:endParaRPr>
          </a:p>
          <a:p>
            <a:pPr marL="1162050" lvl="1" indent="-342900" algn="just">
              <a:lnSpc>
                <a:spcPct val="150000"/>
              </a:lnSpc>
              <a:buFont typeface="Arial" pitchFamily="34" charset="0"/>
              <a:buChar char="•"/>
            </a:pPr>
            <a:endParaRPr lang="fr-FR" sz="2200" dirty="0">
              <a:latin typeface="Century Gothic" pitchFamily="34" charset="0"/>
            </a:endParaRPr>
          </a:p>
          <a:p>
            <a:pPr marL="1162050" lvl="1" indent="-342900" algn="just">
              <a:lnSpc>
                <a:spcPct val="150000"/>
              </a:lnSpc>
              <a:buFont typeface="Wingdings" pitchFamily="2" charset="2"/>
              <a:buChar char="ü"/>
            </a:pPr>
            <a:endParaRPr lang="fr-FR" sz="2200" dirty="0">
              <a:latin typeface="Century Gothic" pitchFamily="34" charset="0"/>
            </a:endParaRPr>
          </a:p>
          <a:p>
            <a:endParaRPr lang="fr-FR" sz="2400" dirty="0">
              <a:latin typeface="Century Gothic" pitchFamily="34" charset="0"/>
            </a:endParaRPr>
          </a:p>
          <a:p>
            <a:endParaRPr lang="fr-FR" sz="2400" dirty="0">
              <a:latin typeface="Century Gothic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30D75A3-A054-498D-B61A-278ACDD29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186690">
              <a:lnSpc>
                <a:spcPts val="1325"/>
              </a:lnSpc>
            </a:pPr>
            <a:fld id="{81D60167-4931-47E6-BA6A-407CBD079E47}" type="slidenum">
              <a:rPr lang="fr-FR" smtClean="0"/>
              <a:pPr marL="186690">
                <a:lnSpc>
                  <a:spcPts val="1325"/>
                </a:lnSpc>
              </a:pPr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6475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/>
          <p:cNvSpPr txBox="1">
            <a:spLocks/>
          </p:cNvSpPr>
          <p:nvPr/>
        </p:nvSpPr>
        <p:spPr>
          <a:xfrm>
            <a:off x="0" y="40895"/>
            <a:ext cx="10693400" cy="956970"/>
          </a:xfrm>
          <a:prstGeom prst="rect">
            <a:avLst/>
          </a:prstGeom>
        </p:spPr>
        <p:txBody>
          <a:bodyPr vert="horz" wrap="square" lIns="0" tIns="520995" rIns="0" bIns="0" rtlCol="0">
            <a:spAutoFit/>
          </a:bodyPr>
          <a:lstStyle/>
          <a:p>
            <a:pPr marL="12605" algn="ctr" defTabSz="1008400"/>
            <a:r>
              <a:rPr lang="fr-FR" sz="2800" dirty="0">
                <a:latin typeface="Century Gothic" pitchFamily="34" charset="0"/>
                <a:cs typeface="Century Gothic"/>
              </a:rPr>
              <a:t>LES ANNOTATIONS DU PROJET LOMBOK – </a:t>
            </a:r>
            <a:r>
              <a:rPr lang="fr-FR" sz="2400" dirty="0">
                <a:latin typeface="Century Gothic" pitchFamily="34" charset="0"/>
                <a:cs typeface="Century Gothic"/>
              </a:rPr>
              <a:t>LOGGER </a:t>
            </a:r>
            <a:r>
              <a:rPr lang="fr-FR" dirty="0">
                <a:latin typeface="Century Gothic" pitchFamily="34" charset="0"/>
                <a:cs typeface="Century Gothic"/>
              </a:rPr>
              <a:t>: MISE EN OEUVRE</a:t>
            </a:r>
            <a:endParaRPr lang="fr-FR" sz="2400" dirty="0">
              <a:latin typeface="Century Gothic" pitchFamily="34" charset="0"/>
              <a:cs typeface="Century Gothic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30D75A3-A054-498D-B61A-278ACDD29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186690">
              <a:lnSpc>
                <a:spcPts val="1325"/>
              </a:lnSpc>
            </a:pPr>
            <a:fld id="{81D60167-4931-47E6-BA6A-407CBD079E47}" type="slidenum">
              <a:rPr lang="fr-FR" smtClean="0"/>
              <a:pPr marL="186690">
                <a:lnSpc>
                  <a:spcPts val="1325"/>
                </a:lnSpc>
              </a:pPr>
              <a:t>24</a:t>
            </a:fld>
            <a:endParaRPr lang="fr-FR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56" y="1776000"/>
            <a:ext cx="9793088" cy="4525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9199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0" y="40895"/>
            <a:ext cx="10693400" cy="956970"/>
          </a:xfrm>
          <a:prstGeom prst="rect">
            <a:avLst/>
          </a:prstGeom>
        </p:spPr>
        <p:txBody>
          <a:bodyPr vert="horz" wrap="square" lIns="0" tIns="520995" rIns="0" bIns="0" rtlCol="0">
            <a:spAutoFit/>
          </a:bodyPr>
          <a:lstStyle/>
          <a:p>
            <a:pPr marL="12605" algn="ctr" defTabSz="1008400"/>
            <a:r>
              <a:rPr lang="fr-FR" sz="2800" dirty="0">
                <a:latin typeface="Century Gothic" pitchFamily="34" charset="0"/>
                <a:cs typeface="Century Gothic"/>
              </a:rPr>
              <a:t>LES ANNOTATIONS DU PROJET LOMBOK – </a:t>
            </a:r>
            <a:r>
              <a:rPr lang="fr-FR" sz="2400" dirty="0">
                <a:latin typeface="Century Gothic" pitchFamily="34" charset="0"/>
                <a:cs typeface="Century Gothic"/>
              </a:rPr>
              <a:t>LOGGER </a:t>
            </a:r>
            <a:r>
              <a:rPr lang="fr-FR" dirty="0">
                <a:latin typeface="Century Gothic" pitchFamily="34" charset="0"/>
                <a:cs typeface="Century Gothic"/>
              </a:rPr>
              <a:t>: MISE EN OEUVRE</a:t>
            </a:r>
            <a:endParaRPr lang="fr-FR" sz="2400" dirty="0">
              <a:latin typeface="Century Gothic" pitchFamily="34" charset="0"/>
              <a:cs typeface="Century Gothic"/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/>
        </p:nvSpPr>
        <p:spPr>
          <a:xfrm>
            <a:off x="90116" y="1045121"/>
            <a:ext cx="10441160" cy="6239944"/>
          </a:xfrm>
          <a:prstGeom prst="rect">
            <a:avLst/>
          </a:prstGeom>
        </p:spPr>
        <p:txBody>
          <a:bodyPr vert="horz" lIns="100838" tIns="50419" rIns="100838" bIns="50419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fr-FR" sz="2000" spc="-6" dirty="0">
              <a:latin typeface="Century Gothic"/>
            </a:endParaRPr>
          </a:p>
          <a:p>
            <a:pPr algn="just">
              <a:lnSpc>
                <a:spcPct val="150000"/>
              </a:lnSpc>
            </a:pPr>
            <a:r>
              <a:rPr lang="fr-FR" sz="2000" dirty="0">
                <a:latin typeface="Century Gothic" pitchFamily="34" charset="0"/>
              </a:rPr>
              <a:t>Pour spécifier le fichier externe où les messages sont stockés dans un projet Spring Boot, il suffit d'ajouter cette instruction dans le fichier </a:t>
            </a:r>
            <a:r>
              <a:rPr lang="fr-FR" sz="2000" b="1" dirty="0" err="1">
                <a:latin typeface="Century Gothic" pitchFamily="34" charset="0"/>
              </a:rPr>
              <a:t>application.properties</a:t>
            </a:r>
            <a:r>
              <a:rPr lang="fr-FR" sz="2000" dirty="0">
                <a:latin typeface="Century Gothic" pitchFamily="34" charset="0"/>
              </a:rPr>
              <a:t> de l’application: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fr-FR" sz="2000" dirty="0">
                <a:solidFill>
                  <a:srgbClr val="000000"/>
                </a:solidFill>
                <a:latin typeface="Consolas"/>
              </a:rPr>
              <a:t>logging.file.name= </a:t>
            </a:r>
            <a:r>
              <a:rPr lang="fr-FR" sz="2000" dirty="0">
                <a:solidFill>
                  <a:srgbClr val="2AA198"/>
                </a:solidFill>
                <a:latin typeface="Consolas"/>
              </a:rPr>
              <a:t>&lt;</a:t>
            </a:r>
            <a:r>
              <a:rPr lang="fr-FR" sz="2000" dirty="0" err="1">
                <a:solidFill>
                  <a:srgbClr val="2AA198"/>
                </a:solidFill>
                <a:latin typeface="Consolas"/>
              </a:rPr>
              <a:t>path</a:t>
            </a:r>
            <a:r>
              <a:rPr lang="fr-FR" sz="2000" dirty="0">
                <a:solidFill>
                  <a:srgbClr val="2AA198"/>
                </a:solidFill>
                <a:latin typeface="Consolas"/>
              </a:rPr>
              <a:t>&gt;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z="2000" b="1" dirty="0">
                <a:latin typeface="Century Gothic" pitchFamily="34" charset="0"/>
              </a:rPr>
              <a:t>  </a:t>
            </a:r>
            <a:r>
              <a:rPr lang="fr-FR" sz="2000" b="1" u="sng" dirty="0" err="1">
                <a:latin typeface="Century Gothic" pitchFamily="34" charset="0"/>
              </a:rPr>
              <a:t>Exp</a:t>
            </a:r>
            <a:r>
              <a:rPr lang="fr-FR" sz="2000" b="1" dirty="0">
                <a:latin typeface="Century Gothic" pitchFamily="34" charset="0"/>
              </a:rPr>
              <a:t> :</a:t>
            </a:r>
            <a:r>
              <a:rPr lang="fr-FR" sz="2000" dirty="0">
                <a:solidFill>
                  <a:srgbClr val="2AA198"/>
                </a:solidFill>
                <a:latin typeface="Consolas"/>
              </a:rPr>
              <a:t> </a:t>
            </a:r>
            <a:r>
              <a:rPr lang="fr-FR" sz="2000" dirty="0">
                <a:solidFill>
                  <a:srgbClr val="000000"/>
                </a:solidFill>
                <a:latin typeface="Consolas"/>
              </a:rPr>
              <a:t>logging.file.name=</a:t>
            </a:r>
            <a:r>
              <a:rPr lang="fr-FR" sz="2000" dirty="0">
                <a:solidFill>
                  <a:srgbClr val="2AA198"/>
                </a:solidFill>
                <a:latin typeface="Consolas"/>
              </a:rPr>
              <a:t>D:/myinfo.log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endParaRPr lang="fr-FR" sz="500" dirty="0">
              <a:latin typeface="Century Gothic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fr-FR" sz="2000" dirty="0">
                <a:latin typeface="Century Gothic" pitchFamily="34" charset="0"/>
              </a:rPr>
              <a:t>Pour personnaliser le nom du fichier, il suffit d’ajouter cette propriété dans le fichier </a:t>
            </a:r>
            <a:r>
              <a:rPr lang="fr-FR" sz="2000" b="1" dirty="0" err="1">
                <a:latin typeface="Century Gothic" pitchFamily="34" charset="0"/>
              </a:rPr>
              <a:t>application.properties</a:t>
            </a:r>
            <a:r>
              <a:rPr lang="fr-FR" sz="2000" dirty="0">
                <a:latin typeface="Century Gothic" pitchFamily="34" charset="0"/>
              </a:rPr>
              <a:t> de l’application: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fr-FR" dirty="0" err="1">
                <a:solidFill>
                  <a:srgbClr val="000000"/>
                </a:solidFill>
                <a:latin typeface="Consolas"/>
              </a:rPr>
              <a:t>logging.logback.rollingpolicy.file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-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-pattern=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2AA198"/>
                </a:solidFill>
                <a:latin typeface="Consolas"/>
              </a:rPr>
              <a:t>&lt;Pattern&gt;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fr-FR" sz="2400" b="1" u="sng" dirty="0" err="1">
                <a:latin typeface="Century Gothic" pitchFamily="34" charset="0"/>
              </a:rPr>
              <a:t>Exp</a:t>
            </a:r>
            <a:r>
              <a:rPr lang="fr-FR" sz="2400" b="1" dirty="0">
                <a:latin typeface="Century Gothic" pitchFamily="34" charset="0"/>
              </a:rPr>
              <a:t> :</a:t>
            </a:r>
            <a:r>
              <a:rPr lang="fr-FR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logging.logback.rollingpolicy.file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-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-pattern=</a:t>
            </a:r>
            <a:r>
              <a:rPr lang="fr-FR" dirty="0">
                <a:solidFill>
                  <a:srgbClr val="2AA198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2AA198"/>
                </a:solidFill>
                <a:latin typeface="Consolas"/>
              </a:rPr>
              <a:t>D:/Spring/myinfo-%d{yyyy-MM-dd}.%i.log</a:t>
            </a:r>
            <a:endParaRPr lang="fr-FR" dirty="0">
              <a:solidFill>
                <a:srgbClr val="2AA198"/>
              </a:solidFill>
              <a:latin typeface="Consolas"/>
            </a:endParaRPr>
          </a:p>
          <a:p>
            <a:pPr algn="just">
              <a:lnSpc>
                <a:spcPct val="150000"/>
              </a:lnSpc>
            </a:pPr>
            <a:endParaRPr lang="fr-FR" sz="1100" dirty="0">
              <a:latin typeface="Century Gothic" pitchFamily="34" charset="0"/>
            </a:endParaRPr>
          </a:p>
          <a:p>
            <a:pPr marL="0" indent="0" algn="ctr">
              <a:buNone/>
            </a:pPr>
            <a:endParaRPr lang="fr-FR" sz="2400" dirty="0">
              <a:solidFill>
                <a:srgbClr val="2AA198"/>
              </a:solidFill>
              <a:latin typeface="Consolas"/>
            </a:endParaRPr>
          </a:p>
          <a:p>
            <a:pPr algn="just">
              <a:lnSpc>
                <a:spcPct val="150000"/>
              </a:lnSpc>
            </a:pPr>
            <a:endParaRPr lang="fr-FR" sz="2400" dirty="0">
              <a:latin typeface="Century Gothic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F55D4E6-82E1-4648-B48A-C399894DB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186690">
              <a:lnSpc>
                <a:spcPts val="1325"/>
              </a:lnSpc>
            </a:pPr>
            <a:fld id="{81D60167-4931-47E6-BA6A-407CBD079E47}" type="slidenum">
              <a:rPr lang="fr-FR" smtClean="0"/>
              <a:pPr marL="186690">
                <a:lnSpc>
                  <a:spcPts val="1325"/>
                </a:lnSpc>
              </a:pPr>
              <a:t>25</a:t>
            </a:fld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75ECB7-54FB-44B4-B1B3-44343078428D}"/>
              </a:ext>
            </a:extLst>
          </p:cNvPr>
          <p:cNvSpPr/>
          <p:nvPr/>
        </p:nvSpPr>
        <p:spPr>
          <a:xfrm>
            <a:off x="3762524" y="5988921"/>
            <a:ext cx="2016224" cy="43204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endParaRPr lang="fr-T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66C6BF-6786-4F0E-9296-A8581A11560A}"/>
              </a:ext>
            </a:extLst>
          </p:cNvPr>
          <p:cNvSpPr/>
          <p:nvPr/>
        </p:nvSpPr>
        <p:spPr>
          <a:xfrm>
            <a:off x="5922764" y="5988921"/>
            <a:ext cx="288032" cy="4320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ctr"/>
            <a:endParaRPr lang="fr-TN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5D669C1-7E15-4639-9AE5-374903F2786E}"/>
              </a:ext>
            </a:extLst>
          </p:cNvPr>
          <p:cNvSpPr txBox="1"/>
          <p:nvPr/>
        </p:nvSpPr>
        <p:spPr>
          <a:xfrm>
            <a:off x="4457794" y="6501590"/>
            <a:ext cx="62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4F81BD"/>
                </a:solidFill>
              </a:rPr>
              <a:t>Date</a:t>
            </a:r>
            <a:endParaRPr lang="fr-TN" dirty="0">
              <a:solidFill>
                <a:srgbClr val="4F81BD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F1EE0EB-4CF8-4D58-BABE-154B1907EA2A}"/>
              </a:ext>
            </a:extLst>
          </p:cNvPr>
          <p:cNvSpPr txBox="1"/>
          <p:nvPr/>
        </p:nvSpPr>
        <p:spPr>
          <a:xfrm>
            <a:off x="5778748" y="6501590"/>
            <a:ext cx="163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Incrémentation</a:t>
            </a:r>
            <a:endParaRPr lang="fr-TN" dirty="0">
              <a:solidFill>
                <a:srgbClr val="C00000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4F0A29F-1030-4524-BF42-26B0BAE87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144" y="5988920"/>
            <a:ext cx="2028902" cy="11693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D12E4B5-F4FA-4E18-9B8B-F145DD5E15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4545"/>
          <a:stretch/>
        </p:blipFill>
        <p:spPr>
          <a:xfrm>
            <a:off x="8192527" y="2989337"/>
            <a:ext cx="2028902" cy="4145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4643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0" y="40895"/>
            <a:ext cx="10693400" cy="956970"/>
          </a:xfrm>
          <a:prstGeom prst="rect">
            <a:avLst/>
          </a:prstGeom>
        </p:spPr>
        <p:txBody>
          <a:bodyPr vert="horz" wrap="square" lIns="0" tIns="520995" rIns="0" bIns="0" rtlCol="0">
            <a:spAutoFit/>
          </a:bodyPr>
          <a:lstStyle/>
          <a:p>
            <a:pPr marL="12605" algn="ctr" defTabSz="1008400"/>
            <a:r>
              <a:rPr lang="fr-FR" sz="2800" dirty="0">
                <a:latin typeface="Century Gothic" pitchFamily="34" charset="0"/>
                <a:cs typeface="Century Gothic"/>
              </a:rPr>
              <a:t>LES ANNOTATIONS DU PROJET LOMBOK – </a:t>
            </a:r>
            <a:r>
              <a:rPr lang="fr-FR" sz="2400" dirty="0">
                <a:latin typeface="Century Gothic" pitchFamily="34" charset="0"/>
                <a:cs typeface="Century Gothic"/>
              </a:rPr>
              <a:t>LOGGER </a:t>
            </a:r>
            <a:r>
              <a:rPr lang="fr-FR" dirty="0">
                <a:latin typeface="Century Gothic" pitchFamily="34" charset="0"/>
                <a:cs typeface="Century Gothic"/>
              </a:rPr>
              <a:t>: MISE EN OEUVRE</a:t>
            </a:r>
            <a:endParaRPr lang="fr-FR" sz="2400" dirty="0">
              <a:latin typeface="Century Gothic" pitchFamily="34" charset="0"/>
              <a:cs typeface="Century Gothic"/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/>
        </p:nvSpPr>
        <p:spPr>
          <a:xfrm>
            <a:off x="90116" y="1045121"/>
            <a:ext cx="10441160" cy="6239944"/>
          </a:xfrm>
          <a:prstGeom prst="rect">
            <a:avLst/>
          </a:prstGeom>
        </p:spPr>
        <p:txBody>
          <a:bodyPr vert="horz" lIns="100838" tIns="50419" rIns="100838" bIns="50419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fr-FR" sz="2000" spc="-6" dirty="0">
              <a:latin typeface="Century Gothic"/>
            </a:endParaRPr>
          </a:p>
          <a:p>
            <a:pPr algn="just">
              <a:lnSpc>
                <a:spcPct val="150000"/>
              </a:lnSpc>
            </a:pPr>
            <a:r>
              <a:rPr lang="fr-FR" sz="2400" dirty="0">
                <a:latin typeface="Century Gothic" pitchFamily="34" charset="0"/>
              </a:rPr>
              <a:t>Pour spécifier un seuil pour la taille du fichier externe, il suffit d'ajouter cette instruction dans le fichier </a:t>
            </a:r>
            <a:r>
              <a:rPr lang="fr-FR" sz="2400" b="1" dirty="0" err="1">
                <a:latin typeface="Century Gothic" pitchFamily="34" charset="0"/>
              </a:rPr>
              <a:t>application.properties</a:t>
            </a:r>
            <a:r>
              <a:rPr lang="fr-FR" sz="2400" dirty="0">
                <a:latin typeface="Century Gothic" pitchFamily="34" charset="0"/>
              </a:rPr>
              <a:t> de l’application :</a:t>
            </a:r>
          </a:p>
          <a:p>
            <a:pPr algn="just">
              <a:lnSpc>
                <a:spcPct val="150000"/>
              </a:lnSpc>
            </a:pPr>
            <a:endParaRPr lang="fr-FR" sz="500" dirty="0">
              <a:latin typeface="Century Gothic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logging.logback.rollingpolicy.max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-file-size= 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2AA19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&lt;taille&gt;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Exp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: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logging.logback.rollingpolicy.max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-file-size= 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2AA19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10KB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TN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400" dirty="0">
                <a:latin typeface="Century Gothic" pitchFamily="34" charset="0"/>
              </a:rPr>
              <a:t>   Cela maintient la taille maximale de chaque fichier externe autour de 10 Ko. Un nouveau fichier sera créé si la taille du fichier actuel dépasse ce nombre.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fr-FR" sz="2000" b="1" dirty="0">
                <a:latin typeface="Century Gothic" pitchFamily="34" charset="0"/>
                <a:sym typeface="Wingdings" panose="05000000000000000000" pitchFamily="2" charset="2"/>
              </a:rPr>
              <a:t> </a:t>
            </a:r>
            <a:r>
              <a:rPr lang="fr-FR" sz="2000" b="1" dirty="0">
                <a:latin typeface="Century Gothic" pitchFamily="34" charset="0"/>
              </a:rPr>
              <a:t>Si cette propriété n'est pas spécifiée, la taille par défaut est de 10 Mo.</a:t>
            </a:r>
          </a:p>
        </p:txBody>
      </p:sp>
    </p:spTree>
    <p:extLst>
      <p:ext uri="{BB962C8B-B14F-4D97-AF65-F5344CB8AC3E}">
        <p14:creationId xmlns:p14="http://schemas.microsoft.com/office/powerpoint/2010/main" val="27596243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0" y="40895"/>
            <a:ext cx="10693400" cy="956970"/>
          </a:xfrm>
          <a:prstGeom prst="rect">
            <a:avLst/>
          </a:prstGeom>
        </p:spPr>
        <p:txBody>
          <a:bodyPr vert="horz" wrap="square" lIns="0" tIns="520995" rIns="0" bIns="0" rtlCol="0">
            <a:spAutoFit/>
          </a:bodyPr>
          <a:lstStyle/>
          <a:p>
            <a:pPr marL="12605" algn="ctr" defTabSz="1008400"/>
            <a:r>
              <a:rPr lang="fr-FR" sz="2800" dirty="0">
                <a:latin typeface="Century Gothic" pitchFamily="34" charset="0"/>
                <a:cs typeface="Century Gothic"/>
              </a:rPr>
              <a:t>LES ANNOTATIONS DU PROJET LOMBOK – </a:t>
            </a:r>
            <a:r>
              <a:rPr lang="fr-FR" sz="2400" dirty="0">
                <a:latin typeface="Century Gothic" pitchFamily="34" charset="0"/>
                <a:cs typeface="Century Gothic"/>
              </a:rPr>
              <a:t>LOGGER </a:t>
            </a:r>
            <a:r>
              <a:rPr lang="fr-FR" dirty="0">
                <a:latin typeface="Century Gothic" pitchFamily="34" charset="0"/>
                <a:cs typeface="Century Gothic"/>
              </a:rPr>
              <a:t>: MISE EN OEUVRE</a:t>
            </a:r>
            <a:endParaRPr lang="fr-FR" sz="2400" dirty="0">
              <a:latin typeface="Century Gothic" pitchFamily="34" charset="0"/>
              <a:cs typeface="Century Gothic"/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/>
        </p:nvSpPr>
        <p:spPr>
          <a:xfrm>
            <a:off x="197916" y="1283393"/>
            <a:ext cx="10693400" cy="5943330"/>
          </a:xfrm>
          <a:prstGeom prst="rect">
            <a:avLst/>
          </a:prstGeom>
        </p:spPr>
        <p:txBody>
          <a:bodyPr vert="horz" lIns="100838" tIns="50419" rIns="100838" bIns="50419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400" dirty="0">
              <a:latin typeface="Century Gothic" pitchFamily="34" charset="0"/>
            </a:endParaRPr>
          </a:p>
          <a:p>
            <a:endParaRPr lang="fr-FR" sz="2000" dirty="0">
              <a:latin typeface="Century Gothic" pitchFamily="34" charset="0"/>
            </a:endParaRP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1969"/>
              </p:ext>
            </p:extLst>
          </p:nvPr>
        </p:nvGraphicFramePr>
        <p:xfrm>
          <a:off x="648072" y="4621705"/>
          <a:ext cx="9793088" cy="2472088"/>
        </p:xfrm>
        <a:graphic>
          <a:graphicData uri="http://schemas.openxmlformats.org/drawingml/2006/table">
            <a:tbl>
              <a:tblPr/>
              <a:tblGrid>
                <a:gridCol w="2093180">
                  <a:extLst>
                    <a:ext uri="{9D8B030D-6E8A-4147-A177-3AD203B41FA5}">
                      <a16:colId xmlns:a16="http://schemas.microsoft.com/office/drawing/2014/main" val="3714773945"/>
                    </a:ext>
                  </a:extLst>
                </a:gridCol>
                <a:gridCol w="7699908">
                  <a:extLst>
                    <a:ext uri="{9D8B030D-6E8A-4147-A177-3AD203B41FA5}">
                      <a16:colId xmlns:a16="http://schemas.microsoft.com/office/drawing/2014/main" val="1667594640"/>
                    </a:ext>
                  </a:extLst>
                </a:gridCol>
              </a:tblGrid>
              <a:tr h="27150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Motif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Rôle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657487"/>
                  </a:ext>
                </a:extLst>
              </a:tr>
              <a:tr h="27150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Le nom de la classe qui a émis le message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802442"/>
                  </a:ext>
                </a:extLst>
              </a:tr>
              <a:tr h="27150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Le </a:t>
                      </a: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timestamp</a:t>
                      </a: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 l'émission du message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154192"/>
                  </a:ext>
                </a:extLst>
              </a:tr>
              <a:tr h="27150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%m ou %</a:t>
                      </a:r>
                      <a:r>
                        <a:rPr lang="fr-FR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msg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Le message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995971"/>
                  </a:ext>
                </a:extLst>
              </a:tr>
              <a:tr h="27150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Un retour chariot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726759"/>
                  </a:ext>
                </a:extLst>
              </a:tr>
              <a:tr h="57976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  <a:r>
                        <a:rPr lang="fr-FR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level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Le niveau de log (</a:t>
                      </a:r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info,debug</a:t>
                      </a: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fatal</a:t>
                      </a:r>
                      <a:r>
                        <a:rPr lang="fr-FR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,etc..)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058212"/>
                  </a:ext>
                </a:extLst>
              </a:tr>
              <a:tr h="53478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  <a:r>
                        <a:rPr lang="fr-FR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logger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Des informations sur l'origine du message dans le code source (package, classe, méthode)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36792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97916" y="1405161"/>
            <a:ext cx="10333360" cy="3002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400" dirty="0">
                <a:latin typeface="Century Gothic" pitchFamily="34" charset="0"/>
              </a:rPr>
              <a:t>Pour personnaliser le message de log, il suffit d'ajouter cette instruction dans le fichier </a:t>
            </a:r>
            <a:r>
              <a:rPr lang="fr-FR" sz="2400" b="1" dirty="0" err="1">
                <a:latin typeface="Century Gothic" pitchFamily="34" charset="0"/>
              </a:rPr>
              <a:t>application.properties</a:t>
            </a:r>
            <a:endParaRPr lang="fr-FR" sz="2400" dirty="0">
              <a:latin typeface="Century Gothic" pitchFamily="34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2200" dirty="0">
                <a:solidFill>
                  <a:srgbClr val="000000"/>
                </a:solidFill>
                <a:latin typeface="Consolas"/>
              </a:rPr>
              <a:t> Dans la console: logging.pattern.console= </a:t>
            </a:r>
            <a:r>
              <a:rPr lang="fr-FR" sz="2200" dirty="0">
                <a:solidFill>
                  <a:srgbClr val="2AA198"/>
                </a:solidFill>
                <a:latin typeface="Consolas"/>
              </a:rPr>
              <a:t>&lt;Format&gt;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2200" dirty="0">
                <a:solidFill>
                  <a:srgbClr val="000000"/>
                </a:solidFill>
                <a:latin typeface="Consolas"/>
              </a:rPr>
              <a:t> Dans le fichier: </a:t>
            </a:r>
            <a:r>
              <a:rPr lang="fr-FR" sz="2200" dirty="0" err="1">
                <a:solidFill>
                  <a:srgbClr val="000000"/>
                </a:solidFill>
                <a:latin typeface="Consolas"/>
              </a:rPr>
              <a:t>logging.pattern.file</a:t>
            </a:r>
            <a:r>
              <a:rPr lang="fr-FR" sz="22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fr-FR" sz="2200" dirty="0">
                <a:solidFill>
                  <a:srgbClr val="2AA198"/>
                </a:solidFill>
                <a:latin typeface="Consolas"/>
              </a:rPr>
              <a:t>&lt;Format&gt;</a:t>
            </a:r>
          </a:p>
          <a:p>
            <a:pPr marL="268288" lvl="1" indent="-95250">
              <a:lnSpc>
                <a:spcPct val="150000"/>
              </a:lnSpc>
            </a:pPr>
            <a:r>
              <a:rPr lang="fr-FR" b="1" u="sng" dirty="0">
                <a:latin typeface="Century Gothic" pitchFamily="34" charset="0"/>
              </a:rPr>
              <a:t>Exemple</a:t>
            </a:r>
            <a:r>
              <a:rPr lang="fr-FR" b="1" dirty="0">
                <a:latin typeface="Century Gothic" pitchFamily="34" charset="0"/>
              </a:rPr>
              <a:t>:</a:t>
            </a:r>
          </a:p>
          <a:p>
            <a:pPr marL="268288" lvl="1" indent="-95250" algn="ctr">
              <a:lnSpc>
                <a:spcPct val="150000"/>
              </a:lnSpc>
            </a:pPr>
            <a:r>
              <a:rPr lang="fr-FR" b="1" dirty="0">
                <a:latin typeface="Century Gothic" pitchFamily="34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logging.pattern.file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=</a:t>
            </a:r>
            <a:r>
              <a:rPr lang="fr-FR" dirty="0">
                <a:solidFill>
                  <a:srgbClr val="2AA198"/>
                </a:solidFill>
                <a:latin typeface="Consolas"/>
              </a:rPr>
              <a:t>%d{</a:t>
            </a:r>
            <a:r>
              <a:rPr lang="fr-FR" dirty="0" err="1">
                <a:solidFill>
                  <a:srgbClr val="2AA198"/>
                </a:solidFill>
                <a:latin typeface="Consolas"/>
              </a:rPr>
              <a:t>yyyy</a:t>
            </a:r>
            <a:r>
              <a:rPr lang="fr-FR" dirty="0">
                <a:solidFill>
                  <a:srgbClr val="2AA198"/>
                </a:solidFill>
                <a:latin typeface="Consolas"/>
              </a:rPr>
              <a:t>-MM-dd </a:t>
            </a:r>
            <a:r>
              <a:rPr lang="fr-FR" dirty="0" err="1">
                <a:solidFill>
                  <a:srgbClr val="2AA198"/>
                </a:solidFill>
                <a:latin typeface="Consolas"/>
              </a:rPr>
              <a:t>HH:mm:ss</a:t>
            </a:r>
            <a:r>
              <a:rPr lang="fr-FR" dirty="0">
                <a:solidFill>
                  <a:srgbClr val="2AA198"/>
                </a:solidFill>
                <a:latin typeface="Consolas"/>
              </a:rPr>
              <a:t>} </a:t>
            </a:r>
            <a:r>
              <a:rPr lang="fr-FR" dirty="0"/>
              <a:t>-  </a:t>
            </a:r>
            <a:r>
              <a:rPr lang="fr-FR" dirty="0">
                <a:solidFill>
                  <a:srgbClr val="2AA198"/>
                </a:solidFill>
                <a:latin typeface="Consolas"/>
              </a:rPr>
              <a:t>%-5level- %logger{36} - %msg %n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1DAB790-6182-4A3E-B4F1-42A8FEA06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186690">
              <a:lnSpc>
                <a:spcPts val="1325"/>
              </a:lnSpc>
            </a:pPr>
            <a:fld id="{81D60167-4931-47E6-BA6A-407CBD079E47}" type="slidenum">
              <a:rPr lang="fr-FR" smtClean="0"/>
              <a:pPr marL="186690">
                <a:lnSpc>
                  <a:spcPts val="1325"/>
                </a:lnSpc>
              </a:pPr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7123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0" y="40895"/>
            <a:ext cx="10693400" cy="956970"/>
          </a:xfrm>
          <a:prstGeom prst="rect">
            <a:avLst/>
          </a:prstGeom>
        </p:spPr>
        <p:txBody>
          <a:bodyPr vert="horz" wrap="square" lIns="0" tIns="520995" rIns="0" bIns="0" rtlCol="0">
            <a:spAutoFit/>
          </a:bodyPr>
          <a:lstStyle/>
          <a:p>
            <a:pPr marL="12605" algn="ctr" defTabSz="1008400"/>
            <a:r>
              <a:rPr lang="fr-FR" sz="2800" dirty="0">
                <a:latin typeface="Century Gothic" pitchFamily="34" charset="0"/>
                <a:cs typeface="Century Gothic"/>
              </a:rPr>
              <a:t>LES ANNOTATIONS DU PROJET LOMBOK – </a:t>
            </a:r>
            <a:r>
              <a:rPr lang="fr-FR" sz="2400" dirty="0">
                <a:latin typeface="Century Gothic" pitchFamily="34" charset="0"/>
                <a:cs typeface="Century Gothic"/>
              </a:rPr>
              <a:t>LOGGER </a:t>
            </a:r>
            <a:r>
              <a:rPr lang="fr-FR" dirty="0">
                <a:latin typeface="Century Gothic" pitchFamily="34" charset="0"/>
                <a:cs typeface="Century Gothic"/>
              </a:rPr>
              <a:t>: MISE EN OEUVRE</a:t>
            </a:r>
            <a:endParaRPr lang="fr-FR" sz="2400" dirty="0">
              <a:latin typeface="Century Gothic" pitchFamily="34" charset="0"/>
              <a:cs typeface="Century Gothic"/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/>
        </p:nvSpPr>
        <p:spPr>
          <a:xfrm>
            <a:off x="197916" y="1283393"/>
            <a:ext cx="10693400" cy="5943330"/>
          </a:xfrm>
          <a:prstGeom prst="rect">
            <a:avLst/>
          </a:prstGeom>
        </p:spPr>
        <p:txBody>
          <a:bodyPr vert="horz" lIns="100838" tIns="50419" rIns="100838" bIns="50419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400" dirty="0">
              <a:latin typeface="Century Gothic" pitchFamily="34" charset="0"/>
            </a:endParaRPr>
          </a:p>
          <a:p>
            <a:endParaRPr lang="fr-FR" sz="2000" dirty="0">
              <a:latin typeface="Century Gothic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6140" y="1549177"/>
            <a:ext cx="100811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400" dirty="0">
                <a:latin typeface="Century Gothic" pitchFamily="34" charset="0"/>
              </a:rPr>
              <a:t>Les niveaux de journalisation peuvent être définis dans le projet Spring Boot en définissant ses configurations dans le fichier </a:t>
            </a:r>
            <a:r>
              <a:rPr lang="fr-FR" sz="2400" dirty="0" err="1">
                <a:latin typeface="Century Gothic" pitchFamily="34" charset="0"/>
              </a:rPr>
              <a:t>application.properties</a:t>
            </a:r>
            <a:r>
              <a:rPr lang="fr-FR" sz="2400" dirty="0">
                <a:latin typeface="Century Gothic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400" dirty="0">
                <a:latin typeface="Century Gothic" pitchFamily="34" charset="0"/>
              </a:rPr>
              <a:t>Le format pour définir la configuration du niveau de journalisation est :</a:t>
            </a:r>
          </a:p>
          <a:p>
            <a:pPr algn="ctr">
              <a:lnSpc>
                <a:spcPct val="150000"/>
              </a:lnSpc>
            </a:pPr>
            <a:r>
              <a:rPr lang="fr-FR" sz="2400" dirty="0" err="1">
                <a:solidFill>
                  <a:srgbClr val="000000"/>
                </a:solidFill>
                <a:latin typeface="Consolas"/>
              </a:rPr>
              <a:t>logging.level</a:t>
            </a:r>
            <a:r>
              <a:rPr lang="fr-FR" sz="2400" dirty="0">
                <a:solidFill>
                  <a:srgbClr val="000000"/>
                </a:solidFill>
                <a:latin typeface="Consolas"/>
              </a:rPr>
              <a:t>.[</a:t>
            </a:r>
            <a:r>
              <a:rPr lang="fr-FR" sz="2400" dirty="0" err="1">
                <a:solidFill>
                  <a:srgbClr val="000000"/>
                </a:solidFill>
                <a:latin typeface="Consolas"/>
              </a:rPr>
              <a:t>classpath</a:t>
            </a:r>
            <a:r>
              <a:rPr lang="fr-FR" sz="2400" dirty="0">
                <a:solidFill>
                  <a:srgbClr val="000000"/>
                </a:solidFill>
                <a:latin typeface="Consolas"/>
              </a:rPr>
              <a:t>] </a:t>
            </a:r>
            <a:r>
              <a:rPr lang="fr-FR" sz="2400" dirty="0">
                <a:latin typeface="Century Gothic" pitchFamily="34" charset="0"/>
              </a:rPr>
              <a:t>= </a:t>
            </a:r>
            <a:r>
              <a:rPr lang="fr-FR" sz="2400" dirty="0">
                <a:solidFill>
                  <a:srgbClr val="2AA198"/>
                </a:solidFill>
                <a:latin typeface="Consolas"/>
              </a:rPr>
              <a:t>[</a:t>
            </a:r>
            <a:r>
              <a:rPr lang="fr-FR" sz="2400" dirty="0" err="1">
                <a:solidFill>
                  <a:srgbClr val="2AA198"/>
                </a:solidFill>
                <a:latin typeface="Consolas"/>
              </a:rPr>
              <a:t>level</a:t>
            </a:r>
            <a:r>
              <a:rPr lang="fr-FR" sz="2400" dirty="0">
                <a:solidFill>
                  <a:srgbClr val="2AA198"/>
                </a:solidFill>
                <a:latin typeface="Consolas"/>
              </a:rPr>
              <a:t>]</a:t>
            </a:r>
          </a:p>
          <a:p>
            <a:pPr algn="ctr">
              <a:lnSpc>
                <a:spcPct val="150000"/>
              </a:lnSpc>
            </a:pPr>
            <a:r>
              <a:rPr lang="fr-FR" sz="2400" b="1" u="sng" dirty="0">
                <a:latin typeface="Century Gothic" pitchFamily="34" charset="0"/>
              </a:rPr>
              <a:t>Exemple</a:t>
            </a:r>
            <a:r>
              <a:rPr lang="fr-FR" sz="2400" b="1" dirty="0">
                <a:latin typeface="Century Gothic" pitchFamily="34" charset="0"/>
              </a:rPr>
              <a:t> : </a:t>
            </a:r>
            <a:r>
              <a:rPr lang="fr-FR" sz="2400" dirty="0" err="1">
                <a:solidFill>
                  <a:srgbClr val="000000"/>
                </a:solidFill>
                <a:latin typeface="Consolas"/>
              </a:rPr>
              <a:t>logging.level.com.service.DemoService</a:t>
            </a:r>
            <a:r>
              <a:rPr lang="fr-FR" sz="24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fr-FR" sz="2400" dirty="0">
                <a:solidFill>
                  <a:srgbClr val="2AA198"/>
                </a:solidFill>
                <a:latin typeface="Consolas"/>
              </a:rPr>
              <a:t>WARN</a:t>
            </a:r>
            <a:endParaRPr lang="fr-FR" sz="2400" dirty="0">
              <a:latin typeface="Century Gothic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71236A6-61E9-4B55-B81B-08ADDFEAF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186690">
              <a:lnSpc>
                <a:spcPts val="1325"/>
              </a:lnSpc>
            </a:pPr>
            <a:fld id="{81D60167-4931-47E6-BA6A-407CBD079E47}" type="slidenum">
              <a:rPr lang="fr-FR" smtClean="0"/>
              <a:pPr marL="186690">
                <a:lnSpc>
                  <a:spcPts val="1325"/>
                </a:lnSpc>
              </a:pPr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8071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0" y="40895"/>
            <a:ext cx="10693400" cy="956970"/>
          </a:xfrm>
          <a:prstGeom prst="rect">
            <a:avLst/>
          </a:prstGeom>
        </p:spPr>
        <p:txBody>
          <a:bodyPr vert="horz" wrap="square" lIns="0" tIns="520995" rIns="0" bIns="0" rtlCol="0">
            <a:spAutoFit/>
          </a:bodyPr>
          <a:lstStyle/>
          <a:p>
            <a:pPr marL="12605" algn="ctr" defTabSz="1008400"/>
            <a:r>
              <a:rPr lang="fr-FR" sz="2800" dirty="0">
                <a:latin typeface="Century Gothic" pitchFamily="34" charset="0"/>
                <a:cs typeface="Century Gothic"/>
              </a:rPr>
              <a:t>LES ANNOTATIONS DU PROJET LOMBOK – </a:t>
            </a:r>
            <a:r>
              <a:rPr lang="fr-FR" sz="2400" dirty="0">
                <a:latin typeface="Century Gothic" pitchFamily="34" charset="0"/>
                <a:cs typeface="Century Gothic"/>
              </a:rPr>
              <a:t>LOGGER </a:t>
            </a:r>
            <a:r>
              <a:rPr lang="fr-FR" dirty="0">
                <a:latin typeface="Century Gothic" pitchFamily="34" charset="0"/>
                <a:cs typeface="Century Gothic"/>
              </a:rPr>
              <a:t>: MISE EN OEUVRE</a:t>
            </a:r>
            <a:endParaRPr lang="fr-FR" sz="2400" dirty="0">
              <a:latin typeface="Century Gothic" pitchFamily="34" charset="0"/>
              <a:cs typeface="Century Gothic"/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/>
        </p:nvSpPr>
        <p:spPr>
          <a:xfrm>
            <a:off x="197916" y="1283393"/>
            <a:ext cx="10693400" cy="5943330"/>
          </a:xfrm>
          <a:prstGeom prst="rect">
            <a:avLst/>
          </a:prstGeom>
        </p:spPr>
        <p:txBody>
          <a:bodyPr vert="horz" lIns="100838" tIns="50419" rIns="100838" bIns="50419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400" dirty="0">
              <a:latin typeface="Century Gothic" pitchFamily="34" charset="0"/>
            </a:endParaRPr>
          </a:p>
          <a:p>
            <a:endParaRPr lang="fr-FR" sz="2000" dirty="0">
              <a:latin typeface="Century Gothic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6140" y="1549177"/>
            <a:ext cx="10081120" cy="3900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400" dirty="0">
                <a:latin typeface="Century Gothic" pitchFamily="34" charset="0"/>
              </a:rPr>
              <a:t>Pour spécifier un niveau de journalisation pour toutes les classes qui n'ont pas leurs propres paramètres de niveau de journalisation, le </a:t>
            </a:r>
            <a:r>
              <a:rPr lang="fr-FR" sz="2400" dirty="0" err="1">
                <a:latin typeface="Century Gothic" pitchFamily="34" charset="0"/>
              </a:rPr>
              <a:t>root</a:t>
            </a:r>
            <a:r>
              <a:rPr lang="fr-FR" sz="2400" dirty="0">
                <a:latin typeface="Century Gothic" pitchFamily="34" charset="0"/>
              </a:rPr>
              <a:t> </a:t>
            </a:r>
            <a:r>
              <a:rPr lang="fr-FR" sz="2400" dirty="0" err="1">
                <a:latin typeface="Century Gothic" pitchFamily="34" charset="0"/>
              </a:rPr>
              <a:t>logger</a:t>
            </a:r>
            <a:r>
              <a:rPr lang="fr-FR" sz="2400" dirty="0">
                <a:latin typeface="Century Gothic" pitchFamily="34" charset="0"/>
              </a:rPr>
              <a:t> peut être défini à l'aide de:</a:t>
            </a:r>
          </a:p>
          <a:p>
            <a:pPr algn="ctr">
              <a:lnSpc>
                <a:spcPct val="150000"/>
              </a:lnSpc>
            </a:pPr>
            <a:r>
              <a:rPr lang="fr-FR" sz="2400" dirty="0" err="1">
                <a:solidFill>
                  <a:srgbClr val="000000"/>
                </a:solidFill>
                <a:latin typeface="Consolas"/>
              </a:rPr>
              <a:t>logging.level.root</a:t>
            </a:r>
            <a:r>
              <a:rPr lang="fr-FR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2400" dirty="0">
                <a:latin typeface="Century Gothic" pitchFamily="34" charset="0"/>
              </a:rPr>
              <a:t>= </a:t>
            </a:r>
            <a:r>
              <a:rPr lang="fr-FR" sz="2400" dirty="0">
                <a:solidFill>
                  <a:srgbClr val="2AA198"/>
                </a:solidFill>
                <a:latin typeface="Consolas"/>
              </a:rPr>
              <a:t>[</a:t>
            </a:r>
            <a:r>
              <a:rPr lang="fr-FR" sz="2400" dirty="0" err="1">
                <a:solidFill>
                  <a:srgbClr val="2AA198"/>
                </a:solidFill>
                <a:latin typeface="Consolas"/>
              </a:rPr>
              <a:t>level</a:t>
            </a:r>
            <a:r>
              <a:rPr lang="fr-FR" sz="2400" dirty="0">
                <a:solidFill>
                  <a:srgbClr val="2AA198"/>
                </a:solidFill>
                <a:latin typeface="Consolas"/>
              </a:rPr>
              <a:t>]</a:t>
            </a:r>
          </a:p>
          <a:p>
            <a:pPr algn="ctr">
              <a:lnSpc>
                <a:spcPct val="150000"/>
              </a:lnSpc>
            </a:pPr>
            <a:r>
              <a:rPr lang="fr-FR" sz="2400" b="1" u="sng" dirty="0">
                <a:latin typeface="Century Gothic" pitchFamily="34" charset="0"/>
              </a:rPr>
              <a:t>Exemple</a:t>
            </a:r>
            <a:r>
              <a:rPr lang="fr-FR" sz="2400" b="1" dirty="0">
                <a:latin typeface="Century Gothic" pitchFamily="34" charset="0"/>
              </a:rPr>
              <a:t> : </a:t>
            </a:r>
            <a:r>
              <a:rPr lang="fr-FR" sz="2400" dirty="0" err="1">
                <a:solidFill>
                  <a:srgbClr val="000000"/>
                </a:solidFill>
                <a:latin typeface="Consolas"/>
              </a:rPr>
              <a:t>logging.level.root</a:t>
            </a:r>
            <a:r>
              <a:rPr lang="fr-FR" sz="24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fr-FR" sz="2400" dirty="0">
                <a:solidFill>
                  <a:srgbClr val="2AA198"/>
                </a:solidFill>
                <a:latin typeface="Consolas"/>
              </a:rPr>
              <a:t>DEBUG</a:t>
            </a:r>
            <a:endParaRPr lang="fr-FR" sz="2400" dirty="0">
              <a:latin typeface="Century Gothic" pitchFamily="34" charset="0"/>
            </a:endParaRPr>
          </a:p>
          <a:p>
            <a:pPr algn="ctr">
              <a:lnSpc>
                <a:spcPct val="150000"/>
              </a:lnSpc>
            </a:pPr>
            <a:endParaRPr lang="fr-FR" sz="2400" dirty="0">
              <a:solidFill>
                <a:srgbClr val="2AA198"/>
              </a:solidFill>
              <a:latin typeface="Consolas"/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endParaRPr lang="fr-FR" sz="2400" dirty="0">
              <a:latin typeface="Century Gothic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F28CF94-EEB7-4914-B38B-D0D7C7806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186690">
              <a:lnSpc>
                <a:spcPts val="1325"/>
              </a:lnSpc>
            </a:pPr>
            <a:fld id="{81D60167-4931-47E6-BA6A-407CBD079E47}" type="slidenum">
              <a:rPr lang="fr-FR" smtClean="0"/>
              <a:pPr marL="186690">
                <a:lnSpc>
                  <a:spcPts val="1325"/>
                </a:lnSpc>
              </a:pPr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547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0" y="40895"/>
            <a:ext cx="10693400" cy="1018525"/>
          </a:xfrm>
          <a:prstGeom prst="rect">
            <a:avLst/>
          </a:prstGeom>
        </p:spPr>
        <p:txBody>
          <a:bodyPr vert="horz" wrap="square" lIns="0" tIns="520995" rIns="0" bIns="0" rtlCol="0">
            <a:spAutoFit/>
          </a:bodyPr>
          <a:lstStyle/>
          <a:p>
            <a:pPr marL="12605" algn="ctr" defTabSz="1008400"/>
            <a:r>
              <a:rPr lang="fr-FR" sz="3200" dirty="0">
                <a:latin typeface="Century Gothic" pitchFamily="34" charset="0"/>
                <a:cs typeface="Century Gothic"/>
              </a:rPr>
              <a:t>INTRODUCTION</a:t>
            </a:r>
          </a:p>
        </p:txBody>
      </p:sp>
      <p:sp>
        <p:nvSpPr>
          <p:cNvPr id="12" name="Rectangle 11"/>
          <p:cNvSpPr>
            <a:spLocks noGrp="1" noChangeArrowheads="1"/>
          </p:cNvSpPr>
          <p:nvPr/>
        </p:nvSpPr>
        <p:spPr>
          <a:xfrm>
            <a:off x="162124" y="1142514"/>
            <a:ext cx="10299824" cy="6167303"/>
          </a:xfrm>
          <a:prstGeom prst="rect">
            <a:avLst/>
          </a:prstGeom>
        </p:spPr>
        <p:txBody>
          <a:bodyPr vert="horz" lIns="100838" tIns="50419" rIns="100838" bIns="50419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fr-FR" sz="2400" spc="-6" dirty="0">
              <a:latin typeface="Century Gothic"/>
            </a:endParaRPr>
          </a:p>
          <a:p>
            <a:pPr algn="just">
              <a:lnSpc>
                <a:spcPct val="150000"/>
              </a:lnSpc>
            </a:pPr>
            <a:r>
              <a:rPr lang="fr-FR" sz="2400" dirty="0">
                <a:latin typeface="Century Gothic" pitchFamily="34" charset="0"/>
              </a:rPr>
              <a:t>Le projet Lombok est une bibliothèque Java qui </a:t>
            </a:r>
            <a:r>
              <a:rPr lang="fr-FR" sz="2400" b="1" dirty="0">
                <a:latin typeface="Century Gothic" pitchFamily="34" charset="0"/>
              </a:rPr>
              <a:t>génère du code </a:t>
            </a:r>
            <a:r>
              <a:rPr lang="fr-FR" sz="2400" dirty="0">
                <a:latin typeface="Century Gothic" pitchFamily="34" charset="0"/>
              </a:rPr>
              <a:t>en respectant de nombreuses bonnes pratiques. </a:t>
            </a:r>
          </a:p>
          <a:p>
            <a:pPr algn="just">
              <a:lnSpc>
                <a:spcPct val="150000"/>
              </a:lnSpc>
            </a:pPr>
            <a:r>
              <a:rPr lang="fr-FR" sz="2400" dirty="0">
                <a:latin typeface="Century Gothic" pitchFamily="34" charset="0"/>
              </a:rPr>
              <a:t>Cette bibliothèque remplace le code par des annotations faciles à utiliser ce qu'on appelle du « </a:t>
            </a:r>
            <a:r>
              <a:rPr lang="fr-FR" sz="2400" b="1" dirty="0">
                <a:latin typeface="Century Gothic" pitchFamily="34" charset="0"/>
              </a:rPr>
              <a:t>boiler plate </a:t>
            </a:r>
            <a:r>
              <a:rPr lang="fr-FR" sz="2400" dirty="0">
                <a:latin typeface="Century Gothic" pitchFamily="34" charset="0"/>
              </a:rPr>
              <a:t>» :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200" dirty="0">
                <a:latin typeface="Century Gothic" pitchFamily="34" charset="0"/>
              </a:rPr>
              <a:t>Getters, Setters et Constructeurs ( vides et avec paramètres)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200" dirty="0" err="1">
                <a:latin typeface="Century Gothic" pitchFamily="34" charset="0"/>
              </a:rPr>
              <a:t>Equals</a:t>
            </a:r>
            <a:r>
              <a:rPr lang="fr-FR" sz="2200" dirty="0">
                <a:latin typeface="Century Gothic" pitchFamily="34" charset="0"/>
              </a:rPr>
              <a:t> et </a:t>
            </a:r>
            <a:r>
              <a:rPr lang="fr-FR" sz="2200" dirty="0" err="1">
                <a:latin typeface="Century Gothic" pitchFamily="34" charset="0"/>
              </a:rPr>
              <a:t>HashCode</a:t>
            </a:r>
            <a:endParaRPr lang="fr-FR" sz="2200" dirty="0">
              <a:latin typeface="Century Gothic" pitchFamily="34" charset="0"/>
            </a:endParaRP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200" dirty="0">
                <a:latin typeface="Century Gothic" pitchFamily="34" charset="0"/>
              </a:rPr>
              <a:t>To String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200" dirty="0">
                <a:latin typeface="Century Gothic" pitchFamily="34" charset="0"/>
              </a:rPr>
              <a:t>Modificateurs d'accès (</a:t>
            </a:r>
            <a:r>
              <a:rPr lang="fr-FR" sz="2200" dirty="0" err="1">
                <a:latin typeface="Century Gothic" pitchFamily="34" charset="0"/>
              </a:rPr>
              <a:t>private</a:t>
            </a:r>
            <a:r>
              <a:rPr lang="fr-FR" sz="2200" dirty="0">
                <a:latin typeface="Century Gothic" pitchFamily="34" charset="0"/>
              </a:rPr>
              <a:t>, </a:t>
            </a:r>
            <a:r>
              <a:rPr lang="fr-FR" sz="2200" dirty="0" err="1">
                <a:latin typeface="Century Gothic" pitchFamily="34" charset="0"/>
              </a:rPr>
              <a:t>protected</a:t>
            </a:r>
            <a:r>
              <a:rPr lang="fr-FR" sz="2200" dirty="0">
                <a:latin typeface="Century Gothic" pitchFamily="34" charset="0"/>
              </a:rPr>
              <a:t>, etc.)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200" dirty="0">
                <a:latin typeface="Century Gothic" pitchFamily="34" charset="0"/>
              </a:rPr>
              <a:t>Logger</a:t>
            </a:r>
          </a:p>
          <a:p>
            <a:pPr lvl="1"/>
            <a:endParaRPr lang="fr-FR" sz="2200" dirty="0">
              <a:latin typeface="Century Gothic" pitchFamily="34" charset="0"/>
            </a:endParaRPr>
          </a:p>
          <a:p>
            <a:endParaRPr lang="fr-FR" sz="2400" dirty="0">
              <a:latin typeface="Century Gothic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12AEC43-4A5D-4D6D-917A-D9CCBACB6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186690">
              <a:lnSpc>
                <a:spcPts val="1325"/>
              </a:lnSpc>
            </a:pPr>
            <a:fld id="{81D60167-4931-47E6-BA6A-407CBD079E47}" type="slidenum">
              <a:rPr lang="fr-FR" smtClean="0"/>
              <a:pPr marL="186690">
                <a:lnSpc>
                  <a:spcPts val="1325"/>
                </a:lnSpc>
              </a:pPr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1545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727760" y="40895"/>
            <a:ext cx="9237880" cy="1080081"/>
          </a:xfrm>
          <a:prstGeom prst="rect">
            <a:avLst/>
          </a:prstGeom>
        </p:spPr>
        <p:txBody>
          <a:bodyPr vert="horz" wrap="square" lIns="0" tIns="520995" rIns="0" bIns="0" rtlCol="0">
            <a:spAutoFit/>
          </a:bodyPr>
          <a:lstStyle/>
          <a:p>
            <a:pPr marL="12605" algn="ctr"/>
            <a:r>
              <a:rPr lang="fr-FR" sz="3600" dirty="0">
                <a:latin typeface="Century Gothic" pitchFamily="34" charset="0"/>
                <a:cs typeface="Century Gothic"/>
              </a:rPr>
              <a:t>PLACE A LA PRATIQUE</a:t>
            </a:r>
            <a:endParaRPr lang="fr-FR" sz="3529" kern="0" dirty="0">
              <a:solidFill>
                <a:sysClr val="windowText" lastClr="000000"/>
              </a:solidFill>
              <a:latin typeface="Century Gothic" pitchFamily="34" charset="0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4550" y="1693193"/>
            <a:ext cx="102443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605"/>
            <a:endParaRPr lang="fr-FR" sz="3200" b="1" dirty="0">
              <a:latin typeface="Century Gothic" pitchFamily="34" charset="0"/>
              <a:cs typeface="Century Gothic"/>
            </a:endParaRPr>
          </a:p>
          <a:p>
            <a:pPr marL="12605"/>
            <a:endParaRPr lang="fr-FR" sz="3200" b="1" kern="0" dirty="0">
              <a:solidFill>
                <a:sysClr val="windowText" lastClr="000000"/>
              </a:solidFill>
              <a:latin typeface="Century Gothic" pitchFamily="34" charset="0"/>
            </a:endParaRPr>
          </a:p>
          <a:p>
            <a:pPr marL="12605"/>
            <a:r>
              <a:rPr lang="fr-FR" sz="3200" b="1" dirty="0">
                <a:latin typeface="Century Gothic" pitchFamily="34" charset="0"/>
                <a:cs typeface="Century Gothic"/>
              </a:rPr>
              <a:t> </a:t>
            </a:r>
            <a:endParaRPr lang="fr-FR" sz="3200" b="1" kern="0" dirty="0">
              <a:solidFill>
                <a:sysClr val="windowText" lastClr="000000"/>
              </a:solidFill>
              <a:latin typeface="Century Gothic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8B98C80-A3C8-4F48-9BAA-FF4A93170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186690">
              <a:lnSpc>
                <a:spcPts val="1325"/>
              </a:lnSpc>
            </a:pPr>
            <a:fld id="{81D60167-4931-47E6-BA6A-407CBD079E47}" type="slidenum">
              <a:rPr lang="fr-FR" smtClean="0"/>
              <a:pPr marL="186690">
                <a:lnSpc>
                  <a:spcPts val="1325"/>
                </a:lnSpc>
              </a:pPr>
              <a:t>30</a:t>
            </a:fld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1119C4-70E1-40E9-9C42-A4E320C49D7F}"/>
              </a:ext>
            </a:extLst>
          </p:cNvPr>
          <p:cNvSpPr/>
          <p:nvPr/>
        </p:nvSpPr>
        <p:spPr>
          <a:xfrm>
            <a:off x="306140" y="1549177"/>
            <a:ext cx="10081120" cy="5008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400" dirty="0">
                <a:latin typeface="Century Gothic" pitchFamily="34" charset="0"/>
              </a:rPr>
              <a:t>Appliquer les annotations de ce cours sur le projet de l’étude de cas pour générer: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400" dirty="0">
                <a:latin typeface="Century Gothic" pitchFamily="34" charset="0"/>
              </a:rPr>
              <a:t>Les getters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400" dirty="0">
                <a:latin typeface="Century Gothic" pitchFamily="34" charset="0"/>
              </a:rPr>
              <a:t>Les setters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400" dirty="0">
                <a:latin typeface="Century Gothic" pitchFamily="34" charset="0"/>
              </a:rPr>
              <a:t>Les constructeurs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400" dirty="0">
                <a:latin typeface="Century Gothic" pitchFamily="34" charset="0"/>
              </a:rPr>
              <a:t>La méthode « </a:t>
            </a:r>
            <a:r>
              <a:rPr lang="fr-FR" sz="2400" dirty="0" err="1">
                <a:latin typeface="Century Gothic" pitchFamily="34" charset="0"/>
              </a:rPr>
              <a:t>ToString</a:t>
            </a:r>
            <a:r>
              <a:rPr lang="fr-FR" sz="2400" dirty="0">
                <a:latin typeface="Century Gothic" pitchFamily="34" charset="0"/>
              </a:rPr>
              <a:t> »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400" dirty="0">
                <a:latin typeface="Century Gothic" pitchFamily="34" charset="0"/>
              </a:rPr>
              <a:t>La journalisation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fr-FR" sz="2400" dirty="0">
              <a:latin typeface="Century Gothic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fr-FR" sz="24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186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0" y="40895"/>
            <a:ext cx="10693400" cy="956970"/>
          </a:xfrm>
          <a:prstGeom prst="rect">
            <a:avLst/>
          </a:prstGeom>
        </p:spPr>
        <p:txBody>
          <a:bodyPr vert="horz" wrap="square" lIns="0" tIns="520995" rIns="0" bIns="0" rtlCol="0">
            <a:spAutoFit/>
          </a:bodyPr>
          <a:lstStyle/>
          <a:p>
            <a:pPr marL="12605" algn="ctr" defTabSz="1008400"/>
            <a:r>
              <a:rPr lang="fr-FR" sz="2800" dirty="0">
                <a:latin typeface="Century Gothic" pitchFamily="34" charset="0"/>
                <a:cs typeface="Century Gothic"/>
              </a:rPr>
              <a:t>LES ANNOTATIONS DU PROJET LOMBOK – </a:t>
            </a:r>
            <a:r>
              <a:rPr lang="fr-FR" sz="2400" dirty="0">
                <a:latin typeface="Century Gothic" pitchFamily="34" charset="0"/>
                <a:cs typeface="Century Gothic"/>
              </a:rPr>
              <a:t>LOGGER </a:t>
            </a:r>
            <a:r>
              <a:rPr lang="fr-FR" dirty="0">
                <a:latin typeface="Century Gothic" pitchFamily="34" charset="0"/>
                <a:cs typeface="Century Gothic"/>
              </a:rPr>
              <a:t>: MISE EN OEUVRE</a:t>
            </a:r>
            <a:endParaRPr lang="fr-FR" sz="2400" dirty="0">
              <a:latin typeface="Century Gothic" pitchFamily="34" charset="0"/>
              <a:cs typeface="Century Gothic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66EC22-0F5E-4D4D-80A1-2754E8F110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4" r="860" b="1888"/>
          <a:stretch/>
        </p:blipFill>
        <p:spPr>
          <a:xfrm>
            <a:off x="18108" y="1981225"/>
            <a:ext cx="10639500" cy="3998984"/>
          </a:xfrm>
          <a:prstGeom prst="rect">
            <a:avLst/>
          </a:prstGeom>
        </p:spPr>
      </p:pic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B225AB54-CDF3-DC68-7A94-4A299B499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8981" y="7313639"/>
            <a:ext cx="774065" cy="166712"/>
          </a:xfrm>
        </p:spPr>
        <p:txBody>
          <a:bodyPr/>
          <a:lstStyle/>
          <a:p>
            <a:pPr marL="186690">
              <a:lnSpc>
                <a:spcPts val="1325"/>
              </a:lnSpc>
            </a:pPr>
            <a:fld id="{81D60167-4931-47E6-BA6A-407CBD079E47}" type="slidenum">
              <a:rPr lang="fr-FR" smtClean="0"/>
              <a:pPr marL="186690">
                <a:lnSpc>
                  <a:spcPts val="1325"/>
                </a:lnSpc>
              </a:pPr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7637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0" y="40897"/>
            <a:ext cx="10693400" cy="1018524"/>
          </a:xfrm>
          <a:prstGeom prst="rect">
            <a:avLst/>
          </a:prstGeom>
        </p:spPr>
        <p:txBody>
          <a:bodyPr vert="horz" wrap="square" lIns="0" tIns="520903" rIns="0" bIns="0" rtlCol="0">
            <a:spAutoFit/>
          </a:bodyPr>
          <a:lstStyle/>
          <a:p>
            <a:pPr marL="12605" algn="ctr" defTabSz="1008400"/>
            <a:r>
              <a:rPr lang="fr-FR" sz="3200" dirty="0">
                <a:latin typeface="Century Gothic" pitchFamily="34" charset="0"/>
                <a:cs typeface="Century Gothic"/>
              </a:rPr>
              <a:t>LOMBOK AVEC SPRING BOOT</a:t>
            </a:r>
          </a:p>
        </p:txBody>
      </p:sp>
      <p:sp>
        <p:nvSpPr>
          <p:cNvPr id="12" name="Rectangle 11"/>
          <p:cNvSpPr>
            <a:spLocks noGrp="1" noChangeArrowheads="1"/>
          </p:cNvSpPr>
          <p:nvPr/>
        </p:nvSpPr>
        <p:spPr>
          <a:xfrm>
            <a:off x="304801" y="1283393"/>
            <a:ext cx="10083800" cy="5943330"/>
          </a:xfrm>
          <a:prstGeom prst="rect">
            <a:avLst/>
          </a:prstGeom>
        </p:spPr>
        <p:txBody>
          <a:bodyPr vert="horz" lIns="100820" tIns="50410" rIns="100820" bIns="5041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itchFamily="34" charset="0"/>
              <a:buNone/>
            </a:pPr>
            <a:endParaRPr lang="fr-FR" sz="3000" spc="-6" dirty="0">
              <a:latin typeface="Century Gothic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endParaRPr lang="en" sz="3000" kern="0" dirty="0">
              <a:solidFill>
                <a:srgbClr val="000000"/>
              </a:solidFill>
              <a:latin typeface="Century Gothic"/>
              <a:cs typeface="Century Gothic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" sz="3000" kern="0" dirty="0">
                <a:solidFill>
                  <a:srgbClr val="000000"/>
                </a:solidFill>
                <a:latin typeface="Century Gothic"/>
                <a:cs typeface="Century Gothic"/>
              </a:rPr>
              <a:t>Si vous avez des questions, n’hésitez pas à nous contacter : 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" sz="3000" kern="0" dirty="0">
              <a:solidFill>
                <a:srgbClr val="000000"/>
              </a:solidFill>
              <a:latin typeface="Century Gothic"/>
              <a:cs typeface="Century Gothic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endParaRPr lang="en" sz="3000" kern="0" dirty="0">
              <a:solidFill>
                <a:srgbClr val="000000"/>
              </a:solidFill>
              <a:latin typeface="Century Gothic"/>
              <a:cs typeface="Century Gothic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" sz="3000" b="1" kern="0" dirty="0">
                <a:solidFill>
                  <a:srgbClr val="000000"/>
                </a:solidFill>
                <a:latin typeface="Century Gothic"/>
                <a:cs typeface="Century Gothic"/>
              </a:rPr>
              <a:t>Département Informatique 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" sz="3000" b="1" kern="0" dirty="0">
                <a:solidFill>
                  <a:srgbClr val="000000"/>
                </a:solidFill>
                <a:latin typeface="Century Gothic"/>
                <a:cs typeface="Century Gothic"/>
              </a:rPr>
              <a:t>UP ASI</a:t>
            </a:r>
            <a:endParaRPr lang="en" sz="3000" kern="0" dirty="0">
              <a:solidFill>
                <a:srgbClr val="000000"/>
              </a:solidFill>
              <a:latin typeface="Century Gothic"/>
              <a:cs typeface="Century Gothic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" kern="0" dirty="0">
                <a:solidFill>
                  <a:srgbClr val="000000"/>
                </a:solidFill>
                <a:latin typeface="Century Gothic"/>
                <a:cs typeface="Century Gothic"/>
              </a:rPr>
              <a:t>Bureau E204  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" kern="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9AE6A9C-BE4C-447E-A731-DEC563A61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186690">
              <a:lnSpc>
                <a:spcPts val="1325"/>
              </a:lnSpc>
            </a:pPr>
            <a:fld id="{81D60167-4931-47E6-BA6A-407CBD079E47}" type="slidenum">
              <a:rPr lang="fr-FR" smtClean="0"/>
              <a:pPr marL="186690">
                <a:lnSpc>
                  <a:spcPts val="1325"/>
                </a:lnSpc>
              </a:pPr>
              <a:t>32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5487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0" y="40895"/>
            <a:ext cx="10693400" cy="1018525"/>
          </a:xfrm>
          <a:prstGeom prst="rect">
            <a:avLst/>
          </a:prstGeom>
        </p:spPr>
        <p:txBody>
          <a:bodyPr vert="horz" wrap="square" lIns="0" tIns="520995" rIns="0" bIns="0" rtlCol="0">
            <a:spAutoFit/>
          </a:bodyPr>
          <a:lstStyle/>
          <a:p>
            <a:pPr marL="12605" algn="ctr" defTabSz="1008400"/>
            <a:r>
              <a:rPr lang="fr-FR" sz="3200" dirty="0">
                <a:latin typeface="Century Gothic" pitchFamily="34" charset="0"/>
                <a:cs typeface="Century Gothic"/>
              </a:rPr>
              <a:t>FONCTIONNEMENT LOMBOK</a:t>
            </a:r>
          </a:p>
        </p:txBody>
      </p:sp>
      <p:sp>
        <p:nvSpPr>
          <p:cNvPr id="12" name="Rectangle 11"/>
          <p:cNvSpPr>
            <a:spLocks noGrp="1" noChangeArrowheads="1"/>
          </p:cNvSpPr>
          <p:nvPr/>
        </p:nvSpPr>
        <p:spPr>
          <a:xfrm>
            <a:off x="162124" y="1646570"/>
            <a:ext cx="10299824" cy="6167303"/>
          </a:xfrm>
          <a:prstGeom prst="rect">
            <a:avLst/>
          </a:prstGeom>
        </p:spPr>
        <p:txBody>
          <a:bodyPr vert="horz" lIns="100838" tIns="50419" rIns="100838" bIns="50419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fr-FR" sz="2400" spc="-6" dirty="0">
                <a:latin typeface="Century Gothic"/>
              </a:rPr>
              <a:t>Lombok est un processeur d'annotation, qui </a:t>
            </a:r>
            <a:r>
              <a:rPr lang="fr-FR" sz="2400" b="1" spc="-6" dirty="0">
                <a:latin typeface="Century Gothic"/>
              </a:rPr>
              <a:t>fonctionne au moment de la compilation</a:t>
            </a:r>
            <a:r>
              <a:rPr lang="fr-FR" sz="2400" spc="-6" dirty="0">
                <a:latin typeface="Century Gothic"/>
              </a:rPr>
              <a:t> pour ajouter des codes dans les classes.</a:t>
            </a:r>
          </a:p>
          <a:p>
            <a:pPr algn="just">
              <a:lnSpc>
                <a:spcPct val="150000"/>
              </a:lnSpc>
            </a:pPr>
            <a:r>
              <a:rPr lang="fr-FR" sz="2400" spc="-6" dirty="0">
                <a:latin typeface="Century Gothic"/>
              </a:rPr>
              <a:t>Lorsque on utilise cette bibliothèque, pendant la compilation, le compilateur donne au processeur d'annotation Lombok la possibilité d'ajouter tout ce qui doit être ajouté à l'intérieur de la classe. Donc il ajoute ce qui suit dans la classe.</a:t>
            </a:r>
            <a:endParaRPr lang="fr-FR" sz="2400" dirty="0">
              <a:latin typeface="Century Gothic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6BC7BDF-F9CB-4689-9604-0D08C7E0C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186690">
              <a:lnSpc>
                <a:spcPts val="1325"/>
              </a:lnSpc>
            </a:pPr>
            <a:fld id="{81D60167-4931-47E6-BA6A-407CBD079E47}" type="slidenum">
              <a:rPr lang="fr-FR" smtClean="0"/>
              <a:pPr marL="186690">
                <a:lnSpc>
                  <a:spcPts val="1325"/>
                </a:lnSpc>
              </a:pPr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864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0" y="40895"/>
            <a:ext cx="10693400" cy="1080081"/>
          </a:xfrm>
          <a:prstGeom prst="rect">
            <a:avLst/>
          </a:prstGeom>
        </p:spPr>
        <p:txBody>
          <a:bodyPr vert="horz" wrap="square" lIns="0" tIns="520995" rIns="0" bIns="0" rtlCol="0">
            <a:spAutoFit/>
          </a:bodyPr>
          <a:lstStyle/>
          <a:p>
            <a:pPr marL="12605" algn="ctr" defTabSz="1008400"/>
            <a:r>
              <a:rPr lang="fr-FR" sz="3200" dirty="0">
                <a:latin typeface="Century Gothic" pitchFamily="34" charset="0"/>
                <a:cs typeface="Century Gothic"/>
              </a:rPr>
              <a:t>INSTALLATION –</a:t>
            </a:r>
            <a:r>
              <a:rPr lang="fr-FR" sz="3600" dirty="0">
                <a:latin typeface="Century Gothic" pitchFamily="34" charset="0"/>
                <a:cs typeface="Century Gothic"/>
              </a:rPr>
              <a:t> </a:t>
            </a:r>
            <a:r>
              <a:rPr lang="fr-FR" sz="2800" dirty="0">
                <a:latin typeface="Century Gothic" pitchFamily="34" charset="0"/>
                <a:cs typeface="Century Gothic"/>
              </a:rPr>
              <a:t>DÉPENDANCE</a:t>
            </a:r>
            <a:endParaRPr lang="fr-FR" sz="3200" dirty="0">
              <a:latin typeface="Century Gothic" pitchFamily="34" charset="0"/>
              <a:cs typeface="Century Gothic"/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/>
        </p:nvSpPr>
        <p:spPr>
          <a:xfrm>
            <a:off x="162124" y="1142514"/>
            <a:ext cx="10299824" cy="6167303"/>
          </a:xfrm>
          <a:prstGeom prst="rect">
            <a:avLst/>
          </a:prstGeom>
        </p:spPr>
        <p:txBody>
          <a:bodyPr vert="horz" lIns="100838" tIns="50419" rIns="100838" bIns="50419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fr-FR" sz="2400" spc="-6" dirty="0">
              <a:latin typeface="Century Gothic"/>
            </a:endParaRPr>
          </a:p>
          <a:p>
            <a:pPr algn="just">
              <a:lnSpc>
                <a:spcPct val="150000"/>
              </a:lnSpc>
            </a:pPr>
            <a:r>
              <a:rPr lang="fr-FR" sz="2400" dirty="0">
                <a:latin typeface="Century Gothic" pitchFamily="34" charset="0"/>
              </a:rPr>
              <a:t>Pour intégrer Lombok dans un projet Spring Boot, il suffit juste d’importer la dépendance dans le fichier</a:t>
            </a:r>
            <a:r>
              <a:rPr lang="fr-FR" sz="2200" dirty="0">
                <a:latin typeface="Century Gothic" pitchFamily="34" charset="0"/>
              </a:rPr>
              <a:t> </a:t>
            </a:r>
            <a:r>
              <a:rPr lang="fr-FR" sz="2400" b="1" dirty="0">
                <a:latin typeface="Century Gothic" pitchFamily="34" charset="0"/>
              </a:rPr>
              <a:t>POM.xml</a:t>
            </a:r>
            <a:r>
              <a:rPr lang="fr-FR" sz="2200" dirty="0">
                <a:latin typeface="Century Gothic" pitchFamily="34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fr-FR" sz="2400" dirty="0">
              <a:latin typeface="Century Gothic" pitchFamily="34" charset="0"/>
            </a:endParaRPr>
          </a:p>
          <a:p>
            <a:pPr algn="just">
              <a:lnSpc>
                <a:spcPct val="150000"/>
              </a:lnSpc>
            </a:pPr>
            <a:endParaRPr lang="fr-FR" sz="2400" dirty="0">
              <a:latin typeface="Century Gothic" pitchFamily="34" charset="0"/>
            </a:endParaRPr>
          </a:p>
          <a:p>
            <a:pPr algn="just">
              <a:lnSpc>
                <a:spcPct val="150000"/>
              </a:lnSpc>
            </a:pPr>
            <a:endParaRPr lang="fr-FR" sz="2400" dirty="0">
              <a:latin typeface="Century Gothic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fr-FR" sz="2400" dirty="0">
              <a:latin typeface="Century Gothic" pitchFamily="34" charset="0"/>
            </a:endParaRPr>
          </a:p>
          <a:p>
            <a:endParaRPr lang="fr-FR" sz="2400" dirty="0">
              <a:latin typeface="Century Gothic" pitchFamily="34" charset="0"/>
            </a:endParaRPr>
          </a:p>
          <a:p>
            <a:endParaRPr lang="fr-FR" sz="2400" dirty="0">
              <a:latin typeface="Century Gothic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DAB2D94-D0E3-4764-B063-303444BBB610}"/>
              </a:ext>
            </a:extLst>
          </p:cNvPr>
          <p:cNvSpPr txBox="1"/>
          <p:nvPr/>
        </p:nvSpPr>
        <p:spPr>
          <a:xfrm>
            <a:off x="0" y="3101658"/>
            <a:ext cx="10693400" cy="2249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19150" lvl="1" indent="0" algn="just">
              <a:lnSpc>
                <a:spcPct val="150000"/>
              </a:lnSpc>
              <a:buNone/>
            </a:pPr>
            <a:r>
              <a:rPr lang="fr-FR" sz="2400" dirty="0">
                <a:solidFill>
                  <a:srgbClr val="3F7F7F"/>
                </a:solidFill>
                <a:latin typeface="Consolas"/>
              </a:rPr>
              <a:t>&lt;dependency&gt;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fr-FR" sz="24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fr-FR" sz="2400" dirty="0" err="1">
                <a:solidFill>
                  <a:srgbClr val="3F7F7F"/>
                </a:solidFill>
                <a:latin typeface="Consolas"/>
              </a:rPr>
              <a:t>groupId</a:t>
            </a:r>
            <a:r>
              <a:rPr lang="fr-FR" sz="240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fr-FR" sz="2400" dirty="0" err="1">
                <a:solidFill>
                  <a:srgbClr val="000000"/>
                </a:solidFill>
                <a:latin typeface="Consolas"/>
              </a:rPr>
              <a:t>org.projectlombok</a:t>
            </a:r>
            <a:r>
              <a:rPr lang="fr-FR" sz="24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fr-FR" sz="2400" dirty="0" err="1">
                <a:solidFill>
                  <a:srgbClr val="3F7F7F"/>
                </a:solidFill>
                <a:latin typeface="Consolas"/>
              </a:rPr>
              <a:t>groupId</a:t>
            </a:r>
            <a:r>
              <a:rPr lang="fr-FR" sz="24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>
                <a:solidFill>
                  <a:srgbClr val="008080"/>
                </a:solidFill>
                <a:latin typeface="Consolas"/>
              </a:rPr>
              <a:t>            &lt;</a:t>
            </a:r>
            <a:r>
              <a:rPr lang="fr-FR" sz="2400" dirty="0" err="1">
                <a:solidFill>
                  <a:srgbClr val="3F7F7F"/>
                </a:solidFill>
                <a:latin typeface="Consolas"/>
              </a:rPr>
              <a:t>artifactId</a:t>
            </a:r>
            <a:r>
              <a:rPr lang="fr-FR" sz="240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fr-FR" sz="2400" dirty="0" err="1">
                <a:solidFill>
                  <a:srgbClr val="000000"/>
                </a:solidFill>
                <a:latin typeface="Consolas"/>
              </a:rPr>
              <a:t>lombok</a:t>
            </a:r>
            <a:r>
              <a:rPr lang="fr-FR" sz="24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fr-FR" sz="2400" dirty="0" err="1">
                <a:solidFill>
                  <a:srgbClr val="3F7F7F"/>
                </a:solidFill>
                <a:latin typeface="Consolas"/>
              </a:rPr>
              <a:t>artifactId</a:t>
            </a:r>
            <a:r>
              <a:rPr lang="fr-FR" sz="24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rgbClr val="008080"/>
                </a:solidFill>
                <a:latin typeface="Consolas"/>
              </a:rPr>
              <a:t>     &lt;/</a:t>
            </a:r>
            <a:r>
              <a:rPr lang="fr-FR" sz="2400" dirty="0" err="1">
                <a:solidFill>
                  <a:srgbClr val="3F7F7F"/>
                </a:solidFill>
                <a:latin typeface="Consolas"/>
              </a:rPr>
              <a:t>dependency</a:t>
            </a:r>
            <a:r>
              <a:rPr lang="fr-FR" sz="2400" dirty="0">
                <a:solidFill>
                  <a:srgbClr val="008080"/>
                </a:solidFill>
                <a:latin typeface="Consolas"/>
              </a:rPr>
              <a:t>&gt;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3508239-FD2B-42DE-9299-9DD86C430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186690">
              <a:lnSpc>
                <a:spcPts val="1325"/>
              </a:lnSpc>
            </a:pPr>
            <a:fld id="{81D60167-4931-47E6-BA6A-407CBD079E47}" type="slidenum">
              <a:rPr lang="fr-FR" smtClean="0"/>
              <a:pPr marL="186690">
                <a:lnSpc>
                  <a:spcPts val="1325"/>
                </a:lnSpc>
              </a:pPr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6046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0" y="40895"/>
            <a:ext cx="10693400" cy="1080081"/>
          </a:xfrm>
          <a:prstGeom prst="rect">
            <a:avLst/>
          </a:prstGeom>
        </p:spPr>
        <p:txBody>
          <a:bodyPr vert="horz" wrap="square" lIns="0" tIns="520995" rIns="0" bIns="0" rtlCol="0">
            <a:spAutoFit/>
          </a:bodyPr>
          <a:lstStyle/>
          <a:p>
            <a:pPr marL="12605" algn="ctr" defTabSz="1008400"/>
            <a:r>
              <a:rPr lang="fr-FR" sz="3200" dirty="0">
                <a:latin typeface="Century Gothic" pitchFamily="34" charset="0"/>
                <a:cs typeface="Century Gothic"/>
              </a:rPr>
              <a:t>INSTALLATION -</a:t>
            </a:r>
            <a:r>
              <a:rPr lang="fr-FR" sz="3600" dirty="0">
                <a:latin typeface="Century Gothic" pitchFamily="34" charset="0"/>
                <a:cs typeface="Century Gothic"/>
              </a:rPr>
              <a:t> </a:t>
            </a:r>
            <a:r>
              <a:rPr lang="fr-FR" sz="2800" dirty="0">
                <a:latin typeface="Century Gothic" pitchFamily="34" charset="0"/>
                <a:cs typeface="Century Gothic"/>
              </a:rPr>
              <a:t>PLUGIN</a:t>
            </a:r>
            <a:endParaRPr lang="fr-FR" sz="3200" dirty="0">
              <a:latin typeface="Century Gothic" pitchFamily="34" charset="0"/>
              <a:cs typeface="Century Gothic"/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/>
        </p:nvSpPr>
        <p:spPr>
          <a:xfrm>
            <a:off x="162124" y="973113"/>
            <a:ext cx="10299824" cy="6167303"/>
          </a:xfrm>
          <a:prstGeom prst="rect">
            <a:avLst/>
          </a:prstGeom>
        </p:spPr>
        <p:txBody>
          <a:bodyPr vert="horz" lIns="100838" tIns="50419" rIns="100838" bIns="50419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fr-FR" sz="2400" spc="-6" dirty="0">
              <a:latin typeface="Century Gothic"/>
            </a:endParaRPr>
          </a:p>
          <a:p>
            <a:pPr algn="just">
              <a:lnSpc>
                <a:spcPct val="150000"/>
              </a:lnSpc>
            </a:pPr>
            <a:r>
              <a:rPr lang="fr-FR" sz="2400" dirty="0">
                <a:latin typeface="Century Gothic" pitchFamily="34" charset="0"/>
              </a:rPr>
              <a:t>Pour utiliser le projet </a:t>
            </a:r>
            <a:r>
              <a:rPr lang="fr-FR" sz="2400" dirty="0" err="1">
                <a:latin typeface="Century Gothic" pitchFamily="34" charset="0"/>
              </a:rPr>
              <a:t>lombok</a:t>
            </a:r>
            <a:r>
              <a:rPr lang="fr-FR" sz="2400" dirty="0">
                <a:latin typeface="Century Gothic" pitchFamily="34" charset="0"/>
              </a:rPr>
              <a:t> avec </a:t>
            </a:r>
            <a:r>
              <a:rPr lang="fr-FR" sz="2400" dirty="0" err="1">
                <a:latin typeface="Century Gothic" pitchFamily="34" charset="0"/>
              </a:rPr>
              <a:t>Intellij</a:t>
            </a:r>
            <a:r>
              <a:rPr lang="fr-FR" sz="2400" dirty="0">
                <a:latin typeface="Century Gothic" pitchFamily="34" charset="0"/>
              </a:rPr>
              <a:t>, il faut installer le plugin 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400" dirty="0">
                <a:latin typeface="Century Gothic" pitchFamily="34" charset="0"/>
              </a:rPr>
              <a:t>Aller vers File </a:t>
            </a:r>
            <a:r>
              <a:rPr lang="fr-FR" sz="2400" dirty="0">
                <a:latin typeface="Century Gothic" pitchFamily="34" charset="0"/>
                <a:sym typeface="Wingdings" panose="05000000000000000000" pitchFamily="2" charset="2"/>
              </a:rPr>
              <a:t> Settings  Plugins  </a:t>
            </a:r>
            <a:r>
              <a:rPr lang="fr-FR" sz="2400" dirty="0" err="1">
                <a:latin typeface="Century Gothic" pitchFamily="34" charset="0"/>
                <a:sym typeface="Wingdings" panose="05000000000000000000" pitchFamily="2" charset="2"/>
              </a:rPr>
              <a:t>MarketPlace</a:t>
            </a:r>
            <a:endParaRPr lang="fr-FR" sz="2400" dirty="0">
              <a:latin typeface="Century Gothic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fr-FR" sz="2400" dirty="0">
              <a:latin typeface="Century Gothic" pitchFamily="34" charset="0"/>
            </a:endParaRPr>
          </a:p>
          <a:p>
            <a:endParaRPr lang="fr-FR" sz="2400" dirty="0">
              <a:latin typeface="Century Gothic" pitchFamily="34" charset="0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774C936-115E-4DDF-A3A3-391BE5D99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186690">
              <a:lnSpc>
                <a:spcPts val="1325"/>
              </a:lnSpc>
            </a:pPr>
            <a:fld id="{81D60167-4931-47E6-BA6A-407CBD079E47}" type="slidenum">
              <a:rPr lang="fr-FR" smtClean="0"/>
              <a:pPr marL="186690">
                <a:lnSpc>
                  <a:spcPts val="1325"/>
                </a:lnSpc>
              </a:pPr>
              <a:t>6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586D9CB-2CD7-4598-B8A2-FFE6EB75A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356" y="2726955"/>
            <a:ext cx="5976664" cy="441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5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0" y="40895"/>
            <a:ext cx="10693400" cy="1572523"/>
          </a:xfrm>
          <a:prstGeom prst="rect">
            <a:avLst/>
          </a:prstGeom>
        </p:spPr>
        <p:txBody>
          <a:bodyPr vert="horz" wrap="square" lIns="0" tIns="520995" rIns="0" bIns="0" rtlCol="0">
            <a:spAutoFit/>
          </a:bodyPr>
          <a:lstStyle/>
          <a:p>
            <a:pPr marL="12605" algn="ctr" defTabSz="1008400"/>
            <a:r>
              <a:rPr lang="fr-FR" sz="3200" dirty="0">
                <a:latin typeface="Century Gothic" pitchFamily="34" charset="0"/>
                <a:cs typeface="Century Gothic"/>
              </a:rPr>
              <a:t>INSTALLATION -</a:t>
            </a:r>
            <a:r>
              <a:rPr lang="fr-FR" sz="3600" dirty="0">
                <a:latin typeface="Century Gothic" pitchFamily="34" charset="0"/>
                <a:cs typeface="Century Gothic"/>
              </a:rPr>
              <a:t> </a:t>
            </a:r>
            <a:r>
              <a:rPr lang="fr-FR" sz="2800" dirty="0">
                <a:latin typeface="Century Gothic" pitchFamily="34" charset="0"/>
                <a:cs typeface="Century Gothic"/>
              </a:rPr>
              <a:t>PLUGIN</a:t>
            </a:r>
            <a:endParaRPr lang="fr-FR" sz="3200" dirty="0">
              <a:latin typeface="Century Gothic" pitchFamily="34" charset="0"/>
              <a:cs typeface="Century Gothic"/>
            </a:endParaRPr>
          </a:p>
          <a:p>
            <a:pPr marL="12605" algn="ctr" defTabSz="1008400"/>
            <a:endParaRPr lang="fr-FR" sz="3200" dirty="0">
              <a:latin typeface="Century Gothic" pitchFamily="34" charset="0"/>
              <a:cs typeface="Century Gothic"/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/>
        </p:nvSpPr>
        <p:spPr>
          <a:xfrm>
            <a:off x="162124" y="829097"/>
            <a:ext cx="10299824" cy="6480720"/>
          </a:xfrm>
          <a:prstGeom prst="rect">
            <a:avLst/>
          </a:prstGeom>
        </p:spPr>
        <p:txBody>
          <a:bodyPr vert="horz" lIns="100838" tIns="50419" rIns="100838" bIns="50419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lnSpc>
                <a:spcPct val="150000"/>
              </a:lnSpc>
              <a:buNone/>
            </a:pPr>
            <a:endParaRPr lang="fr-FR" sz="2200" dirty="0">
              <a:latin typeface="Century Gothic" pitchFamily="34" charset="0"/>
            </a:endParaRPr>
          </a:p>
          <a:p>
            <a:pPr marL="712788" lvl="2" indent="-2667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400" dirty="0">
                <a:latin typeface="Century Gothic" pitchFamily="34" charset="0"/>
              </a:rPr>
              <a:t>Chercher le plugin de « </a:t>
            </a:r>
            <a:r>
              <a:rPr lang="fr-FR" sz="2400" dirty="0" err="1">
                <a:latin typeface="Century Gothic" pitchFamily="34" charset="0"/>
              </a:rPr>
              <a:t>lombok</a:t>
            </a:r>
            <a:r>
              <a:rPr lang="fr-FR" sz="2400" dirty="0">
                <a:latin typeface="Century Gothic" pitchFamily="34" charset="0"/>
              </a:rPr>
              <a:t> » et cliquer sur « </a:t>
            </a:r>
            <a:r>
              <a:rPr lang="fr-FR" sz="2400" dirty="0" err="1">
                <a:latin typeface="Century Gothic" pitchFamily="34" charset="0"/>
              </a:rPr>
              <a:t>install</a:t>
            </a:r>
            <a:r>
              <a:rPr lang="fr-FR" sz="2400" dirty="0">
                <a:latin typeface="Century Gothic" pitchFamily="34" charset="0"/>
              </a:rPr>
              <a:t> »</a:t>
            </a:r>
          </a:p>
          <a:p>
            <a:pPr marL="712788" lvl="2" indent="-2667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fr-FR" sz="2400" dirty="0">
              <a:latin typeface="Century Gothic" pitchFamily="34" charset="0"/>
            </a:endParaRPr>
          </a:p>
          <a:p>
            <a:endParaRPr lang="fr-FR" sz="2400" dirty="0">
              <a:latin typeface="Century Gothic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5A28DD-22C5-4DDF-9A19-75000742C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186690">
              <a:lnSpc>
                <a:spcPts val="1325"/>
              </a:lnSpc>
            </a:pPr>
            <a:fld id="{81D60167-4931-47E6-BA6A-407CBD079E47}" type="slidenum">
              <a:rPr lang="fr-FR" smtClean="0"/>
              <a:pPr marL="186690">
                <a:lnSpc>
                  <a:spcPts val="1325"/>
                </a:lnSpc>
              </a:pPr>
              <a:t>7</a:t>
            </a:fld>
            <a:endParaRPr lang="fr-FR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C67F5253-BDFD-4372-D8C9-BE5618E3106D}"/>
              </a:ext>
            </a:extLst>
          </p:cNvPr>
          <p:cNvGrpSpPr/>
          <p:nvPr/>
        </p:nvGrpSpPr>
        <p:grpSpPr>
          <a:xfrm>
            <a:off x="1674292" y="2125241"/>
            <a:ext cx="6839420" cy="4950437"/>
            <a:chOff x="1674292" y="2125241"/>
            <a:chExt cx="6839420" cy="4950437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150DB67A-FD51-20A8-D4E3-D96FACC6B2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11" t="2092" r="14984" b="6882"/>
            <a:stretch/>
          </p:blipFill>
          <p:spPr>
            <a:xfrm>
              <a:off x="1674292" y="2125241"/>
              <a:ext cx="6839420" cy="4950437"/>
            </a:xfrm>
            <a:prstGeom prst="rect">
              <a:avLst/>
            </a:prstGeom>
          </p:spPr>
        </p:pic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4B14F2CC-F85F-CBF0-9A0E-9890970D279C}"/>
                </a:ext>
              </a:extLst>
            </p:cNvPr>
            <p:cNvSpPr/>
            <p:nvPr/>
          </p:nvSpPr>
          <p:spPr>
            <a:xfrm>
              <a:off x="7866980" y="2629297"/>
              <a:ext cx="646732" cy="360040"/>
            </a:xfrm>
            <a:prstGeom prst="round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fr-TN"/>
            </a:p>
          </p:txBody>
        </p:sp>
      </p:grpSp>
    </p:spTree>
    <p:extLst>
      <p:ext uri="{BB962C8B-B14F-4D97-AF65-F5344CB8AC3E}">
        <p14:creationId xmlns:p14="http://schemas.microsoft.com/office/powerpoint/2010/main" val="1033041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0" y="40895"/>
            <a:ext cx="10693400" cy="1572523"/>
          </a:xfrm>
          <a:prstGeom prst="rect">
            <a:avLst/>
          </a:prstGeom>
        </p:spPr>
        <p:txBody>
          <a:bodyPr vert="horz" wrap="square" lIns="0" tIns="520995" rIns="0" bIns="0" rtlCol="0">
            <a:spAutoFit/>
          </a:bodyPr>
          <a:lstStyle/>
          <a:p>
            <a:pPr marL="12605" algn="ctr" defTabSz="1008400"/>
            <a:r>
              <a:rPr lang="fr-FR" sz="3200" dirty="0">
                <a:latin typeface="Century Gothic" pitchFamily="34" charset="0"/>
                <a:cs typeface="Century Gothic"/>
              </a:rPr>
              <a:t>INSTALLATION -</a:t>
            </a:r>
            <a:r>
              <a:rPr lang="fr-FR" sz="3600" dirty="0">
                <a:latin typeface="Century Gothic" pitchFamily="34" charset="0"/>
                <a:cs typeface="Century Gothic"/>
              </a:rPr>
              <a:t> </a:t>
            </a:r>
            <a:r>
              <a:rPr lang="fr-FR" sz="2800" dirty="0">
                <a:latin typeface="Century Gothic" pitchFamily="34" charset="0"/>
                <a:cs typeface="Century Gothic"/>
              </a:rPr>
              <a:t>PLUGIN</a:t>
            </a:r>
            <a:endParaRPr lang="fr-FR" sz="3200" dirty="0">
              <a:latin typeface="Century Gothic" pitchFamily="34" charset="0"/>
              <a:cs typeface="Century Gothic"/>
            </a:endParaRPr>
          </a:p>
          <a:p>
            <a:pPr marL="12605" algn="ctr" defTabSz="1008400"/>
            <a:endParaRPr lang="fr-FR" sz="3200" dirty="0">
              <a:latin typeface="Century Gothic" pitchFamily="34" charset="0"/>
              <a:cs typeface="Century Gothic"/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/>
        </p:nvSpPr>
        <p:spPr>
          <a:xfrm>
            <a:off x="162124" y="829097"/>
            <a:ext cx="10299824" cy="6480720"/>
          </a:xfrm>
          <a:prstGeom prst="rect">
            <a:avLst/>
          </a:prstGeom>
        </p:spPr>
        <p:txBody>
          <a:bodyPr vert="horz" lIns="100838" tIns="50419" rIns="100838" bIns="50419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lnSpc>
                <a:spcPct val="150000"/>
              </a:lnSpc>
              <a:buNone/>
            </a:pPr>
            <a:endParaRPr lang="fr-FR" sz="2200" dirty="0">
              <a:latin typeface="Century Gothic" pitchFamily="34" charset="0"/>
            </a:endParaRPr>
          </a:p>
          <a:p>
            <a:pPr marL="712788" lvl="2" indent="-2667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400" dirty="0">
                <a:latin typeface="Century Gothic" pitchFamily="34" charset="0"/>
              </a:rPr>
              <a:t>Finaliser l’installation et redémarrer l’IDE</a:t>
            </a:r>
          </a:p>
          <a:p>
            <a:pPr marL="712788" lvl="2" indent="-2667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fr-FR" sz="2400" dirty="0">
              <a:latin typeface="Century Gothic" pitchFamily="34" charset="0"/>
            </a:endParaRPr>
          </a:p>
          <a:p>
            <a:endParaRPr lang="fr-FR" sz="2400" dirty="0">
              <a:latin typeface="Century Gothic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5A28DD-22C5-4DDF-9A19-75000742C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186690">
              <a:lnSpc>
                <a:spcPts val="1325"/>
              </a:lnSpc>
            </a:pPr>
            <a:fld id="{81D60167-4931-47E6-BA6A-407CBD079E47}" type="slidenum">
              <a:rPr lang="fr-FR" smtClean="0"/>
              <a:pPr marL="186690">
                <a:lnSpc>
                  <a:spcPts val="1325"/>
                </a:lnSpc>
              </a:pPr>
              <a:t>8</a:t>
            </a:fld>
            <a:endParaRPr lang="fr-FR" dirty="0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8D9F7AAA-25F9-4A7E-025F-F75830627796}"/>
              </a:ext>
            </a:extLst>
          </p:cNvPr>
          <p:cNvGrpSpPr/>
          <p:nvPr/>
        </p:nvGrpSpPr>
        <p:grpSpPr>
          <a:xfrm>
            <a:off x="1925372" y="2125241"/>
            <a:ext cx="6877712" cy="4896544"/>
            <a:chOff x="1781356" y="2053233"/>
            <a:chExt cx="7130687" cy="5112568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9982DC6A-1D88-1C58-07B6-CA352D8415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10" t="2092" r="14310" b="6882"/>
            <a:stretch/>
          </p:blipFill>
          <p:spPr>
            <a:xfrm>
              <a:off x="1781356" y="2053233"/>
              <a:ext cx="7130687" cy="5112568"/>
            </a:xfrm>
            <a:prstGeom prst="rect">
              <a:avLst/>
            </a:prstGeom>
          </p:spPr>
        </p:pic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38619A2A-39EA-FF46-04AC-8939E08D051D}"/>
                </a:ext>
              </a:extLst>
            </p:cNvPr>
            <p:cNvSpPr/>
            <p:nvPr/>
          </p:nvSpPr>
          <p:spPr>
            <a:xfrm>
              <a:off x="8083004" y="2629297"/>
              <a:ext cx="792088" cy="288032"/>
            </a:xfrm>
            <a:prstGeom prst="round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fr-TN"/>
            </a:p>
          </p:txBody>
        </p:sp>
      </p:grpSp>
    </p:spTree>
    <p:extLst>
      <p:ext uri="{BB962C8B-B14F-4D97-AF65-F5344CB8AC3E}">
        <p14:creationId xmlns:p14="http://schemas.microsoft.com/office/powerpoint/2010/main" val="2418493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/>
          </p:cNvSpPr>
          <p:nvPr/>
        </p:nvSpPr>
        <p:spPr>
          <a:xfrm>
            <a:off x="0" y="40895"/>
            <a:ext cx="10693400" cy="1572523"/>
          </a:xfrm>
          <a:prstGeom prst="rect">
            <a:avLst/>
          </a:prstGeom>
        </p:spPr>
        <p:txBody>
          <a:bodyPr vert="horz" wrap="square" lIns="0" tIns="520995" rIns="0" bIns="0" rtlCol="0">
            <a:spAutoFit/>
          </a:bodyPr>
          <a:lstStyle/>
          <a:p>
            <a:pPr marL="12605" algn="ctr" defTabSz="1008400"/>
            <a:r>
              <a:rPr lang="fr-FR" sz="3200" dirty="0">
                <a:latin typeface="Century Gothic" pitchFamily="34" charset="0"/>
                <a:cs typeface="Century Gothic"/>
              </a:rPr>
              <a:t>INSTALLATION -</a:t>
            </a:r>
            <a:r>
              <a:rPr lang="fr-FR" sz="3600" dirty="0">
                <a:latin typeface="Century Gothic" pitchFamily="34" charset="0"/>
                <a:cs typeface="Century Gothic"/>
              </a:rPr>
              <a:t> </a:t>
            </a:r>
            <a:r>
              <a:rPr lang="fr-FR" sz="2800" dirty="0">
                <a:latin typeface="Century Gothic" pitchFamily="34" charset="0"/>
                <a:cs typeface="Century Gothic"/>
              </a:rPr>
              <a:t>PLUGIN</a:t>
            </a:r>
            <a:endParaRPr lang="fr-FR" sz="3200" dirty="0">
              <a:latin typeface="Century Gothic" pitchFamily="34" charset="0"/>
              <a:cs typeface="Century Gothic"/>
            </a:endParaRPr>
          </a:p>
          <a:p>
            <a:pPr marL="12605" algn="ctr" defTabSz="1008400"/>
            <a:endParaRPr lang="fr-FR" sz="3200" dirty="0">
              <a:latin typeface="Century Gothic" pitchFamily="34" charset="0"/>
              <a:cs typeface="Century Gothic"/>
            </a:endParaRPr>
          </a:p>
        </p:txBody>
      </p:sp>
      <p:sp>
        <p:nvSpPr>
          <p:cNvPr id="12" name="Rectangle 11"/>
          <p:cNvSpPr>
            <a:spLocks noGrp="1" noChangeArrowheads="1"/>
          </p:cNvSpPr>
          <p:nvPr/>
        </p:nvSpPr>
        <p:spPr>
          <a:xfrm>
            <a:off x="162124" y="829097"/>
            <a:ext cx="10299824" cy="6480720"/>
          </a:xfrm>
          <a:prstGeom prst="rect">
            <a:avLst/>
          </a:prstGeom>
        </p:spPr>
        <p:txBody>
          <a:bodyPr vert="horz" lIns="100838" tIns="50419" rIns="100838" bIns="50419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Lucida Casual" pitchFamily="66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lnSpc>
                <a:spcPct val="150000"/>
              </a:lnSpc>
              <a:buNone/>
            </a:pPr>
            <a:endParaRPr lang="fr-FR" sz="2200" dirty="0">
              <a:latin typeface="Century Gothic" pitchFamily="34" charset="0"/>
            </a:endParaRPr>
          </a:p>
          <a:p>
            <a:pPr marL="712788" lvl="2" indent="-2667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400" dirty="0">
                <a:latin typeface="Century Gothic" pitchFamily="34" charset="0"/>
              </a:rPr>
              <a:t>Résultat final</a:t>
            </a:r>
          </a:p>
          <a:p>
            <a:pPr marL="446088" lvl="2" indent="0">
              <a:lnSpc>
                <a:spcPct val="150000"/>
              </a:lnSpc>
              <a:buNone/>
            </a:pPr>
            <a:endParaRPr lang="fr-FR" sz="2400" dirty="0">
              <a:latin typeface="Century Gothic" pitchFamily="34" charset="0"/>
            </a:endParaRPr>
          </a:p>
          <a:p>
            <a:pPr marL="712788" lvl="2" indent="-2667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fr-FR" sz="2400" dirty="0">
              <a:latin typeface="Century Gothic" pitchFamily="34" charset="0"/>
            </a:endParaRPr>
          </a:p>
          <a:p>
            <a:endParaRPr lang="fr-FR" sz="2400" dirty="0">
              <a:latin typeface="Century Gothic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5A28DD-22C5-4DDF-9A19-75000742C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186690">
              <a:lnSpc>
                <a:spcPts val="1325"/>
              </a:lnSpc>
            </a:pPr>
            <a:fld id="{81D60167-4931-47E6-BA6A-407CBD079E47}" type="slidenum">
              <a:rPr lang="fr-FR" smtClean="0"/>
              <a:pPr marL="186690">
                <a:lnSpc>
                  <a:spcPts val="1325"/>
                </a:lnSpc>
              </a:pPr>
              <a:t>9</a:t>
            </a:fld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B818122-3DC3-4E4C-BD1D-8A2E37EDD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953" y="2197249"/>
            <a:ext cx="6471493" cy="477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9440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 rtlCol="0"/>
      <a:lstStyle>
        <a:defPPr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7042</TotalTime>
  <Words>1562</Words>
  <Application>Microsoft Office PowerPoint</Application>
  <PresentationFormat>Personnalisé</PresentationFormat>
  <Paragraphs>243</Paragraphs>
  <Slides>32</Slides>
  <Notes>32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Century Gothic</vt:lpstr>
      <vt:lpstr>Consolas</vt:lpstr>
      <vt:lpstr>Lucida Casual</vt:lpstr>
      <vt:lpstr>Wingdings</vt:lpstr>
      <vt:lpstr>2_Office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cours_java.ppt</dc:title>
  <dc:creator>ad</dc:creator>
  <cp:lastModifiedBy>ASUS</cp:lastModifiedBy>
  <cp:revision>651</cp:revision>
  <dcterms:created xsi:type="dcterms:W3CDTF">2016-10-15T13:19:30Z</dcterms:created>
  <dcterms:modified xsi:type="dcterms:W3CDTF">2022-09-24T12:46:51Z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2007-01-12T00:00:00Z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2016-10-15T00:00:00Z</vt:filetime>
  </property>
</Properties>
</file>