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62850"/>
  <p:notesSz cx="10693400" cy="756285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CNSpwwUuzLfy4WQJIcv+Vu/LZ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82"/>
        <p:guide pos="33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" name="Google Shape;33;p1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10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5" name="Google Shape;135;p11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p12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" name="Google Shape;149;p13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7" name="Google Shape;157;p14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15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p16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4" name="Google Shape;184;p17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2" name="Google Shape;192;p18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p19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19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" name="Google Shape;42;p2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p20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p21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2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6" name="Google Shape;226;p22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4" name="Google Shape;234;p23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6" name="Google Shape;246;p24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3" name="Google Shape;253;p25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0" name="Google Shape;260;p26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8" name="Google Shape;268;p27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1" name="Google Shape;281;p28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8" name="Google Shape;288;p29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29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5" name="Google Shape;295;p30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1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p31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5" name="Google Shape;315;p32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2" name="Google Shape;322;p33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9" name="Google Shape;329;p34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7" name="Google Shape;337;p35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6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5" name="Google Shape;345;p36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7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3" name="Google Shape;353;p37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7" name="Google Shape;367;p39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39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9" name="Google Shape;69;p5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8" name="Google Shape;88;p6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7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8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9:notes"/>
          <p:cNvSpPr txBox="1">
            <a:spLocks noGrp="1"/>
          </p:cNvSpPr>
          <p:nvPr>
            <p:ph type="sldNum" idx="12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</a:rPr>
              <a:t>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 extrusionOk="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 extrusionOk="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0" y="1209657"/>
            <a:ext cx="10693400" cy="6012000"/>
          </a:xfrm>
          <a:custGeom>
            <a:avLst/>
            <a:gdLst/>
            <a:ahLst/>
            <a:cxnLst/>
            <a:rect l="l" t="t" r="r" b="b"/>
            <a:pathLst>
              <a:path w="9144000" h="1143000" extrusionOk="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1"/>
          <p:cNvSpPr txBox="1">
            <a:spLocks noGrp="1"/>
          </p:cNvSpPr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29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88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86690" marR="0" lvl="0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6690" marR="0" lvl="1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6690" marR="0" lvl="2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6690" marR="0" lvl="3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" marR="0" lvl="4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6690" marR="0" lvl="5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" marR="0" lvl="6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6690" marR="0" lvl="7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6690" marR="0" lvl="8" indent="0" algn="l">
              <a:lnSpc>
                <a:spcPct val="110416"/>
              </a:lnSpc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6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" name="Google Shape;22;p41"/>
          <p:cNvSpPr txBox="1"/>
          <p:nvPr/>
        </p:nvSpPr>
        <p:spPr>
          <a:xfrm>
            <a:off x="3078700" y="7319964"/>
            <a:ext cx="6156432" cy="24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93" marR="0" lvl="0" indent="0" algn="l" rtl="0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– Associations</a:t>
            </a:r>
            <a:endParaRPr sz="1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/>
          <p:nvPr/>
        </p:nvSpPr>
        <p:spPr>
          <a:xfrm>
            <a:off x="0" y="7226724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 extrusionOk="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0" y="1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 extrusionOk="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 extrusionOk="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1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86690" marR="0" lvl="0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6690" marR="0" lvl="1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6690" marR="0" lvl="2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6690" marR="0" lvl="3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" marR="0" lvl="4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6690" marR="0" lvl="5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" marR="0" lvl="6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6690" marR="0" lvl="7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6690" marR="0" lvl="8" indent="0" algn="l">
              <a:lnSpc>
                <a:spcPct val="82812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6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9" name="Google Shape;29;p42"/>
          <p:cNvSpPr txBox="1"/>
          <p:nvPr/>
        </p:nvSpPr>
        <p:spPr>
          <a:xfrm>
            <a:off x="3150700" y="7302897"/>
            <a:ext cx="5652384" cy="25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93" marR="0" lvl="0" indent="0" algn="l" rtl="0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ARCHITECTURE DES SI II SPRING – Spring Data JPA – Associations</a:t>
            </a:r>
            <a:endParaRPr sz="1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 extrusionOk="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448530" y="40896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body" idx="1"/>
          </p:nvPr>
        </p:nvSpPr>
        <p:spPr>
          <a:xfrm>
            <a:off x="305594" y="1554306"/>
            <a:ext cx="10082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ldNum" idx="12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86690" marR="0" lvl="0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6690" marR="0" lvl="1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6690" marR="0" lvl="2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6690" marR="0" lvl="3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" marR="0" lvl="4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6690" marR="0" lvl="5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" marR="0" lvl="6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6690" marR="0" lvl="7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6690" marR="0" lvl="8" indent="0" algn="l" rtl="0">
              <a:lnSpc>
                <a:spcPct val="110416"/>
              </a:lnSpc>
              <a:spcBef>
                <a:spcPts val="0"/>
              </a:spcBef>
              <a:buNone/>
              <a:defRPr sz="12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6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" name="Google Shape;14;p40"/>
          <p:cNvSpPr txBox="1"/>
          <p:nvPr/>
        </p:nvSpPr>
        <p:spPr>
          <a:xfrm>
            <a:off x="3078700" y="7319964"/>
            <a:ext cx="6156432" cy="24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93" marR="0" lvl="0" indent="0" algn="l" rtl="0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2021-2022 – ESPRIT – Module ARCHITECTURE DES SI II SPRING – Spring Data JPA – Associations</a:t>
            </a:r>
            <a:endParaRPr sz="10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0" y="-4789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00" rIns="0" bIns="0" anchor="t" anchorCtr="0">
            <a:spAutoFit/>
          </a:bodyPr>
          <a:lstStyle/>
          <a:p>
            <a:pPr marL="12602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DATA JPA – ASSOCIATIONS</a:t>
            </a:r>
            <a:endParaRPr sz="5100" b="1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" name="Google Shape;36;p1" descr="Résultat de recherche d'images pour &quot;spring boot data jpa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4875" y="2852731"/>
            <a:ext cx="63436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304800" y="994740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  <p:pic>
        <p:nvPicPr>
          <p:cNvPr id="38" name="Google Shape;38;p1" descr="Université Centrale – Honoris United Universit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304800" y="1283393"/>
            <a:ext cx="10010452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Projet a un seul détail (une seule ligne dans la table T_PROJET_DETAIL). Le détail d’un projet est lié à un seul Projet. 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l’Entité «Projet» contient un attribut de type «</a:t>
            </a:r>
            <a:r>
              <a:rPr lang="fr-FR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Projet_Detail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 et l’Entité «</a:t>
            </a:r>
            <a:r>
              <a:rPr lang="fr-FR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Projet_Detail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 contient un attribut de type «Projet». </a:t>
            </a: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l’attribut «</a:t>
            </a:r>
            <a:r>
              <a:rPr lang="fr-FR" sz="20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 qui crée le caractère bidirectionnel de la relation et qui permet de définir les deux bouts de l’association «Parent / Child».  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 niveau des Entités Java, c’est </a:t>
            </a:r>
            <a:r>
              <a:rPr lang="fr-FR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fils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qui contient l’attribut «</a:t>
            </a:r>
            <a:r>
              <a:rPr lang="fr-FR" sz="20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». 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base de données, c’est le Parent qui contiendra la Clé étrangère qui pointera vers le Child. </a:t>
            </a:r>
            <a:endParaRPr dirty="0"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132518" y="5924565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060420" y="5924565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0"/>
          <p:cNvCxnSpPr>
            <a:stCxn id="128" idx="3"/>
            <a:endCxn id="127" idx="1"/>
          </p:cNvCxnSpPr>
          <p:nvPr/>
        </p:nvCxnSpPr>
        <p:spPr>
          <a:xfrm>
            <a:off x="4632320" y="6460350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0"/>
          <p:cNvSpPr txBox="1"/>
          <p:nvPr/>
        </p:nvSpPr>
        <p:spPr>
          <a:xfrm>
            <a:off x="5830832" y="5953083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4632320" y="5953083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378148" y="1261145"/>
            <a:ext cx="9145016" cy="545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GenerationType.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fr-F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lang="fr-F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fr-F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endParaRPr sz="20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234132" y="1189137"/>
            <a:ext cx="10603284" cy="61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"T_PROJET_DETAIL"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</a:t>
            </a:r>
            <a:r>
              <a:rPr lang="fr-FR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GenerationType.</a:t>
            </a:r>
            <a:r>
              <a:rPr lang="fr-FR" sz="15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5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"PD_ID"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5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5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5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500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detail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5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5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5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5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"PD_DESCRIPTION"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5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5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"PD_TECHNOLOGIE"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5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5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"PD_COUT_PROVISOIRE"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500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5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     @Temporal</a:t>
            </a: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(TemporalType.</a:t>
            </a:r>
            <a:r>
              <a:rPr lang="fr-FR" sz="15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Date </a:t>
            </a:r>
            <a:r>
              <a:rPr lang="fr-FR" sz="1500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dateDebut</a:t>
            </a: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 b="1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lang="fr-FR" sz="2000" b="1" u="sng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"projetDetail"</a:t>
            </a:r>
            <a:r>
              <a:rPr lang="fr-FR" sz="2000" b="1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5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Projet </a:t>
            </a:r>
            <a:r>
              <a:rPr lang="fr-FR" sz="1500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63" y="1247150"/>
            <a:ext cx="3632675" cy="58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/>
          <p:nvPr/>
        </p:nvSpPr>
        <p:spPr>
          <a:xfrm>
            <a:off x="4459120" y="2813762"/>
            <a:ext cx="2304300" cy="360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dirty="0"/>
          </a:p>
        </p:txBody>
      </p:sp>
      <p:sp>
        <p:nvSpPr>
          <p:cNvPr id="160" name="Google Shape;160;p14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équipes (Développement web, Développement mobile, DevOps, Test…). Une équipe n’est liée qu’à une seule entreprise. 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 Entreprise 🡪 Equipe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L’entreprise connait les équipes, alors que l’équipe n’a aucune information sur l’entreprise à laquelle elle appartient.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5775328" y="5281623"/>
            <a:ext cx="357190" cy="357190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6132518" y="4924433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060420" y="4924433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4"/>
          <p:cNvCxnSpPr>
            <a:stCxn id="163" idx="3"/>
            <a:endCxn id="162" idx="1"/>
          </p:cNvCxnSpPr>
          <p:nvPr/>
        </p:nvCxnSpPr>
        <p:spPr>
          <a:xfrm>
            <a:off x="4632320" y="5460218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14"/>
          <p:cNvSpPr txBox="1"/>
          <p:nvPr/>
        </p:nvSpPr>
        <p:spPr>
          <a:xfrm>
            <a:off x="5830832" y="495295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4632320" y="495295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dirty="0"/>
          </a:p>
        </p:txBody>
      </p:sp>
      <p:sp>
        <p:nvSpPr>
          <p:cNvPr id="173" name="Google Shape;173;p15"/>
          <p:cNvSpPr/>
          <p:nvPr/>
        </p:nvSpPr>
        <p:spPr>
          <a:xfrm>
            <a:off x="378148" y="1213868"/>
            <a:ext cx="9937104" cy="634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fr-FR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GeneratedValue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GenerationType.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@OneToMany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CascadeType.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lang="fr-FR" sz="18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dirty="0"/>
          </a:p>
        </p:txBody>
      </p:sp>
      <p:sp>
        <p:nvSpPr>
          <p:cNvPr id="180" name="Google Shape;180;p16"/>
          <p:cNvSpPr/>
          <p:nvPr/>
        </p:nvSpPr>
        <p:spPr>
          <a:xfrm>
            <a:off x="378148" y="1333153"/>
            <a:ext cx="9577064" cy="51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dirty="0"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6614" y="1261145"/>
            <a:ext cx="3080172" cy="5799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3777462" y="3620979"/>
            <a:ext cx="3109324" cy="152859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Bidirectionnelle</a:t>
            </a:r>
            <a:endParaRPr dirty="0"/>
          </a:p>
        </p:txBody>
      </p:sp>
      <p:sp>
        <p:nvSpPr>
          <p:cNvPr id="195" name="Google Shape;195;p18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Bidirectionnelle = Many To One Bidirectionnelle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Voir Slide Many To One Bidirectionnelle dans la suite du cours 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dirty="0"/>
          </a:p>
        </p:txBody>
      </p:sp>
      <p:sp>
        <p:nvSpPr>
          <p:cNvPr id="202" name="Google Shape;202;p19"/>
          <p:cNvSpPr/>
          <p:nvPr/>
        </p:nvSpPr>
        <p:spPr>
          <a:xfrm>
            <a:off x="304800" y="1283393"/>
            <a:ext cx="9938444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équipes. Chaque équipe est liée à une unique entreprise. </a:t>
            </a:r>
            <a:endParaRPr dirty="0"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Chaque équipe a l’information concernant l’entreprise (attribut Entreprise dans l’Entité Equipe, Clé étrangère dans la table T_EQUIPE), alors que l’Entreprise n’a aucune information sur ses «Equipes». 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5775328" y="5138747"/>
            <a:ext cx="357190" cy="357190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6132518" y="4781557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060420" y="4781557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9"/>
          <p:cNvCxnSpPr>
            <a:stCxn id="205" idx="3"/>
            <a:endCxn id="204" idx="1"/>
          </p:cNvCxnSpPr>
          <p:nvPr/>
        </p:nvCxnSpPr>
        <p:spPr>
          <a:xfrm>
            <a:off x="4632320" y="5317342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19"/>
          <p:cNvSpPr txBox="1"/>
          <p:nvPr/>
        </p:nvSpPr>
        <p:spPr>
          <a:xfrm>
            <a:off x="5830832" y="4810075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4632320" y="4810075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Associations entre entités : </a:t>
            </a:r>
            <a:endParaRPr dirty="0"/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</a:t>
            </a:r>
            <a:r>
              <a:rPr lang="fr-FR" sz="2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(1:1) - Unidirectionnelle / Bidirectionnelle </a:t>
            </a:r>
            <a:endParaRPr dirty="0"/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</a:t>
            </a:r>
            <a:r>
              <a:rPr lang="fr-FR" sz="2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(1:N) - Unidirectionnelle / Bidirectionnelle </a:t>
            </a:r>
            <a:endParaRPr dirty="0"/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</a:t>
            </a:r>
            <a:r>
              <a:rPr lang="fr-FR" sz="2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(N:1) - Unidirectionnelle / Bidirectionnelle </a:t>
            </a:r>
            <a:endParaRPr dirty="0"/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lang="fr-FR" sz="2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(N:M) - Unidirectionnelle / Bidirectionnelle </a:t>
            </a:r>
            <a:endParaRPr dirty="0"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sz="2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Mise en œuvre des différentes associations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dirty="0"/>
          </a:p>
        </p:txBody>
      </p:sp>
      <p:sp>
        <p:nvSpPr>
          <p:cNvPr id="215" name="Google Shape;215;p20"/>
          <p:cNvSpPr/>
          <p:nvPr/>
        </p:nvSpPr>
        <p:spPr>
          <a:xfrm>
            <a:off x="324248" y="1261145"/>
            <a:ext cx="10369152" cy="578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Entreprise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dirty="0"/>
          </a:p>
        </p:txBody>
      </p:sp>
      <p:sp>
        <p:nvSpPr>
          <p:cNvPr id="222" name="Google Shape;222;p21"/>
          <p:cNvSpPr/>
          <p:nvPr/>
        </p:nvSpPr>
        <p:spPr>
          <a:xfrm>
            <a:off x="306140" y="1261145"/>
            <a:ext cx="8496944" cy="483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dirty="0"/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2904" y="1333153"/>
            <a:ext cx="3947591" cy="579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4338588" y="5365601"/>
            <a:ext cx="2792786" cy="360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Equipes. Une Equipe est liée à une seule Entreprise.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L’entreprise connait ses Equipes. Chaque Equipe connait elle aussi l’Entreprise associée.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L’attribut </a:t>
            </a:r>
            <a:r>
              <a:rPr lang="fr-FR" sz="2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défini pour l'annotation @OneToMany (toujours au niveau de l’entité qui a </a:t>
            </a: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cardinalité la plus faible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dirty="0"/>
          </a:p>
        </p:txBody>
      </p:sp>
      <p:sp>
        <p:nvSpPr>
          <p:cNvPr id="238" name="Google Shape;238;p23"/>
          <p:cNvSpPr/>
          <p:nvPr/>
        </p:nvSpPr>
        <p:spPr>
          <a:xfrm>
            <a:off x="6132518" y="3924301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060420" y="3924301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3"/>
          <p:cNvCxnSpPr>
            <a:stCxn id="239" idx="3"/>
            <a:endCxn id="238" idx="1"/>
          </p:cNvCxnSpPr>
          <p:nvPr/>
        </p:nvCxnSpPr>
        <p:spPr>
          <a:xfrm>
            <a:off x="4632320" y="4460086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3"/>
          <p:cNvSpPr txBox="1"/>
          <p:nvPr/>
        </p:nvSpPr>
        <p:spPr>
          <a:xfrm>
            <a:off x="5830832" y="3952819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4632320" y="3952819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dirty="0"/>
          </a:p>
        </p:txBody>
      </p:sp>
      <p:sp>
        <p:nvSpPr>
          <p:cNvPr id="249" name="Google Shape;249;p24"/>
          <p:cNvSpPr/>
          <p:nvPr/>
        </p:nvSpPr>
        <p:spPr>
          <a:xfrm>
            <a:off x="306140" y="1333153"/>
            <a:ext cx="9937104" cy="578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endParaRPr sz="20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Entreprise </a:t>
            </a:r>
            <a:r>
              <a:rPr lang="fr-FR" sz="2000" b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dirty="0"/>
          </a:p>
        </p:txBody>
      </p:sp>
      <p:sp>
        <p:nvSpPr>
          <p:cNvPr id="256" name="Google Shape;256;p25"/>
          <p:cNvSpPr/>
          <p:nvPr/>
        </p:nvSpPr>
        <p:spPr>
          <a:xfrm>
            <a:off x="306140" y="1059420"/>
            <a:ext cx="9793088" cy="634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@OneToMany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-F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lang="fr-FR" sz="18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dirty="0"/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613" y="1333153"/>
            <a:ext cx="3862735" cy="572257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4770636" y="5293593"/>
            <a:ext cx="2792786" cy="360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dirty="0"/>
          </a:p>
        </p:txBody>
      </p:sp>
      <p:sp>
        <p:nvSpPr>
          <p:cNvPr id="271" name="Google Shape;271;p27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lang="fr-F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Une équipe peut travailler sur plusieurs Projets (Projet1, Projet2, …). Un même projet peut être lié à plusieurs équipes (équipe Développement web,  équipe DevOps…).  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lang="fr-F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L’équipe a plusieurs Projets et les connait. Mais, le Projet n’a aucune information sur «les équipes» auxquelles il est associé. 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5775328" y="4710119"/>
            <a:ext cx="357190" cy="357190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132518" y="4352929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060420" y="4352929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27"/>
          <p:cNvCxnSpPr>
            <a:stCxn id="274" idx="3"/>
            <a:endCxn id="273" idx="1"/>
          </p:cNvCxnSpPr>
          <p:nvPr/>
        </p:nvCxnSpPr>
        <p:spPr>
          <a:xfrm>
            <a:off x="4632320" y="4888714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6" name="Google Shape;276;p27"/>
          <p:cNvSpPr txBox="1"/>
          <p:nvPr/>
        </p:nvSpPr>
        <p:spPr>
          <a:xfrm>
            <a:off x="5830832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4632320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dirty="0"/>
          </a:p>
        </p:txBody>
      </p:sp>
      <p:sp>
        <p:nvSpPr>
          <p:cNvPr id="284" name="Google Shape;284;p28"/>
          <p:cNvSpPr/>
          <p:nvPr/>
        </p:nvSpPr>
        <p:spPr>
          <a:xfrm>
            <a:off x="306140" y="1333153"/>
            <a:ext cx="7785918" cy="60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dirty="0"/>
          </a:p>
        </p:txBody>
      </p:sp>
      <p:sp>
        <p:nvSpPr>
          <p:cNvPr id="291" name="Google Shape;291;p29"/>
          <p:cNvSpPr/>
          <p:nvPr/>
        </p:nvSpPr>
        <p:spPr>
          <a:xfrm>
            <a:off x="306140" y="1333153"/>
            <a:ext cx="7785918" cy="394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 de Classes (sans cardinalité)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714852" y="2086791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358428" y="2099356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6714852" y="4933553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358428" y="4933553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3"/>
          <p:cNvCxnSpPr>
            <a:stCxn id="55" idx="3"/>
            <a:endCxn id="54" idx="1"/>
          </p:cNvCxnSpPr>
          <p:nvPr/>
        </p:nvCxnSpPr>
        <p:spPr>
          <a:xfrm>
            <a:off x="4204548" y="5469338"/>
            <a:ext cx="25104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3"/>
          <p:cNvCxnSpPr>
            <a:stCxn id="53" idx="3"/>
            <a:endCxn id="52" idx="1"/>
          </p:cNvCxnSpPr>
          <p:nvPr/>
        </p:nvCxnSpPr>
        <p:spPr>
          <a:xfrm rot="10800000" flipH="1">
            <a:off x="4204548" y="2622541"/>
            <a:ext cx="2510400" cy="12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3"/>
          <p:cNvCxnSpPr>
            <a:stCxn id="52" idx="2"/>
            <a:endCxn id="54" idx="0"/>
          </p:cNvCxnSpPr>
          <p:nvPr/>
        </p:nvCxnSpPr>
        <p:spPr>
          <a:xfrm>
            <a:off x="8137912" y="3158361"/>
            <a:ext cx="0" cy="1775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dirty="0"/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6520" y="1333153"/>
            <a:ext cx="3240360" cy="5686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3726520" y="3709417"/>
            <a:ext cx="3240360" cy="165618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dirty="0"/>
          </a:p>
        </p:txBody>
      </p:sp>
      <p:sp>
        <p:nvSpPr>
          <p:cNvPr id="306" name="Google Shape;306;p31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lang="fr-F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Une équipe peut travailler sur plusieurs Projets (Projet1, Projet2, …). Un même projet peut être lié à plusieurs équipes (équipe Développement web,  équipe DevOps…).  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lang="fr-F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L’équipe a plusieurs Projets et les connait. Chaque Projet est associé à plusieurs Equipes, et peut accéder aux attributs de la table équipe.  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132518" y="4352929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060420" y="4352929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>
            <a:stCxn id="308" idx="3"/>
            <a:endCxn id="307" idx="1"/>
          </p:cNvCxnSpPr>
          <p:nvPr/>
        </p:nvCxnSpPr>
        <p:spPr>
          <a:xfrm>
            <a:off x="4632320" y="4888714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31"/>
          <p:cNvSpPr txBox="1"/>
          <p:nvPr/>
        </p:nvSpPr>
        <p:spPr>
          <a:xfrm>
            <a:off x="5830832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11" name="Google Shape;311;p31"/>
          <p:cNvSpPr txBox="1"/>
          <p:nvPr/>
        </p:nvSpPr>
        <p:spPr>
          <a:xfrm>
            <a:off x="4632320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dirty="0"/>
          </a:p>
        </p:txBody>
      </p:sp>
      <p:sp>
        <p:nvSpPr>
          <p:cNvPr id="318" name="Google Shape;318;p32"/>
          <p:cNvSpPr/>
          <p:nvPr/>
        </p:nvSpPr>
        <p:spPr>
          <a:xfrm>
            <a:off x="306140" y="1333153"/>
            <a:ext cx="9865096" cy="60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lang="fr-FR" sz="2000" b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>
            <a:off x="306140" y="1333153"/>
            <a:ext cx="9865096" cy="516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lang="fr-FR" sz="18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lang="fr-FR" sz="18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cascade = CascadeType.</a:t>
            </a:r>
            <a:r>
              <a:rPr lang="fr-FR" sz="18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lang="fr-F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7706" y="1333153"/>
            <a:ext cx="3217987" cy="584289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/>
          <p:nvPr/>
        </p:nvSpPr>
        <p:spPr>
          <a:xfrm>
            <a:off x="3716809" y="3853433"/>
            <a:ext cx="3240360" cy="165618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CascadeType.ALL</a:t>
            </a: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toutes les opérations (PERSSIT, REMOVE, …) du parent vers le child. </a:t>
            </a:r>
            <a:endParaRPr/>
          </a:p>
          <a:p>
            <a:pPr marL="342900" marR="0" lvl="1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CascadeType.REMOVE</a:t>
            </a: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l’opération REMOVE (Suppression) du parent vers le child. Ci-dessus, quand on supprime une équipe, alors les Projets de cette équipe seront supprimés (pour éviter d’avoir des projets orphelins : sans équipes). 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CascadeType.PERSIST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l’opération PERSSIT (Ajout) du parent vers le child. Ci-dessus, quand on ajoute une équipe, alors, si l’objet équipe ajouté contient des projets, l’équipe et les projets seront ajoutés. </a:t>
            </a:r>
            <a:endParaRPr/>
          </a:p>
          <a:p>
            <a:pPr marL="342900" marR="0" lvl="1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défaut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(si on ne met pas CascadeType), </a:t>
            </a:r>
            <a:r>
              <a:rPr lang="fr-FR" sz="20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aucune</a:t>
            </a: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opération n’est cascadée. </a:t>
            </a:r>
            <a:endParaRPr/>
          </a:p>
          <a:p>
            <a:pPr marL="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306140" y="1405161"/>
            <a:ext cx="10081120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{CascadeType.</a:t>
            </a:r>
            <a:r>
              <a:rPr lang="fr-FR" sz="20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PERSIST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CascadeType.</a:t>
            </a:r>
            <a:r>
              <a:rPr lang="fr-FR" sz="20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fetch=FetchType.</a:t>
            </a:r>
            <a:r>
              <a:rPr lang="fr-FR" sz="20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EAGER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lang="fr-F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</a:t>
            </a:r>
            <a:endParaRPr dirty="0"/>
          </a:p>
        </p:txBody>
      </p:sp>
      <p:sp>
        <p:nvSpPr>
          <p:cNvPr id="348" name="Google Shape;348;p3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FetchType.EAGER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(avec impatience): Quand on récupère une équipe de la base de données,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 projets liés à cette équipe seront récupérés eux aussi. </a:t>
            </a:r>
            <a:endParaRPr dirty="0"/>
          </a:p>
          <a:p>
            <a:pPr marL="342900" marR="0" lvl="1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FetchType.LAZY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(avec paresse): Quand on récupère une équipe de la base de données,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aucun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projet lié à cette équipe ne sera récupéré, jusqu’à ce que nous faisons un appel explicite dans le code :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equipe.projets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 exemple (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étant une instance de Equipe).  </a:t>
            </a: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1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lang="fr-FR" sz="2000" b="1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 défaut</a:t>
            </a:r>
            <a:r>
              <a:rPr lang="fr-FR" sz="200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(Si one ne met pas </a:t>
            </a:r>
            <a:r>
              <a:rPr lang="fr-FR" sz="2000" i="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FetchType</a:t>
            </a:r>
            <a:r>
              <a:rPr lang="fr-FR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fr-FR" sz="200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2000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les valeurs par défaut sont :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</a:pPr>
            <a:r>
              <a:rPr lang="fr-FR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OneTo</a:t>
            </a:r>
            <a:r>
              <a:rPr lang="fr-FR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et </a:t>
            </a:r>
            <a:r>
              <a:rPr lang="fr-FR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ManyTo</a:t>
            </a:r>
            <a:r>
              <a:rPr lang="fr-FR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: </a:t>
            </a:r>
            <a:r>
              <a:rPr lang="fr-FR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LAZY     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</a:pPr>
            <a:r>
              <a:rPr lang="fr-FR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ManyTo</a:t>
            </a:r>
            <a:r>
              <a:rPr lang="fr-FR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et </a:t>
            </a:r>
            <a:r>
              <a:rPr lang="fr-FR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OneTo</a:t>
            </a:r>
            <a:r>
              <a:rPr lang="fr-FR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:     </a:t>
            </a:r>
            <a:r>
              <a:rPr lang="fr-FR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EAGER</a:t>
            </a: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(Quand c'est Many à la fin, c'est LAZY car on risque de récupérer beaucoup d'éléments "Many" c’est dangereux. Quand c'est One à la fin c'est EAGER car le volume des données associés n’est pas </a:t>
            </a:r>
            <a:r>
              <a:rPr lang="fr-FR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très important</a:t>
            </a:r>
            <a:r>
              <a:rPr lang="fr-FR" sz="1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</p:txBody>
      </p:sp>
      <p:sp>
        <p:nvSpPr>
          <p:cNvPr id="349" name="Google Shape;349;p36"/>
          <p:cNvSpPr/>
          <p:nvPr/>
        </p:nvSpPr>
        <p:spPr>
          <a:xfrm>
            <a:off x="-557956" y="1405161"/>
            <a:ext cx="9217024" cy="7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(fetch=FetchType.</a:t>
            </a:r>
            <a:r>
              <a:rPr lang="fr-FR" sz="20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EAGER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lang="fr-F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/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21B955-DA2C-ED5F-83B8-867F38FC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7" y="1407379"/>
            <a:ext cx="10042534" cy="5690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347;p36">
            <a:extLst>
              <a:ext uri="{FF2B5EF4-FFF2-40B4-BE49-F238E27FC236}">
                <a16:creationId xmlns:a16="http://schemas.microsoft.com/office/drawing/2014/main" id="{EC865CD0-10A1-BD1A-1528-CFCA42674F0F}"/>
              </a:ext>
            </a:extLst>
          </p:cNvPr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 des Classes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>
            <a:off x="0" y="40896"/>
            <a:ext cx="106935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Travail à faire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3" name="Google Shape;363;p38"/>
          <p:cNvSpPr txBox="1">
            <a:spLocks noGrp="1"/>
          </p:cNvSpPr>
          <p:nvPr>
            <p:ph type="body" idx="1"/>
          </p:nvPr>
        </p:nvSpPr>
        <p:spPr>
          <a:xfrm>
            <a:off x="162123" y="1260475"/>
            <a:ext cx="10531200" cy="410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u="sn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rPr lang="fr-FR" sz="2200" b="1" u="sng" dirty="0"/>
              <a:t>Partie 2 Spring Data JPA – Le mapping des différentes associations</a:t>
            </a:r>
            <a:r>
              <a:rPr lang="fr-FR" sz="2400" b="1" i="1" u="sng" dirty="0"/>
              <a:t> </a:t>
            </a:r>
            <a:endParaRPr sz="24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Dans l’étude de cas Station de Ski et après avoir créer les entités lors de la dernière séance, vous devez 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/>
              <a:t>Supprimer les tables existantes dans la base de données.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/>
              <a:t>Créer les associations entre les différentes entités.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dirty="0"/>
              <a:t>Générer la base de données de nouveau  et vérifier que le nombre de tables crées est correct.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u="sng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00" rIns="0" bIns="0" anchor="t" anchorCtr="0">
            <a:spAutoFit/>
          </a:bodyPr>
          <a:lstStyle/>
          <a:p>
            <a:pPr marL="12602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Associations </a:t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sz="30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Trouvez et Expliquez les Associations</a:t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T_PROJET  et T_PROJET_DETAIL (Clé étrangère </a:t>
            </a:r>
            <a:r>
              <a:rPr lang="fr-FR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projet_detail_pd_id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projet a un seul détail (une seule ligne dans la table T_PROJET_DETAIL). Le détail d’un projet est lié à un seul Projet.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T_EQUIPE  et T_PROJET (Table d’association </a:t>
            </a:r>
            <a:b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T_EQUIPE_PROJETS).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L’Equipe a plusieurs Projets (Projet1, Projet2, …). Un même projet peut être lié à plusieurs équipes (équipe Développement web,  équipe DevOps…).</a:t>
            </a:r>
            <a:endParaRPr dirty="0"/>
          </a:p>
          <a:p>
            <a:pPr marL="342900" marR="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L’Entreprise peut avoir plusieurs Equipes (Développement web, Développement mobile, DevOps, Test…). Une équipe n’est liée qu’à une seule entreprise. 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Place à la pratique, pour créer vous-même toutes ces associations :  </a:t>
            </a:r>
            <a:endParaRPr dirty="0"/>
          </a:p>
          <a:p>
            <a:pPr marL="342900" marR="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 de Classes (avec cardinalité)</a:t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6714852" y="2086791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358428" y="2099356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6714852" y="4933553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358428" y="4933553"/>
            <a:ext cx="284612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5"/>
          <p:cNvCxnSpPr>
            <a:stCxn id="75" idx="3"/>
            <a:endCxn id="74" idx="1"/>
          </p:cNvCxnSpPr>
          <p:nvPr/>
        </p:nvCxnSpPr>
        <p:spPr>
          <a:xfrm>
            <a:off x="4204548" y="5469338"/>
            <a:ext cx="25104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5"/>
          <p:cNvCxnSpPr>
            <a:stCxn id="73" idx="3"/>
            <a:endCxn id="72" idx="1"/>
          </p:cNvCxnSpPr>
          <p:nvPr/>
        </p:nvCxnSpPr>
        <p:spPr>
          <a:xfrm rot="10800000" flipH="1">
            <a:off x="4204548" y="2622541"/>
            <a:ext cx="2510400" cy="12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5"/>
          <p:cNvCxnSpPr>
            <a:stCxn id="72" idx="2"/>
            <a:endCxn id="74" idx="0"/>
          </p:cNvCxnSpPr>
          <p:nvPr/>
        </p:nvCxnSpPr>
        <p:spPr>
          <a:xfrm>
            <a:off x="8137912" y="3158361"/>
            <a:ext cx="0" cy="1775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5"/>
          <p:cNvSpPr/>
          <p:nvPr/>
        </p:nvSpPr>
        <p:spPr>
          <a:xfrm>
            <a:off x="4204548" y="216091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7799358" y="460476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799358" y="320440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376298" y="222126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4204548" y="502026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374693" y="504008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5775328" y="4924433"/>
            <a:ext cx="357190" cy="357190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132518" y="4567243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5" tIns="50400" rIns="100825" bIns="504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Projet a un seul détail (une seule ligne dans la table T_PROJET_DETAIL). Le détail d’un projet est lié à un seul Projet. 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Le Projet connait le détail (contient un attribut de type </a:t>
            </a:r>
            <a:r>
              <a:rPr lang="fr-FR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Projet_Detail</a:t>
            </a:r>
            <a:r>
              <a:rPr lang="fr-FR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alors que le détail n’a aucune information sur le Projet auquel il est associé.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060420" y="4567243"/>
            <a:ext cx="3571900" cy="10715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6"/>
          <p:cNvCxnSpPr>
            <a:stCxn id="94" idx="3"/>
            <a:endCxn id="91" idx="1"/>
          </p:cNvCxnSpPr>
          <p:nvPr/>
        </p:nvCxnSpPr>
        <p:spPr>
          <a:xfrm>
            <a:off x="4632320" y="5103028"/>
            <a:ext cx="15003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6;p6"/>
          <p:cNvSpPr txBox="1"/>
          <p:nvPr/>
        </p:nvSpPr>
        <p:spPr>
          <a:xfrm>
            <a:off x="5830832" y="459576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4632320" y="459576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378148" y="1261145"/>
            <a:ext cx="7929934" cy="519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GenerationType.</a:t>
            </a:r>
            <a:r>
              <a:rPr lang="fr-FR" sz="18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8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8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378148" y="1261145"/>
            <a:ext cx="10081200" cy="6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"T_PROJET_DETAIL"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</a:t>
            </a:r>
            <a:r>
              <a:rPr lang="fr-FR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GenerationType.</a:t>
            </a:r>
            <a:r>
              <a:rPr lang="fr-FR" sz="16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"PD_ID"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sz="16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detail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-FR" sz="16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lang="fr-FR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"PD_DESCRIPTION"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600" dirty="0">
                <a:solidFill>
                  <a:srgbClr val="2A00FF"/>
                </a:solidFill>
                <a:latin typeface="Consolas"/>
                <a:sym typeface="Consolas"/>
              </a:rPr>
              <a:t>description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"PD_TECHNOLOGIE"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-FR" sz="1600" dirty="0">
                <a:solidFill>
                  <a:srgbClr val="2A00FF"/>
                </a:solidFill>
                <a:latin typeface="Consolas"/>
                <a:sym typeface="Consolas"/>
              </a:rPr>
              <a:t>technologie;</a:t>
            </a:r>
            <a:endParaRPr sz="1600" dirty="0">
              <a:solidFill>
                <a:srgbClr val="2A00FF"/>
              </a:solidFill>
              <a:latin typeface="Consolas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fr-FR" sz="16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"PD_COUT_PROVISOIRE"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</a:pP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fr-FR" sz="1600" dirty="0" err="1">
                <a:solidFill>
                  <a:srgbClr val="2A00FF"/>
                </a:solidFill>
                <a:latin typeface="Consolas"/>
                <a:sym typeface="Consolas"/>
              </a:rPr>
              <a:t>cout_provisoire</a:t>
            </a:r>
            <a:r>
              <a:rPr lang="fr-FR" sz="1600" dirty="0">
                <a:latin typeface="Consolas"/>
                <a:sym typeface="Consolas"/>
              </a:rPr>
              <a:t>;</a:t>
            </a:r>
            <a:endParaRPr sz="1600" dirty="0">
              <a:latin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fr-FR" sz="160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@Temporal</a:t>
            </a: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(TemporalType.</a:t>
            </a:r>
            <a:r>
              <a:rPr lang="fr-FR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fr-FR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-FR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Date </a:t>
            </a:r>
            <a:r>
              <a:rPr lang="fr-FR" sz="1600" dirty="0" err="1">
                <a:solidFill>
                  <a:srgbClr val="2A00FF"/>
                </a:solidFill>
                <a:latin typeface="Consolas"/>
                <a:sym typeface="Consolas"/>
              </a:rPr>
              <a:t>dateDebut</a:t>
            </a:r>
            <a:r>
              <a:rPr lang="fr-FR" sz="1600" dirty="0">
                <a:latin typeface="Consolas"/>
                <a:sym typeface="Consolas"/>
              </a:rPr>
              <a:t>;</a:t>
            </a:r>
            <a:endParaRPr sz="1600" dirty="0">
              <a:latin typeface="Consolas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975" rIns="0" bIns="0" anchor="t" anchorCtr="0">
            <a:spAutoFit/>
          </a:bodyPr>
          <a:lstStyle/>
          <a:p>
            <a:pPr marL="1260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/>
          </a:p>
        </p:txBody>
      </p:sp>
      <p:pic>
        <p:nvPicPr>
          <p:cNvPr id="118" name="Google Shape;11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12" y="1283277"/>
            <a:ext cx="3775775" cy="5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/>
          <p:nvPr/>
        </p:nvSpPr>
        <p:spPr>
          <a:xfrm>
            <a:off x="4464545" y="2858770"/>
            <a:ext cx="2304300" cy="360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2972</Words>
  <Application>Microsoft Office PowerPoint</Application>
  <PresentationFormat>Personnalisé</PresentationFormat>
  <Paragraphs>497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Consolas</vt:lpstr>
      <vt:lpstr>Calibri</vt:lpstr>
      <vt:lpstr>Century Gothic</vt:lpstr>
      <vt:lpstr>Arial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Travail à faire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</dc:creator>
  <cp:lastModifiedBy>ASUS</cp:lastModifiedBy>
  <cp:revision>11</cp:revision>
  <dcterms:created xsi:type="dcterms:W3CDTF">2016-10-15T13:19:30Z</dcterms:created>
  <dcterms:modified xsi:type="dcterms:W3CDTF">2023-01-30T13:14:45Z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