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Century Gothic"/>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h9fviPmZNHDZqkxVlX/q9uiJYT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340146-E110-4BC9-B16F-298F2910C3A3}">
  <a:tblStyle styleId="{26340146-E110-4BC9-B16F-298F2910C3A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enturyGothic-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97" name="Google Shape;297;p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78" name="Google Shape;378;p1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1: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fr-FR"/>
              <a:t>Patron de conception : outils comme bonne pratique pour résoudre un problème de conception d’un logiciel</a:t>
            </a:r>
            <a:endParaRPr/>
          </a:p>
        </p:txBody>
      </p:sp>
      <p:sp>
        <p:nvSpPr>
          <p:cNvPr id="387" name="Google Shape;387;p1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2: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95" name="Google Shape;395;p1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3: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03" name="Google Shape;403;p1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4: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11" name="Google Shape;411;p1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5: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19" name="Google Shape;419;p1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6: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27" name="Google Shape;427;p1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7: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35" name="Google Shape;435;p1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60" name="Google Shape;460;p1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9: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68" name="Google Shape;468;p1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07" name="Google Shape;307;p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0: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76" name="Google Shape;476;p2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84" name="Google Shape;484;p2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2: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92" name="Google Shape;492;p2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3: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00" name="Google Shape;500;p2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4: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08" name="Google Shape;508;p2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5: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16" name="Google Shape;516;p2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6: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24" name="Google Shape;524;p2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7: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32" name="Google Shape;532;p2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8: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40" name="Google Shape;540;p2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9: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49" name="Google Shape;549;p2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5" name="Google Shape;315;p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0: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58" name="Google Shape;558;p3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1: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66" name="Google Shape;566;p31: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2: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74" name="Google Shape;574;p32: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3: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82" name="Google Shape;582;p33: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4: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91" name="Google Shape;591;p3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5: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599" name="Google Shape;599;p3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6: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14" name="Google Shape;614;p3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7: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27" name="Google Shape;627;p3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38: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40" name="Google Shape;640;p3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9: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48" name="Google Shape;648;p3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3" name="Google Shape;323;p4: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0: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656" name="Google Shape;656;p40: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5: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3" name="Google Shape;333;p5: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6: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800"/>
              <a:buFont typeface="Calibri"/>
              <a:buNone/>
            </a:pPr>
            <a:r>
              <a:rPr lang="fr-FR" sz="800"/>
              <a:t>A est liée à B : association , composition : Fortement liée</a:t>
            </a:r>
            <a:endParaRPr/>
          </a:p>
          <a:p>
            <a:pPr indent="0" lvl="0" marL="0" marR="0" rtl="0" algn="l">
              <a:lnSpc>
                <a:spcPct val="100000"/>
              </a:lnSpc>
              <a:spcBef>
                <a:spcPts val="0"/>
              </a:spcBef>
              <a:spcAft>
                <a:spcPts val="0"/>
              </a:spcAft>
              <a:buClr>
                <a:schemeClr val="dk1"/>
              </a:buClr>
              <a:buSzPts val="800"/>
              <a:buFont typeface="Calibri"/>
              <a:buNone/>
            </a:pPr>
            <a:r>
              <a:rPr lang="fr-FR" sz="800"/>
              <a:t>Exp : B : getValue , A : Calcul(), A besoin B </a:t>
            </a:r>
            <a:endParaRPr/>
          </a:p>
          <a:p>
            <a:pPr indent="0" lvl="0" marL="0" marR="0" rtl="0" algn="l">
              <a:lnSpc>
                <a:spcPct val="100000"/>
              </a:lnSpc>
              <a:spcBef>
                <a:spcPts val="0"/>
              </a:spcBef>
              <a:spcAft>
                <a:spcPts val="0"/>
              </a:spcAft>
              <a:buClr>
                <a:schemeClr val="dk1"/>
              </a:buClr>
              <a:buSzPts val="800"/>
              <a:buFont typeface="Calibri"/>
              <a:buNone/>
            </a:pPr>
            <a:r>
              <a:rPr lang="fr-FR" sz="800"/>
              <a:t>Càd si B n’existe pas =&gt; A ne peut rien faire</a:t>
            </a:r>
            <a:endParaRPr/>
          </a:p>
          <a:p>
            <a:pPr indent="0" lvl="0" marL="0" marR="0" rtl="0" algn="l">
              <a:lnSpc>
                <a:spcPct val="100000"/>
              </a:lnSpc>
              <a:spcBef>
                <a:spcPts val="0"/>
              </a:spcBef>
              <a:spcAft>
                <a:spcPts val="0"/>
              </a:spcAft>
              <a:buClr>
                <a:schemeClr val="dk1"/>
              </a:buClr>
              <a:buSzPts val="800"/>
              <a:buFont typeface="Calibri"/>
              <a:buNone/>
            </a:pPr>
            <a:r>
              <a:rPr lang="fr-FR" sz="800"/>
              <a:t>C quoi le problème ? Lors de l’amélioration </a:t>
            </a:r>
            <a:endParaRPr/>
          </a:p>
          <a:p>
            <a:pPr indent="0" lvl="0" marL="0" marR="0" rtl="0" algn="l">
              <a:lnSpc>
                <a:spcPct val="100000"/>
              </a:lnSpc>
              <a:spcBef>
                <a:spcPts val="0"/>
              </a:spcBef>
              <a:spcAft>
                <a:spcPts val="0"/>
              </a:spcAft>
              <a:buClr>
                <a:schemeClr val="dk1"/>
              </a:buClr>
              <a:buSzPts val="800"/>
              <a:buFont typeface="Calibri"/>
              <a:buNone/>
            </a:pPr>
            <a:r>
              <a:t/>
            </a:r>
            <a:endParaRPr sz="800"/>
          </a:p>
          <a:p>
            <a:pPr indent="0" lvl="0" marL="0" marR="0" rtl="0" algn="l">
              <a:lnSpc>
                <a:spcPct val="100000"/>
              </a:lnSpc>
              <a:spcBef>
                <a:spcPts val="0"/>
              </a:spcBef>
              <a:spcAft>
                <a:spcPts val="0"/>
              </a:spcAft>
              <a:buClr>
                <a:schemeClr val="dk1"/>
              </a:buClr>
              <a:buSzPts val="800"/>
              <a:buFont typeface="Calibri"/>
              <a:buNone/>
            </a:pPr>
            <a:r>
              <a:rPr b="0" i="0" lang="fr-FR" sz="800">
                <a:solidFill>
                  <a:schemeClr val="dk1"/>
                </a:solidFill>
                <a:latin typeface="Calibri"/>
                <a:ea typeface="Calibri"/>
                <a:cs typeface="Calibri"/>
                <a:sym typeface="Calibri"/>
              </a:rPr>
              <a:t>Pour montrer ça , regarder l’exemple suivant </a:t>
            </a:r>
            <a:endParaRPr b="0" i="0" sz="800">
              <a:solidFill>
                <a:srgbClr val="383838"/>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800"/>
              <a:buFont typeface="Calibri"/>
              <a:buNone/>
            </a:pPr>
            <a:r>
              <a:t/>
            </a:r>
            <a:endParaRPr sz="800"/>
          </a:p>
        </p:txBody>
      </p:sp>
      <p:sp>
        <p:nvSpPr>
          <p:cNvPr id="341" name="Google Shape;341;p6: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7: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83838"/>
              </a:buClr>
              <a:buSzPts val="1200"/>
              <a:buFont typeface="Open Sans"/>
              <a:buNone/>
            </a:pPr>
            <a:r>
              <a:rPr b="0" i="0" lang="fr-FR">
                <a:solidFill>
                  <a:srgbClr val="383838"/>
                </a:solidFill>
                <a:latin typeface="Open Sans"/>
                <a:ea typeface="Open Sans"/>
                <a:cs typeface="Open Sans"/>
                <a:sym typeface="Open Sans"/>
              </a:rPr>
              <a:t>Supposant je vais créer une app qui se compose de 3 parties, y a la couche présentation, métier et Dao accés aux données, on a une méthode getValue, on suppose ici que la méthode getValue va se connecter à la BD pour récurpérer une valeur</a:t>
            </a:r>
            <a:endParaRPr/>
          </a:p>
          <a:p>
            <a:pPr indent="0" lvl="0" marL="0" marR="0" rtl="0" algn="l">
              <a:lnSpc>
                <a:spcPct val="100000"/>
              </a:lnSpc>
              <a:spcBef>
                <a:spcPts val="0"/>
              </a:spcBef>
              <a:spcAft>
                <a:spcPts val="0"/>
              </a:spcAft>
              <a:buClr>
                <a:srgbClr val="383838"/>
              </a:buClr>
              <a:buSzPts val="1200"/>
              <a:buFont typeface="Open Sans"/>
              <a:buNone/>
            </a:pPr>
            <a:r>
              <a:rPr b="0" i="0" lang="fr-FR">
                <a:solidFill>
                  <a:srgbClr val="383838"/>
                </a:solidFill>
                <a:latin typeface="Open Sans"/>
                <a:ea typeface="Open Sans"/>
                <a:cs typeface="Open Sans"/>
                <a:sym typeface="Open Sans"/>
              </a:rPr>
              <a:t>, et dans la couche métier, j’ai besoin de faire des calculs, Mais pour faire calcul j’ai besoin de faire appel à la méthode getVlue, Et après, j’aurais à créer à la couche présentation une simple app avec la methode main qui va faire appel à la couche métier,</a:t>
            </a:r>
            <a:endParaRPr/>
          </a:p>
          <a:p>
            <a:pPr indent="0" lvl="0" marL="0" marR="0" rtl="0" algn="l">
              <a:lnSpc>
                <a:spcPct val="100000"/>
              </a:lnSpc>
              <a:spcBef>
                <a:spcPts val="0"/>
              </a:spcBef>
              <a:spcAft>
                <a:spcPts val="0"/>
              </a:spcAft>
              <a:buClr>
                <a:schemeClr val="dk1"/>
              </a:buClr>
              <a:buSzPts val="1200"/>
              <a:buFont typeface="Calibri"/>
              <a:buNone/>
            </a:pPr>
            <a:r>
              <a:t/>
            </a:r>
            <a:endParaRPr b="0" i="0">
              <a:solidFill>
                <a:srgbClr val="383838"/>
              </a:solidFill>
              <a:latin typeface="Open Sans"/>
              <a:ea typeface="Open Sans"/>
              <a:cs typeface="Open Sans"/>
              <a:sym typeface="Open Sans"/>
            </a:endParaRPr>
          </a:p>
          <a:p>
            <a:pPr indent="0" lvl="0" marL="0" marR="0" rtl="0" algn="l">
              <a:lnSpc>
                <a:spcPct val="100000"/>
              </a:lnSpc>
              <a:spcBef>
                <a:spcPts val="0"/>
              </a:spcBef>
              <a:spcAft>
                <a:spcPts val="0"/>
              </a:spcAft>
              <a:buClr>
                <a:srgbClr val="383838"/>
              </a:buClr>
              <a:buSzPts val="1200"/>
              <a:buFont typeface="Open Sans"/>
              <a:buNone/>
            </a:pPr>
            <a:r>
              <a:rPr b="0" i="0" lang="fr-FR">
                <a:solidFill>
                  <a:srgbClr val="383838"/>
                </a:solidFill>
                <a:latin typeface="Open Sans"/>
                <a:ea typeface="Open Sans"/>
                <a:cs typeface="Open Sans"/>
                <a:sym typeface="Open Sans"/>
              </a:rPr>
              <a:t>Au niveau fonctionnel, est ce que ça marche ? </a:t>
            </a:r>
            <a:endParaRPr/>
          </a:p>
          <a:p>
            <a:pPr indent="0" lvl="0" marL="0" marR="0" rtl="0" algn="l">
              <a:lnSpc>
                <a:spcPct val="100000"/>
              </a:lnSpc>
              <a:spcBef>
                <a:spcPts val="0"/>
              </a:spcBef>
              <a:spcAft>
                <a:spcPts val="0"/>
              </a:spcAft>
              <a:buClr>
                <a:srgbClr val="383838"/>
              </a:buClr>
              <a:buSzPts val="1200"/>
              <a:buFont typeface="Open Sans"/>
              <a:buNone/>
            </a:pPr>
            <a:r>
              <a:rPr b="0" i="0" lang="fr-FR">
                <a:solidFill>
                  <a:srgbClr val="383838"/>
                </a:solidFill>
                <a:latin typeface="Open Sans"/>
                <a:ea typeface="Open Sans"/>
                <a:cs typeface="Open Sans"/>
                <a:sym typeface="Open Sans"/>
              </a:rPr>
              <a:t>Alors maintenant le problème ce que le client vous appele après une période, et il veut améliorer l’app, par exp, il veut que la valur récupérer doit être récupérer via des capteurs non plus de BD, alors qu’est ce que vous allez faire ici ? Quelle est la couche qu’elle va soubir la modification ? </a:t>
            </a:r>
            <a:endParaRPr/>
          </a:p>
          <a:p>
            <a:pPr indent="0" lvl="0" marL="0" marR="0" rtl="0" algn="l">
              <a:lnSpc>
                <a:spcPct val="100000"/>
              </a:lnSpc>
              <a:spcBef>
                <a:spcPts val="0"/>
              </a:spcBef>
              <a:spcAft>
                <a:spcPts val="0"/>
              </a:spcAft>
              <a:buClr>
                <a:schemeClr val="dk1"/>
              </a:buClr>
              <a:buSzPts val="1200"/>
              <a:buFont typeface="Calibri"/>
              <a:buNone/>
            </a:pPr>
            <a:r>
              <a:t/>
            </a:r>
            <a:endParaRPr b="0" i="0">
              <a:solidFill>
                <a:srgbClr val="383838"/>
              </a:solidFill>
              <a:latin typeface="Open Sans"/>
              <a:ea typeface="Open Sans"/>
              <a:cs typeface="Open Sans"/>
              <a:sym typeface="Open Sans"/>
            </a:endParaRPr>
          </a:p>
        </p:txBody>
      </p:sp>
      <p:sp>
        <p:nvSpPr>
          <p:cNvPr id="350" name="Google Shape;350;p7: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8: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t/>
            </a:r>
            <a:endParaRPr b="0" i="0">
              <a:solidFill>
                <a:srgbClr val="383838"/>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200"/>
              <a:buFont typeface="Calibri"/>
              <a:buNone/>
            </a:pPr>
            <a:r>
              <a:rPr lang="fr-FR"/>
              <a:t>Le couplage fort cause de problème au niveau de maintenance</a:t>
            </a:r>
            <a:endParaRPr/>
          </a:p>
        </p:txBody>
      </p:sp>
      <p:sp>
        <p:nvSpPr>
          <p:cNvPr id="359" name="Google Shape;359;p8: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9:notes"/>
          <p:cNvSpPr/>
          <p:nvPr>
            <p:ph idx="2" type="sldImg"/>
          </p:nvPr>
        </p:nvSpPr>
        <p:spPr>
          <a:xfrm>
            <a:off x="3079750" y="946150"/>
            <a:ext cx="45339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fr-FR"/>
              <a:t>Solution c’est utiliser le couplage faible, c utiliser les interfaces, alors ça vaut dire quoi ? Tout à l’heure j’avais crée une classe liée à la classe B </a:t>
            </a:r>
            <a:endParaRPr/>
          </a:p>
          <a:p>
            <a:pPr indent="0" lvl="0" marL="0" marR="0" rtl="0" algn="l">
              <a:lnSpc>
                <a:spcPct val="100000"/>
              </a:lnSpc>
              <a:spcBef>
                <a:spcPts val="0"/>
              </a:spcBef>
              <a:spcAft>
                <a:spcPts val="0"/>
              </a:spcAft>
              <a:buClr>
                <a:schemeClr val="dk1"/>
              </a:buClr>
              <a:buSzPts val="1200"/>
              <a:buFont typeface="Calibri"/>
              <a:buNone/>
            </a:pPr>
            <a:r>
              <a:rPr lang="fr-FR"/>
              <a:t>Alors maintenant, qu’est ce que je vais faire? Avant de créer la classe B , je vais créer une Interface IB qui contient la méthode getValue</a:t>
            </a:r>
            <a:endParaRPr/>
          </a:p>
          <a:p>
            <a:pPr indent="0" lvl="0" marL="0" marR="0" rtl="0" algn="l">
              <a:lnSpc>
                <a:spcPct val="100000"/>
              </a:lnSpc>
              <a:spcBef>
                <a:spcPts val="0"/>
              </a:spcBef>
              <a:spcAft>
                <a:spcPts val="0"/>
              </a:spcAft>
              <a:buClr>
                <a:schemeClr val="dk1"/>
              </a:buClr>
              <a:buSzPts val="1200"/>
              <a:buFont typeface="Calibri"/>
              <a:buNone/>
            </a:pPr>
            <a:r>
              <a:rPr lang="fr-FR"/>
              <a:t>C’est une interface, je vous rappele que une interface est une sorte de classe abstraite, dont j’ai que des abstraite, je déclare que la signature de méthode,</a:t>
            </a:r>
            <a:endParaRPr/>
          </a:p>
          <a:p>
            <a:pPr indent="0" lvl="0" marL="0" marR="0" rtl="0" algn="l">
              <a:lnSpc>
                <a:spcPct val="100000"/>
              </a:lnSpc>
              <a:spcBef>
                <a:spcPts val="0"/>
              </a:spcBef>
              <a:spcAft>
                <a:spcPts val="0"/>
              </a:spcAft>
              <a:buClr>
                <a:schemeClr val="dk1"/>
              </a:buClr>
              <a:buSzPts val="1200"/>
              <a:buFont typeface="Calibri"/>
              <a:buNone/>
            </a:pPr>
            <a:r>
              <a:rPr lang="fr-FR"/>
              <a:t>Ensuite je vais créer une implémentation de l’interface B, càd je vais redéfinir la méthode getValue()</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70" name="Google Shape;370;p9:notes"/>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fr-FR" sz="1800" u="none" cap="none" strike="noStrike">
                <a:solidFill>
                  <a:srgbClr val="000000"/>
                </a:solidFill>
              </a:rPr>
              <a:t>‹#›</a:t>
            </a:fld>
            <a:endParaRPr b="0" i="0" sz="1800" u="none" cap="none" strike="noStrike">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spTree>
      <p:nvGrpSpPr>
        <p:cNvPr id="15" name="Shape 15"/>
        <p:cNvGrpSpPr/>
        <p:nvPr/>
      </p:nvGrpSpPr>
      <p:grpSpPr>
        <a:xfrm>
          <a:off x="0" y="0"/>
          <a:ext cx="0" cy="0"/>
          <a:chOff x="0" y="0"/>
          <a:chExt cx="0" cy="0"/>
        </a:xfrm>
      </p:grpSpPr>
      <p:sp>
        <p:nvSpPr>
          <p:cNvPr id="16" name="Google Shape;16;p42"/>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 name="Google Shape;17;p42"/>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8" name="Google Shape;18;p42"/>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9" name="Google Shape;19;p42"/>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1" name="Google Shape;21;p42"/>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showMasterSp="0">
  <p:cSld name="10_Blank">
    <p:spTree>
      <p:nvGrpSpPr>
        <p:cNvPr id="78" name="Shape 78"/>
        <p:cNvGrpSpPr/>
        <p:nvPr/>
      </p:nvGrpSpPr>
      <p:grpSpPr>
        <a:xfrm>
          <a:off x="0" y="0"/>
          <a:ext cx="0" cy="0"/>
          <a:chOff x="0" y="0"/>
          <a:chExt cx="0" cy="0"/>
        </a:xfrm>
      </p:grpSpPr>
      <p:sp>
        <p:nvSpPr>
          <p:cNvPr id="79" name="Google Shape;79;p51"/>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0" name="Google Shape;80;p51"/>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1" name="Google Shape;81;p51"/>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2" name="Google Shape;82;p51"/>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5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84" name="Google Shape;84;p51"/>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showMasterSp="0">
  <p:cSld name="11_Blank">
    <p:spTree>
      <p:nvGrpSpPr>
        <p:cNvPr id="85" name="Shape 85"/>
        <p:cNvGrpSpPr/>
        <p:nvPr/>
      </p:nvGrpSpPr>
      <p:grpSpPr>
        <a:xfrm>
          <a:off x="0" y="0"/>
          <a:ext cx="0" cy="0"/>
          <a:chOff x="0" y="0"/>
          <a:chExt cx="0" cy="0"/>
        </a:xfrm>
      </p:grpSpPr>
      <p:sp>
        <p:nvSpPr>
          <p:cNvPr id="86" name="Google Shape;86;p52"/>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7" name="Google Shape;87;p52"/>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8" name="Google Shape;88;p52"/>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89" name="Google Shape;89;p52"/>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5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91" name="Google Shape;91;p52"/>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showMasterSp="0">
  <p:cSld name="12_Blank">
    <p:spTree>
      <p:nvGrpSpPr>
        <p:cNvPr id="92" name="Shape 92"/>
        <p:cNvGrpSpPr/>
        <p:nvPr/>
      </p:nvGrpSpPr>
      <p:grpSpPr>
        <a:xfrm>
          <a:off x="0" y="0"/>
          <a:ext cx="0" cy="0"/>
          <a:chOff x="0" y="0"/>
          <a:chExt cx="0" cy="0"/>
        </a:xfrm>
      </p:grpSpPr>
      <p:sp>
        <p:nvSpPr>
          <p:cNvPr id="93" name="Google Shape;93;p53"/>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94" name="Google Shape;94;p53"/>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95" name="Google Shape;95;p53"/>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96" name="Google Shape;96;p53"/>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5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98" name="Google Shape;98;p53"/>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showMasterSp="0">
  <p:cSld name="13_Blank">
    <p:spTree>
      <p:nvGrpSpPr>
        <p:cNvPr id="99" name="Shape 99"/>
        <p:cNvGrpSpPr/>
        <p:nvPr/>
      </p:nvGrpSpPr>
      <p:grpSpPr>
        <a:xfrm>
          <a:off x="0" y="0"/>
          <a:ext cx="0" cy="0"/>
          <a:chOff x="0" y="0"/>
          <a:chExt cx="0" cy="0"/>
        </a:xfrm>
      </p:grpSpPr>
      <p:sp>
        <p:nvSpPr>
          <p:cNvPr id="100" name="Google Shape;100;p54"/>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01" name="Google Shape;101;p54"/>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02" name="Google Shape;102;p54"/>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03" name="Google Shape;103;p54"/>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5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05" name="Google Shape;105;p54"/>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showMasterSp="0">
  <p:cSld name="14_Blank">
    <p:spTree>
      <p:nvGrpSpPr>
        <p:cNvPr id="106" name="Shape 106"/>
        <p:cNvGrpSpPr/>
        <p:nvPr/>
      </p:nvGrpSpPr>
      <p:grpSpPr>
        <a:xfrm>
          <a:off x="0" y="0"/>
          <a:ext cx="0" cy="0"/>
          <a:chOff x="0" y="0"/>
          <a:chExt cx="0" cy="0"/>
        </a:xfrm>
      </p:grpSpPr>
      <p:sp>
        <p:nvSpPr>
          <p:cNvPr id="107" name="Google Shape;107;p55"/>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08" name="Google Shape;108;p55"/>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09" name="Google Shape;109;p55"/>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10" name="Google Shape;110;p55"/>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55"/>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12" name="Google Shape;112;p55"/>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showMasterSp="0">
  <p:cSld name="15_Blank">
    <p:spTree>
      <p:nvGrpSpPr>
        <p:cNvPr id="113" name="Shape 113"/>
        <p:cNvGrpSpPr/>
        <p:nvPr/>
      </p:nvGrpSpPr>
      <p:grpSpPr>
        <a:xfrm>
          <a:off x="0" y="0"/>
          <a:ext cx="0" cy="0"/>
          <a:chOff x="0" y="0"/>
          <a:chExt cx="0" cy="0"/>
        </a:xfrm>
      </p:grpSpPr>
      <p:sp>
        <p:nvSpPr>
          <p:cNvPr id="114" name="Google Shape;114;p56"/>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15" name="Google Shape;115;p56"/>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16" name="Google Shape;116;p56"/>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17" name="Google Shape;117;p56"/>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56"/>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19" name="Google Shape;119;p56"/>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showMasterSp="0">
  <p:cSld name="16_Blank">
    <p:spTree>
      <p:nvGrpSpPr>
        <p:cNvPr id="120" name="Shape 120"/>
        <p:cNvGrpSpPr/>
        <p:nvPr/>
      </p:nvGrpSpPr>
      <p:grpSpPr>
        <a:xfrm>
          <a:off x="0" y="0"/>
          <a:ext cx="0" cy="0"/>
          <a:chOff x="0" y="0"/>
          <a:chExt cx="0" cy="0"/>
        </a:xfrm>
      </p:grpSpPr>
      <p:sp>
        <p:nvSpPr>
          <p:cNvPr id="121" name="Google Shape;121;p57"/>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22" name="Google Shape;122;p57"/>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23" name="Google Shape;123;p57"/>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24" name="Google Shape;124;p57"/>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57"/>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26" name="Google Shape;126;p57"/>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showMasterSp="0">
  <p:cSld name="17_Blank">
    <p:spTree>
      <p:nvGrpSpPr>
        <p:cNvPr id="127" name="Shape 127"/>
        <p:cNvGrpSpPr/>
        <p:nvPr/>
      </p:nvGrpSpPr>
      <p:grpSpPr>
        <a:xfrm>
          <a:off x="0" y="0"/>
          <a:ext cx="0" cy="0"/>
          <a:chOff x="0" y="0"/>
          <a:chExt cx="0" cy="0"/>
        </a:xfrm>
      </p:grpSpPr>
      <p:sp>
        <p:nvSpPr>
          <p:cNvPr id="128" name="Google Shape;128;p58"/>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29" name="Google Shape;129;p58"/>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30" name="Google Shape;130;p58"/>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31" name="Google Shape;131;p58"/>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58"/>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33" name="Google Shape;133;p58"/>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showMasterSp="0">
  <p:cSld name="18_Blank">
    <p:spTree>
      <p:nvGrpSpPr>
        <p:cNvPr id="134" name="Shape 134"/>
        <p:cNvGrpSpPr/>
        <p:nvPr/>
      </p:nvGrpSpPr>
      <p:grpSpPr>
        <a:xfrm>
          <a:off x="0" y="0"/>
          <a:ext cx="0" cy="0"/>
          <a:chOff x="0" y="0"/>
          <a:chExt cx="0" cy="0"/>
        </a:xfrm>
      </p:grpSpPr>
      <p:sp>
        <p:nvSpPr>
          <p:cNvPr id="135" name="Google Shape;135;p59"/>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36" name="Google Shape;136;p59"/>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37" name="Google Shape;137;p59"/>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38" name="Google Shape;138;p59"/>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59"/>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40" name="Google Shape;140;p59"/>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showMasterSp="0">
  <p:cSld name="19_Blank">
    <p:spTree>
      <p:nvGrpSpPr>
        <p:cNvPr id="141" name="Shape 141"/>
        <p:cNvGrpSpPr/>
        <p:nvPr/>
      </p:nvGrpSpPr>
      <p:grpSpPr>
        <a:xfrm>
          <a:off x="0" y="0"/>
          <a:ext cx="0" cy="0"/>
          <a:chOff x="0" y="0"/>
          <a:chExt cx="0" cy="0"/>
        </a:xfrm>
      </p:grpSpPr>
      <p:sp>
        <p:nvSpPr>
          <p:cNvPr id="142" name="Google Shape;142;p60"/>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43" name="Google Shape;143;p60"/>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44" name="Google Shape;144;p60"/>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45" name="Google Shape;145;p60"/>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6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47" name="Google Shape;147;p60"/>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showMasterSp="0">
  <p:cSld name="2_Blank">
    <p:spTree>
      <p:nvGrpSpPr>
        <p:cNvPr id="22" name="Shape 22"/>
        <p:cNvGrpSpPr/>
        <p:nvPr/>
      </p:nvGrpSpPr>
      <p:grpSpPr>
        <a:xfrm>
          <a:off x="0" y="0"/>
          <a:ext cx="0" cy="0"/>
          <a:chOff x="0" y="0"/>
          <a:chExt cx="0" cy="0"/>
        </a:xfrm>
      </p:grpSpPr>
      <p:sp>
        <p:nvSpPr>
          <p:cNvPr id="23" name="Google Shape;23;p43"/>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4" name="Google Shape;24;p43"/>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5" name="Google Shape;25;p43"/>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6" name="Google Shape;26;p43"/>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8" name="Google Shape;28;p43"/>
          <p:cNvSpPr txBox="1"/>
          <p:nvPr/>
        </p:nvSpPr>
        <p:spPr>
          <a:xfrm>
            <a:off x="2648209" y="6615910"/>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showMasterSp="0">
  <p:cSld name="22_Blank">
    <p:spTree>
      <p:nvGrpSpPr>
        <p:cNvPr id="148" name="Shape 148"/>
        <p:cNvGrpSpPr/>
        <p:nvPr/>
      </p:nvGrpSpPr>
      <p:grpSpPr>
        <a:xfrm>
          <a:off x="0" y="0"/>
          <a:ext cx="0" cy="0"/>
          <a:chOff x="0" y="0"/>
          <a:chExt cx="0" cy="0"/>
        </a:xfrm>
      </p:grpSpPr>
      <p:sp>
        <p:nvSpPr>
          <p:cNvPr id="149" name="Google Shape;149;p61"/>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0" name="Google Shape;150;p61"/>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1" name="Google Shape;151;p61"/>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2" name="Google Shape;152;p61"/>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6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54" name="Google Shape;154;p61"/>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showMasterSp="0">
  <p:cSld name="23_Blank">
    <p:spTree>
      <p:nvGrpSpPr>
        <p:cNvPr id="155" name="Shape 155"/>
        <p:cNvGrpSpPr/>
        <p:nvPr/>
      </p:nvGrpSpPr>
      <p:grpSpPr>
        <a:xfrm>
          <a:off x="0" y="0"/>
          <a:ext cx="0" cy="0"/>
          <a:chOff x="0" y="0"/>
          <a:chExt cx="0" cy="0"/>
        </a:xfrm>
      </p:grpSpPr>
      <p:sp>
        <p:nvSpPr>
          <p:cNvPr id="156" name="Google Shape;156;p62"/>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7" name="Google Shape;157;p62"/>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8" name="Google Shape;158;p62"/>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59" name="Google Shape;159;p62"/>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6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61" name="Google Shape;161;p62"/>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Blank" showMasterSp="0">
  <p:cSld name="32_Blank">
    <p:spTree>
      <p:nvGrpSpPr>
        <p:cNvPr id="162" name="Shape 162"/>
        <p:cNvGrpSpPr/>
        <p:nvPr/>
      </p:nvGrpSpPr>
      <p:grpSpPr>
        <a:xfrm>
          <a:off x="0" y="0"/>
          <a:ext cx="0" cy="0"/>
          <a:chOff x="0" y="0"/>
          <a:chExt cx="0" cy="0"/>
        </a:xfrm>
      </p:grpSpPr>
      <p:sp>
        <p:nvSpPr>
          <p:cNvPr id="163" name="Google Shape;163;p63"/>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64" name="Google Shape;164;p63"/>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65" name="Google Shape;165;p63"/>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66" name="Google Shape;166;p63"/>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6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68" name="Google Shape;168;p63"/>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Blank" showMasterSp="0">
  <p:cSld name="33_Blank">
    <p:spTree>
      <p:nvGrpSpPr>
        <p:cNvPr id="169" name="Shape 169"/>
        <p:cNvGrpSpPr/>
        <p:nvPr/>
      </p:nvGrpSpPr>
      <p:grpSpPr>
        <a:xfrm>
          <a:off x="0" y="0"/>
          <a:ext cx="0" cy="0"/>
          <a:chOff x="0" y="0"/>
          <a:chExt cx="0" cy="0"/>
        </a:xfrm>
      </p:grpSpPr>
      <p:sp>
        <p:nvSpPr>
          <p:cNvPr id="170" name="Google Shape;170;p64"/>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1" name="Google Shape;171;p64"/>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2" name="Google Shape;172;p64"/>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3" name="Google Shape;173;p64"/>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6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75" name="Google Shape;175;p64"/>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Blank" showMasterSp="0">
  <p:cSld name="34_Blank">
    <p:spTree>
      <p:nvGrpSpPr>
        <p:cNvPr id="176" name="Shape 176"/>
        <p:cNvGrpSpPr/>
        <p:nvPr/>
      </p:nvGrpSpPr>
      <p:grpSpPr>
        <a:xfrm>
          <a:off x="0" y="0"/>
          <a:ext cx="0" cy="0"/>
          <a:chOff x="0" y="0"/>
          <a:chExt cx="0" cy="0"/>
        </a:xfrm>
      </p:grpSpPr>
      <p:sp>
        <p:nvSpPr>
          <p:cNvPr id="177" name="Google Shape;177;p65"/>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8" name="Google Shape;178;p65"/>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79" name="Google Shape;179;p65"/>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80" name="Google Shape;180;p65"/>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65"/>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82" name="Google Shape;182;p65"/>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Blank" showMasterSp="0">
  <p:cSld name="35_Blank">
    <p:spTree>
      <p:nvGrpSpPr>
        <p:cNvPr id="183" name="Shape 183"/>
        <p:cNvGrpSpPr/>
        <p:nvPr/>
      </p:nvGrpSpPr>
      <p:grpSpPr>
        <a:xfrm>
          <a:off x="0" y="0"/>
          <a:ext cx="0" cy="0"/>
          <a:chOff x="0" y="0"/>
          <a:chExt cx="0" cy="0"/>
        </a:xfrm>
      </p:grpSpPr>
      <p:sp>
        <p:nvSpPr>
          <p:cNvPr id="184" name="Google Shape;184;p66"/>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85" name="Google Shape;185;p66"/>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86" name="Google Shape;186;p66"/>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87" name="Google Shape;187;p66"/>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66"/>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89" name="Google Shape;189;p66"/>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Blank" showMasterSp="0">
  <p:cSld name="36_Blank">
    <p:spTree>
      <p:nvGrpSpPr>
        <p:cNvPr id="190" name="Shape 190"/>
        <p:cNvGrpSpPr/>
        <p:nvPr/>
      </p:nvGrpSpPr>
      <p:grpSpPr>
        <a:xfrm>
          <a:off x="0" y="0"/>
          <a:ext cx="0" cy="0"/>
          <a:chOff x="0" y="0"/>
          <a:chExt cx="0" cy="0"/>
        </a:xfrm>
      </p:grpSpPr>
      <p:sp>
        <p:nvSpPr>
          <p:cNvPr id="191" name="Google Shape;191;p67"/>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92" name="Google Shape;192;p67"/>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93" name="Google Shape;193;p67"/>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94" name="Google Shape;194;p67"/>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67"/>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196" name="Google Shape;196;p67"/>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Blank" showMasterSp="0">
  <p:cSld name="37_Blank">
    <p:spTree>
      <p:nvGrpSpPr>
        <p:cNvPr id="197" name="Shape 197"/>
        <p:cNvGrpSpPr/>
        <p:nvPr/>
      </p:nvGrpSpPr>
      <p:grpSpPr>
        <a:xfrm>
          <a:off x="0" y="0"/>
          <a:ext cx="0" cy="0"/>
          <a:chOff x="0" y="0"/>
          <a:chExt cx="0" cy="0"/>
        </a:xfrm>
      </p:grpSpPr>
      <p:sp>
        <p:nvSpPr>
          <p:cNvPr id="198" name="Google Shape;198;p68"/>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199" name="Google Shape;199;p68"/>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00" name="Google Shape;200;p68"/>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01" name="Google Shape;201;p68"/>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68"/>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03" name="Google Shape;203;p68"/>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Blank" showMasterSp="0">
  <p:cSld name="38_Blank">
    <p:spTree>
      <p:nvGrpSpPr>
        <p:cNvPr id="204" name="Shape 204"/>
        <p:cNvGrpSpPr/>
        <p:nvPr/>
      </p:nvGrpSpPr>
      <p:grpSpPr>
        <a:xfrm>
          <a:off x="0" y="0"/>
          <a:ext cx="0" cy="0"/>
          <a:chOff x="0" y="0"/>
          <a:chExt cx="0" cy="0"/>
        </a:xfrm>
      </p:grpSpPr>
      <p:sp>
        <p:nvSpPr>
          <p:cNvPr id="205" name="Google Shape;205;p69"/>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06" name="Google Shape;206;p69"/>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07" name="Google Shape;207;p69"/>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08" name="Google Shape;208;p69"/>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69"/>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10" name="Google Shape;210;p69"/>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Blank" showMasterSp="0">
  <p:cSld name="39_Blank">
    <p:spTree>
      <p:nvGrpSpPr>
        <p:cNvPr id="211" name="Shape 211"/>
        <p:cNvGrpSpPr/>
        <p:nvPr/>
      </p:nvGrpSpPr>
      <p:grpSpPr>
        <a:xfrm>
          <a:off x="0" y="0"/>
          <a:ext cx="0" cy="0"/>
          <a:chOff x="0" y="0"/>
          <a:chExt cx="0" cy="0"/>
        </a:xfrm>
      </p:grpSpPr>
      <p:sp>
        <p:nvSpPr>
          <p:cNvPr id="212" name="Google Shape;212;p70"/>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13" name="Google Shape;213;p70"/>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14" name="Google Shape;214;p70"/>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15" name="Google Shape;215;p70"/>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7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17" name="Google Shape;217;p70"/>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showMasterSp="0">
  <p:cSld name="3_Blank">
    <p:spTree>
      <p:nvGrpSpPr>
        <p:cNvPr id="29" name="Shape 29"/>
        <p:cNvGrpSpPr/>
        <p:nvPr/>
      </p:nvGrpSpPr>
      <p:grpSpPr>
        <a:xfrm>
          <a:off x="0" y="0"/>
          <a:ext cx="0" cy="0"/>
          <a:chOff x="0" y="0"/>
          <a:chExt cx="0" cy="0"/>
        </a:xfrm>
      </p:grpSpPr>
      <p:sp>
        <p:nvSpPr>
          <p:cNvPr id="30" name="Google Shape;30;p44"/>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31" name="Google Shape;31;p44"/>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32" name="Google Shape;32;p44"/>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33" name="Google Shape;33;p44"/>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35" name="Google Shape;35;p44"/>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Blank" showMasterSp="0">
  <p:cSld name="40_Blank">
    <p:spTree>
      <p:nvGrpSpPr>
        <p:cNvPr id="218" name="Shape 218"/>
        <p:cNvGrpSpPr/>
        <p:nvPr/>
      </p:nvGrpSpPr>
      <p:grpSpPr>
        <a:xfrm>
          <a:off x="0" y="0"/>
          <a:ext cx="0" cy="0"/>
          <a:chOff x="0" y="0"/>
          <a:chExt cx="0" cy="0"/>
        </a:xfrm>
      </p:grpSpPr>
      <p:sp>
        <p:nvSpPr>
          <p:cNvPr id="219" name="Google Shape;219;p71"/>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20" name="Google Shape;220;p71"/>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21" name="Google Shape;221;p71"/>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222" name="Google Shape;222;p71"/>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7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224" name="Google Shape;224;p71"/>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5" name="Shape 225"/>
        <p:cNvGrpSpPr/>
        <p:nvPr/>
      </p:nvGrpSpPr>
      <p:grpSpPr>
        <a:xfrm>
          <a:off x="0" y="0"/>
          <a:ext cx="0" cy="0"/>
          <a:chOff x="0" y="0"/>
          <a:chExt cx="0" cy="0"/>
        </a:xfrm>
      </p:grpSpPr>
      <p:sp>
        <p:nvSpPr>
          <p:cNvPr id="226" name="Google Shape;226;p7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7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8" name="Google Shape;228;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1" name="Shape 231"/>
        <p:cNvGrpSpPr/>
        <p:nvPr/>
      </p:nvGrpSpPr>
      <p:grpSpPr>
        <a:xfrm>
          <a:off x="0" y="0"/>
          <a:ext cx="0" cy="0"/>
          <a:chOff x="0" y="0"/>
          <a:chExt cx="0" cy="0"/>
        </a:xfrm>
      </p:grpSpPr>
      <p:sp>
        <p:nvSpPr>
          <p:cNvPr id="232" name="Google Shape;232;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7" name="Shape 237"/>
        <p:cNvGrpSpPr/>
        <p:nvPr/>
      </p:nvGrpSpPr>
      <p:grpSpPr>
        <a:xfrm>
          <a:off x="0" y="0"/>
          <a:ext cx="0" cy="0"/>
          <a:chOff x="0" y="0"/>
          <a:chExt cx="0" cy="0"/>
        </a:xfrm>
      </p:grpSpPr>
      <p:sp>
        <p:nvSpPr>
          <p:cNvPr id="238" name="Google Shape;238;p7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7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0" name="Google Shape;24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7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7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0" name="Shape 250"/>
        <p:cNvGrpSpPr/>
        <p:nvPr/>
      </p:nvGrpSpPr>
      <p:grpSpPr>
        <a:xfrm>
          <a:off x="0" y="0"/>
          <a:ext cx="0" cy="0"/>
          <a:chOff x="0" y="0"/>
          <a:chExt cx="0" cy="0"/>
        </a:xfrm>
      </p:grpSpPr>
      <p:sp>
        <p:nvSpPr>
          <p:cNvPr id="251" name="Google Shape;251;p7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7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3" name="Google Shape;253;p7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7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5" name="Google Shape;255;p7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9" name="Shape 259"/>
        <p:cNvGrpSpPr/>
        <p:nvPr/>
      </p:nvGrpSpPr>
      <p:grpSpPr>
        <a:xfrm>
          <a:off x="0" y="0"/>
          <a:ext cx="0" cy="0"/>
          <a:chOff x="0" y="0"/>
          <a:chExt cx="0" cy="0"/>
        </a:xfrm>
      </p:grpSpPr>
      <p:sp>
        <p:nvSpPr>
          <p:cNvPr id="260" name="Google Shape;26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4" name="Shape 264"/>
        <p:cNvGrpSpPr/>
        <p:nvPr/>
      </p:nvGrpSpPr>
      <p:grpSpPr>
        <a:xfrm>
          <a:off x="0" y="0"/>
          <a:ext cx="0" cy="0"/>
          <a:chOff x="0" y="0"/>
          <a:chExt cx="0" cy="0"/>
        </a:xfrm>
      </p:grpSpPr>
      <p:sp>
        <p:nvSpPr>
          <p:cNvPr id="265" name="Google Shape;265;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8" name="Shape 268"/>
        <p:cNvGrpSpPr/>
        <p:nvPr/>
      </p:nvGrpSpPr>
      <p:grpSpPr>
        <a:xfrm>
          <a:off x="0" y="0"/>
          <a:ext cx="0" cy="0"/>
          <a:chOff x="0" y="0"/>
          <a:chExt cx="0" cy="0"/>
        </a:xfrm>
      </p:grpSpPr>
      <p:sp>
        <p:nvSpPr>
          <p:cNvPr id="269" name="Google Shape;269;p7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7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1" name="Google Shape;271;p7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2" name="Google Shape;27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5" name="Shape 275"/>
        <p:cNvGrpSpPr/>
        <p:nvPr/>
      </p:nvGrpSpPr>
      <p:grpSpPr>
        <a:xfrm>
          <a:off x="0" y="0"/>
          <a:ext cx="0" cy="0"/>
          <a:chOff x="0" y="0"/>
          <a:chExt cx="0" cy="0"/>
        </a:xfrm>
      </p:grpSpPr>
      <p:sp>
        <p:nvSpPr>
          <p:cNvPr id="276" name="Google Shape;276;p8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80"/>
          <p:cNvSpPr/>
          <p:nvPr>
            <p:ph idx="2" type="pic"/>
          </p:nvPr>
        </p:nvSpPr>
        <p:spPr>
          <a:xfrm>
            <a:off x="5183188" y="987425"/>
            <a:ext cx="6172200" cy="4873625"/>
          </a:xfrm>
          <a:prstGeom prst="rect">
            <a:avLst/>
          </a:prstGeom>
          <a:noFill/>
          <a:ln>
            <a:noFill/>
          </a:ln>
        </p:spPr>
      </p:sp>
      <p:sp>
        <p:nvSpPr>
          <p:cNvPr id="278" name="Google Shape;278;p8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9" name="Google Shape;279;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showMasterSp="0">
  <p:cSld name="4_Blank">
    <p:spTree>
      <p:nvGrpSpPr>
        <p:cNvPr id="36" name="Shape 36"/>
        <p:cNvGrpSpPr/>
        <p:nvPr/>
      </p:nvGrpSpPr>
      <p:grpSpPr>
        <a:xfrm>
          <a:off x="0" y="0"/>
          <a:ext cx="0" cy="0"/>
          <a:chOff x="0" y="0"/>
          <a:chExt cx="0" cy="0"/>
        </a:xfrm>
      </p:grpSpPr>
      <p:sp>
        <p:nvSpPr>
          <p:cNvPr id="37" name="Google Shape;37;p45"/>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38" name="Google Shape;38;p45"/>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39" name="Google Shape;39;p45"/>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40" name="Google Shape;40;p45"/>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5"/>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42" name="Google Shape;42;p45"/>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2" name="Shape 282"/>
        <p:cNvGrpSpPr/>
        <p:nvPr/>
      </p:nvGrpSpPr>
      <p:grpSpPr>
        <a:xfrm>
          <a:off x="0" y="0"/>
          <a:ext cx="0" cy="0"/>
          <a:chOff x="0" y="0"/>
          <a:chExt cx="0" cy="0"/>
        </a:xfrm>
      </p:grpSpPr>
      <p:sp>
        <p:nvSpPr>
          <p:cNvPr id="283" name="Google Shape;283;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8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8" name="Shape 288"/>
        <p:cNvGrpSpPr/>
        <p:nvPr/>
      </p:nvGrpSpPr>
      <p:grpSpPr>
        <a:xfrm>
          <a:off x="0" y="0"/>
          <a:ext cx="0" cy="0"/>
          <a:chOff x="0" y="0"/>
          <a:chExt cx="0" cy="0"/>
        </a:xfrm>
      </p:grpSpPr>
      <p:sp>
        <p:nvSpPr>
          <p:cNvPr id="289" name="Google Shape;289;p8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8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showMasterSp="0">
  <p:cSld name="5_Blank">
    <p:spTree>
      <p:nvGrpSpPr>
        <p:cNvPr id="43" name="Shape 43"/>
        <p:cNvGrpSpPr/>
        <p:nvPr/>
      </p:nvGrpSpPr>
      <p:grpSpPr>
        <a:xfrm>
          <a:off x="0" y="0"/>
          <a:ext cx="0" cy="0"/>
          <a:chOff x="0" y="0"/>
          <a:chExt cx="0" cy="0"/>
        </a:xfrm>
      </p:grpSpPr>
      <p:sp>
        <p:nvSpPr>
          <p:cNvPr id="44" name="Google Shape;44;p46"/>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45" name="Google Shape;45;p46"/>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46" name="Google Shape;46;p46"/>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47" name="Google Shape;47;p46"/>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6"/>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49" name="Google Shape;49;p46"/>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showMasterSp="0">
  <p:cSld name="6_Blank">
    <p:spTree>
      <p:nvGrpSpPr>
        <p:cNvPr id="50" name="Shape 50"/>
        <p:cNvGrpSpPr/>
        <p:nvPr/>
      </p:nvGrpSpPr>
      <p:grpSpPr>
        <a:xfrm>
          <a:off x="0" y="0"/>
          <a:ext cx="0" cy="0"/>
          <a:chOff x="0" y="0"/>
          <a:chExt cx="0" cy="0"/>
        </a:xfrm>
      </p:grpSpPr>
      <p:sp>
        <p:nvSpPr>
          <p:cNvPr id="51" name="Google Shape;51;p47"/>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52" name="Google Shape;52;p47"/>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53" name="Google Shape;53;p47"/>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54" name="Google Shape;54;p47"/>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7"/>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56" name="Google Shape;56;p47"/>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showMasterSp="0">
  <p:cSld name="7_Blank">
    <p:spTree>
      <p:nvGrpSpPr>
        <p:cNvPr id="57" name="Shape 57"/>
        <p:cNvGrpSpPr/>
        <p:nvPr/>
      </p:nvGrpSpPr>
      <p:grpSpPr>
        <a:xfrm>
          <a:off x="0" y="0"/>
          <a:ext cx="0" cy="0"/>
          <a:chOff x="0" y="0"/>
          <a:chExt cx="0" cy="0"/>
        </a:xfrm>
      </p:grpSpPr>
      <p:sp>
        <p:nvSpPr>
          <p:cNvPr id="58" name="Google Shape;58;p48"/>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59" name="Google Shape;59;p48"/>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60" name="Google Shape;60;p48"/>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61" name="Google Shape;61;p48"/>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8"/>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63" name="Google Shape;63;p48"/>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showMasterSp="0">
  <p:cSld name="8_Blank">
    <p:spTree>
      <p:nvGrpSpPr>
        <p:cNvPr id="64" name="Shape 64"/>
        <p:cNvGrpSpPr/>
        <p:nvPr/>
      </p:nvGrpSpPr>
      <p:grpSpPr>
        <a:xfrm>
          <a:off x="0" y="0"/>
          <a:ext cx="0" cy="0"/>
          <a:chOff x="0" y="0"/>
          <a:chExt cx="0" cy="0"/>
        </a:xfrm>
      </p:grpSpPr>
      <p:sp>
        <p:nvSpPr>
          <p:cNvPr id="65" name="Google Shape;65;p49"/>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66" name="Google Shape;66;p49"/>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67" name="Google Shape;67;p49"/>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68" name="Google Shape;68;p49"/>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49"/>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70" name="Google Shape;70;p49"/>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showMasterSp="0">
  <p:cSld name="9_Blank">
    <p:spTree>
      <p:nvGrpSpPr>
        <p:cNvPr id="71" name="Shape 71"/>
        <p:cNvGrpSpPr/>
        <p:nvPr/>
      </p:nvGrpSpPr>
      <p:grpSpPr>
        <a:xfrm>
          <a:off x="0" y="0"/>
          <a:ext cx="0" cy="0"/>
          <a:chOff x="0" y="0"/>
          <a:chExt cx="0" cy="0"/>
        </a:xfrm>
      </p:grpSpPr>
      <p:sp>
        <p:nvSpPr>
          <p:cNvPr id="72" name="Google Shape;72;p50"/>
          <p:cNvSpPr/>
          <p:nvPr/>
        </p:nvSpPr>
        <p:spPr>
          <a:xfrm>
            <a:off x="0" y="6553201"/>
            <a:ext cx="12192000" cy="304800"/>
          </a:xfrm>
          <a:custGeom>
            <a:rect b="b" l="l" r="r" t="t"/>
            <a:pathLst>
              <a:path extrusionOk="0" h="304800" w="9144000">
                <a:moveTo>
                  <a:pt x="0" y="304800"/>
                </a:moveTo>
                <a:lnTo>
                  <a:pt x="9144000" y="304800"/>
                </a:lnTo>
                <a:lnTo>
                  <a:pt x="9144000" y="0"/>
                </a:lnTo>
                <a:lnTo>
                  <a:pt x="0" y="0"/>
                </a:lnTo>
                <a:lnTo>
                  <a:pt x="0" y="3048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73" name="Google Shape;73;p50"/>
          <p:cNvSpPr/>
          <p:nvPr/>
        </p:nvSpPr>
        <p:spPr>
          <a:xfrm>
            <a:off x="0" y="1"/>
            <a:ext cx="12192000" cy="11430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74" name="Google Shape;74;p50"/>
          <p:cNvSpPr/>
          <p:nvPr/>
        </p:nvSpPr>
        <p:spPr>
          <a:xfrm>
            <a:off x="0" y="1143000"/>
            <a:ext cx="12192000" cy="5410200"/>
          </a:xfrm>
          <a:custGeom>
            <a:rect b="b" l="l" r="r" t="t"/>
            <a:pathLst>
              <a:path extrusionOk="0" h="1143000" w="9144000">
                <a:moveTo>
                  <a:pt x="0" y="1143000"/>
                </a:moveTo>
                <a:lnTo>
                  <a:pt x="9144000" y="1143000"/>
                </a:lnTo>
                <a:lnTo>
                  <a:pt x="9144000" y="0"/>
                </a:lnTo>
                <a:lnTo>
                  <a:pt x="0" y="0"/>
                </a:lnTo>
                <a:lnTo>
                  <a:pt x="0" y="1143000"/>
                </a:lnTo>
                <a:close/>
              </a:path>
            </a:pathLst>
          </a:custGeom>
          <a:solidFill>
            <a:schemeClr val="lt1"/>
          </a:solidFill>
          <a:ln cap="flat" cmpd="sng" w="12700">
            <a:solidFill>
              <a:schemeClr val="accent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723"/>
              <a:buFont typeface="Arial"/>
              <a:buNone/>
            </a:pPr>
            <a:r>
              <a:t/>
            </a:r>
            <a:endParaRPr b="0" i="0" sz="1723" u="none" cap="none" strike="noStrike">
              <a:solidFill>
                <a:schemeClr val="dk1"/>
              </a:solidFill>
              <a:latin typeface="Calibri"/>
              <a:ea typeface="Calibri"/>
              <a:cs typeface="Calibri"/>
              <a:sym typeface="Calibri"/>
            </a:endParaRPr>
          </a:p>
        </p:txBody>
      </p:sp>
      <p:sp>
        <p:nvSpPr>
          <p:cNvPr id="75" name="Google Shape;75;p50"/>
          <p:cNvSpPr txBox="1"/>
          <p:nvPr>
            <p:ph idx="1" type="body"/>
          </p:nvPr>
        </p:nvSpPr>
        <p:spPr>
          <a:xfrm>
            <a:off x="1" y="1143004"/>
            <a:ext cx="12192000" cy="430907"/>
          </a:xfrm>
          <a:prstGeom prst="rect">
            <a:avLst/>
          </a:prstGeom>
          <a:noFill/>
          <a:ln>
            <a:noFill/>
          </a:ln>
        </p:spPr>
        <p:txBody>
          <a:bodyPr anchorCtr="0" anchor="t" bIns="0" lIns="0" spcFirstLastPara="1" rIns="0" wrap="square" tIns="0">
            <a:normAutofit/>
          </a:bodyPr>
          <a:lstStyle>
            <a:lvl1pPr indent="-407098" lvl="0" marL="457200" algn="l">
              <a:lnSpc>
                <a:spcPct val="90000"/>
              </a:lnSpc>
              <a:spcBef>
                <a:spcPts val="1000"/>
              </a:spcBef>
              <a:spcAft>
                <a:spcPts val="0"/>
              </a:spcAft>
              <a:buClr>
                <a:schemeClr val="dk1"/>
              </a:buClr>
              <a:buSzPts val="2811"/>
              <a:buChar char="•"/>
              <a:defRPr b="0" i="0" sz="2811">
                <a:solidFill>
                  <a:schemeClr val="dk1"/>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lvl1pPr indent="0" lvl="0"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1pPr>
            <a:lvl2pPr indent="0" lvl="1"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2pPr>
            <a:lvl3pPr indent="0" lvl="2"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3pPr>
            <a:lvl4pPr indent="0" lvl="3"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4pPr>
            <a:lvl5pPr indent="0" lvl="4"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5pPr>
            <a:lvl6pPr indent="0" lvl="5"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6pPr>
            <a:lvl7pPr indent="0" lvl="6"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7pPr>
            <a:lvl8pPr indent="0" lvl="7"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8pPr>
            <a:lvl9pPr indent="0" lvl="8" marL="169290" marR="0" algn="r">
              <a:lnSpc>
                <a:spcPct val="82839"/>
              </a:lnSpc>
              <a:spcBef>
                <a:spcPts val="0"/>
              </a:spcBef>
              <a:spcAft>
                <a:spcPts val="0"/>
              </a:spcAft>
              <a:buClr>
                <a:srgbClr val="000000"/>
              </a:buClr>
              <a:buSzPts val="1451"/>
              <a:buFont typeface="Arial"/>
              <a:buNone/>
              <a:defRPr b="1" i="0" sz="1451" u="none" cap="none" strike="noStrike">
                <a:solidFill>
                  <a:schemeClr val="accent1"/>
                </a:solidFill>
                <a:latin typeface="Arial"/>
                <a:ea typeface="Arial"/>
                <a:cs typeface="Arial"/>
                <a:sym typeface="Arial"/>
              </a:defRPr>
            </a:lvl9pPr>
          </a:lstStyle>
          <a:p>
            <a:pPr indent="0" lvl="0" marL="169290" rtl="0" algn="r">
              <a:spcBef>
                <a:spcPts val="0"/>
              </a:spcBef>
              <a:spcAft>
                <a:spcPts val="0"/>
              </a:spcAft>
              <a:buNone/>
            </a:pPr>
            <a:fld id="{00000000-1234-1234-1234-123412341234}" type="slidenum">
              <a:rPr lang="fr-FR"/>
              <a:t>‹#›</a:t>
            </a:fld>
            <a:endParaRPr/>
          </a:p>
        </p:txBody>
      </p:sp>
      <p:sp>
        <p:nvSpPr>
          <p:cNvPr id="77" name="Google Shape;77;p50"/>
          <p:cNvSpPr txBox="1"/>
          <p:nvPr/>
        </p:nvSpPr>
        <p:spPr>
          <a:xfrm>
            <a:off x="2648209" y="6628549"/>
            <a:ext cx="6895582" cy="151175"/>
          </a:xfrm>
          <a:prstGeom prst="rect">
            <a:avLst/>
          </a:prstGeom>
          <a:noFill/>
          <a:ln>
            <a:noFill/>
          </a:ln>
        </p:spPr>
        <p:txBody>
          <a:bodyPr anchorCtr="0" anchor="t" bIns="0" lIns="0" spcFirstLastPara="1" rIns="0" wrap="square" tIns="0">
            <a:noAutofit/>
          </a:bodyPr>
          <a:lstStyle/>
          <a:p>
            <a:pPr indent="0" lvl="0" marL="9787" marR="0" rtl="0" algn="l">
              <a:lnSpc>
                <a:spcPct val="132304"/>
              </a:lnSpc>
              <a:spcBef>
                <a:spcPts val="0"/>
              </a:spcBef>
              <a:spcAft>
                <a:spcPts val="0"/>
              </a:spcAft>
              <a:buClr>
                <a:schemeClr val="accent1"/>
              </a:buClr>
              <a:buSzPts val="907"/>
              <a:buFont typeface="Arial"/>
              <a:buNone/>
            </a:pPr>
            <a:r>
              <a:rPr b="1" i="0" lang="fr-FR" sz="907" u="none" cap="none" strike="noStrike">
                <a:solidFill>
                  <a:schemeClr val="accent1"/>
                </a:solidFill>
                <a:latin typeface="Arial"/>
                <a:ea typeface="Arial"/>
                <a:cs typeface="Arial"/>
                <a:sym typeface="Arial"/>
              </a:rPr>
              <a:t>©  2022-2023  – ESPRIT – Module Architecture des SI II (Spring ) – Injection de Dépendances</a:t>
            </a:r>
            <a:endParaRPr b="1" i="0" sz="907" u="none" cap="none" strike="noStrike">
              <a:solidFill>
                <a:schemeClr val="accen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
          <p:cNvSpPr txBox="1"/>
          <p:nvPr/>
        </p:nvSpPr>
        <p:spPr>
          <a:xfrm>
            <a:off x="1247607" y="37085"/>
            <a:ext cx="9696786" cy="1104960"/>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4081"/>
              <a:buFont typeface="Arial"/>
              <a:buNone/>
            </a:pPr>
            <a:r>
              <a:rPr b="1" i="0" lang="fr-FR" sz="4081" u="none" cap="none" strike="noStrike">
                <a:solidFill>
                  <a:schemeClr val="dk1"/>
                </a:solidFill>
                <a:latin typeface="Century Gothic"/>
                <a:ea typeface="Century Gothic"/>
                <a:cs typeface="Century Gothic"/>
                <a:sym typeface="Century Gothic"/>
              </a:rPr>
              <a:t>SPRING </a:t>
            </a:r>
            <a:r>
              <a:rPr b="1" i="0" lang="fr-FR" sz="3264" u="none" cap="none" strike="noStrike">
                <a:solidFill>
                  <a:schemeClr val="dk1"/>
                </a:solidFill>
                <a:latin typeface="Century Gothic"/>
                <a:ea typeface="Century Gothic"/>
                <a:cs typeface="Century Gothic"/>
                <a:sym typeface="Century Gothic"/>
              </a:rPr>
              <a:t>– Injection de Dépendances</a:t>
            </a:r>
            <a:endParaRPr b="1" i="0" sz="4081" u="none" cap="none" strike="noStrike">
              <a:solidFill>
                <a:schemeClr val="dk1"/>
              </a:solidFill>
              <a:latin typeface="Century Gothic"/>
              <a:ea typeface="Century Gothic"/>
              <a:cs typeface="Century Gothic"/>
              <a:sym typeface="Century Gothic"/>
            </a:endParaRPr>
          </a:p>
        </p:txBody>
      </p:sp>
      <p:sp>
        <p:nvSpPr>
          <p:cNvPr id="300" name="Google Shape;300;p1"/>
          <p:cNvSpPr/>
          <p:nvPr/>
        </p:nvSpPr>
        <p:spPr>
          <a:xfrm>
            <a:off x="1524001" y="1163782"/>
            <a:ext cx="9144000" cy="5389418"/>
          </a:xfrm>
          <a:prstGeom prst="rect">
            <a:avLst/>
          </a:prstGeom>
          <a:noFill/>
          <a:ln>
            <a:noFill/>
          </a:ln>
        </p:spPr>
        <p:txBody>
          <a:bodyPr anchorCtr="0" anchor="t" bIns="45700" lIns="91400" spcFirstLastPara="1" rIns="91400" wrap="square" tIns="45700">
            <a:normAutofit/>
          </a:bodyPr>
          <a:lstStyle/>
          <a:p>
            <a:pPr indent="-285750" lvl="1" marL="742950" marR="0" rtl="0" algn="l">
              <a:lnSpc>
                <a:spcPct val="100000"/>
              </a:lnSpc>
              <a:spcBef>
                <a:spcPts val="0"/>
              </a:spcBef>
              <a:spcAft>
                <a:spcPts val="0"/>
              </a:spcAft>
              <a:buClr>
                <a:schemeClr val="dk1"/>
              </a:buClr>
              <a:buSzPts val="2720"/>
              <a:buFont typeface="Arial"/>
              <a:buNone/>
            </a:pPr>
            <a:r>
              <a:t/>
            </a:r>
            <a:endParaRPr b="0" i="0" sz="272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544"/>
              </a:spcBef>
              <a:spcAft>
                <a:spcPts val="0"/>
              </a:spcAft>
              <a:buClr>
                <a:schemeClr val="dk1"/>
              </a:buClr>
              <a:buSzPts val="2720"/>
              <a:buFont typeface="Arial"/>
              <a:buNone/>
            </a:pPr>
            <a:r>
              <a:t/>
            </a:r>
            <a:endParaRPr b="0" i="0" sz="272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1"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1"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2720"/>
              <a:buFont typeface="Arial"/>
              <a:buNone/>
            </a:pPr>
            <a:r>
              <a:t/>
            </a:r>
            <a:endParaRPr b="1" i="0" sz="2720" u="none" cap="none" strike="noStrike">
              <a:solidFill>
                <a:srgbClr val="0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2720"/>
              <a:buFont typeface="Arial"/>
              <a:buNone/>
            </a:pPr>
            <a:r>
              <a:t/>
            </a:r>
            <a:endParaRPr b="0" i="0" sz="272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2720"/>
              <a:buFont typeface="Arial"/>
              <a:buNone/>
            </a:pPr>
            <a:r>
              <a:t/>
            </a:r>
            <a:endParaRPr b="0" i="0" sz="272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2720"/>
              <a:buFont typeface="Arial"/>
              <a:buNone/>
            </a:pPr>
            <a:r>
              <a:t/>
            </a:r>
            <a:endParaRPr b="0" i="0" sz="272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2720"/>
              <a:buFont typeface="Arial"/>
              <a:buNone/>
            </a:pPr>
            <a:r>
              <a:t/>
            </a:r>
            <a:endParaRPr b="0" i="0" sz="2720" u="none" cap="none" strike="noStrike">
              <a:solidFill>
                <a:srgbClr val="C00000"/>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dk1"/>
              </a:buClr>
              <a:buSzPts val="1632"/>
              <a:buFont typeface="Arial"/>
              <a:buNone/>
            </a:pPr>
            <a:r>
              <a:rPr b="1" i="0" lang="fr-FR" sz="1632" u="none" cap="none" strike="noStrike">
                <a:solidFill>
                  <a:schemeClr val="dk1"/>
                </a:solidFill>
                <a:latin typeface="Century Gothic"/>
                <a:ea typeface="Century Gothic"/>
                <a:cs typeface="Century Gothic"/>
                <a:sym typeface="Century Gothic"/>
              </a:rPr>
              <a:t>UP ASI : Bureau E204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32"/>
              <a:buFont typeface="Arial"/>
              <a:buNone/>
            </a:pPr>
            <a:r>
              <a:rPr b="0" i="0" lang="fr-FR" sz="1632" u="none" cap="none" strike="noStrike">
                <a:solidFill>
                  <a:schemeClr val="dk1"/>
                </a:solidFill>
                <a:latin typeface="Century Gothic"/>
                <a:ea typeface="Century Gothic"/>
                <a:cs typeface="Century Gothic"/>
                <a:sym typeface="Century Gothic"/>
              </a:rPr>
              <a:t>(Architectures des Systèmes d’Information)</a:t>
            </a:r>
            <a:r>
              <a:rPr b="1" i="0" lang="fr-FR" sz="1632"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301" name="Google Shape;301;p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descr="https://www.greatonlinetraining.com/wp-content/uploads/2016/04/Spring-Framework.png" id="302" name="Google Shape;302;p1"/>
          <p:cNvPicPr preferRelativeResize="0"/>
          <p:nvPr/>
        </p:nvPicPr>
        <p:blipFill rotWithShape="1">
          <a:blip r:embed="rId3">
            <a:alphaModFix/>
          </a:blip>
          <a:srcRect b="0" l="0" r="0" t="0"/>
          <a:stretch/>
        </p:blipFill>
        <p:spPr>
          <a:xfrm>
            <a:off x="3807137" y="2461634"/>
            <a:ext cx="4491385" cy="2392527"/>
          </a:xfrm>
          <a:prstGeom prst="rect">
            <a:avLst/>
          </a:prstGeom>
          <a:noFill/>
          <a:ln>
            <a:noFill/>
          </a:ln>
        </p:spPr>
      </p:pic>
      <p:pic>
        <p:nvPicPr>
          <p:cNvPr id="303" name="Google Shape;303;p1"/>
          <p:cNvPicPr preferRelativeResize="0"/>
          <p:nvPr/>
        </p:nvPicPr>
        <p:blipFill rotWithShape="1">
          <a:blip r:embed="rId4">
            <a:alphaModFix/>
          </a:blip>
          <a:srcRect b="16183" l="9007" r="8290" t="16924"/>
          <a:stretch/>
        </p:blipFill>
        <p:spPr>
          <a:xfrm>
            <a:off x="9639301" y="1234189"/>
            <a:ext cx="2057395" cy="9559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0"/>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faible</a:t>
            </a:r>
            <a:endParaRPr b="0" i="0" sz="1400" u="none" cap="none" strike="noStrike">
              <a:solidFill>
                <a:srgbClr val="000000"/>
              </a:solidFill>
              <a:latin typeface="Arial"/>
              <a:ea typeface="Arial"/>
              <a:cs typeface="Arial"/>
              <a:sym typeface="Arial"/>
            </a:endParaRPr>
          </a:p>
        </p:txBody>
      </p:sp>
      <p:sp>
        <p:nvSpPr>
          <p:cNvPr id="381" name="Google Shape;381;p10"/>
          <p:cNvSpPr/>
          <p:nvPr/>
        </p:nvSpPr>
        <p:spPr>
          <a:xfrm>
            <a:off x="1247607" y="1262978"/>
            <a:ext cx="9696786" cy="5382366"/>
          </a:xfrm>
          <a:prstGeom prst="rect">
            <a:avLst/>
          </a:prstGeom>
          <a:noFill/>
          <a:ln>
            <a:noFill/>
          </a:ln>
        </p:spPr>
        <p:txBody>
          <a:bodyPr anchorCtr="0" anchor="t" bIns="45700" lIns="91400" spcFirstLastPara="1" rIns="91400" wrap="square" tIns="45700">
            <a:normAutofit/>
          </a:bodyPr>
          <a:lstStyle/>
          <a:p>
            <a:pPr indent="-204723" lvl="0" marL="342900" marR="0" rtl="0" algn="l">
              <a:lnSpc>
                <a:spcPct val="100000"/>
              </a:lnSpc>
              <a:spcBef>
                <a:spcPts val="0"/>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204723" lvl="0" marL="342900" marR="0" rtl="0" algn="l">
              <a:lnSpc>
                <a:spcPct val="100000"/>
              </a:lnSpc>
              <a:spcBef>
                <a:spcPts val="435"/>
              </a:spcBef>
              <a:spcAft>
                <a:spcPts val="0"/>
              </a:spcAft>
              <a:buClr>
                <a:schemeClr val="dk1"/>
              </a:buClr>
              <a:buSzPts val="2176"/>
              <a:buFont typeface="Arial"/>
              <a:buNone/>
            </a:pPr>
            <a:r>
              <a:t/>
            </a:r>
            <a:endParaRPr b="1" i="0" sz="2176" u="none" cap="none" strike="noStrike">
              <a:solidFill>
                <a:schemeClr val="dk1"/>
              </a:solidFill>
              <a:latin typeface="Century Gothic"/>
              <a:ea typeface="Century Gothic"/>
              <a:cs typeface="Century Gothic"/>
              <a:sym typeface="Century Gothic"/>
            </a:endParaRPr>
          </a:p>
          <a:p>
            <a:pPr indent="-225297" lvl="1" marL="742950" marR="0" rtl="0" algn="l">
              <a:lnSpc>
                <a:spcPct val="100000"/>
              </a:lnSpc>
              <a:spcBef>
                <a:spcPts val="190"/>
              </a:spcBef>
              <a:spcAft>
                <a:spcPts val="0"/>
              </a:spcAft>
              <a:buClr>
                <a:schemeClr val="dk1"/>
              </a:buClr>
              <a:buSzPts val="952"/>
              <a:buFont typeface="Arial"/>
              <a:buNone/>
            </a:pPr>
            <a:r>
              <a:t/>
            </a:r>
            <a:endParaRPr b="0" i="0" sz="952"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Arial"/>
              <a:ea typeface="Arial"/>
              <a:cs typeface="Arial"/>
              <a:sym typeface="Arial"/>
            </a:endParaRPr>
          </a:p>
          <a:p>
            <a:pPr indent="-310942" lvl="1" marL="310942"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Avec le couplage faible, nous pourrons créer </a:t>
            </a:r>
            <a:r>
              <a:rPr b="1" i="0" lang="fr-FR" sz="2000" u="none" cap="none" strike="noStrike">
                <a:solidFill>
                  <a:srgbClr val="FF0000"/>
                </a:solidFill>
                <a:latin typeface="Century Gothic"/>
                <a:ea typeface="Century Gothic"/>
                <a:cs typeface="Century Gothic"/>
                <a:sym typeface="Century Gothic"/>
              </a:rPr>
              <a:t>des applications fermées à la modification et ouvertes </a:t>
            </a:r>
            <a:r>
              <a:rPr b="1" lang="fr-FR" sz="2000">
                <a:solidFill>
                  <a:srgbClr val="FF0000"/>
                </a:solidFill>
                <a:latin typeface="Century Gothic"/>
                <a:ea typeface="Century Gothic"/>
                <a:cs typeface="Century Gothic"/>
                <a:sym typeface="Century Gothic"/>
              </a:rPr>
              <a:t>à l'extension.</a:t>
            </a:r>
            <a:endParaRPr b="0" i="0" sz="1400" u="none" cap="none" strike="noStrike">
              <a:solidFill>
                <a:srgbClr val="000000"/>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382" name="Google Shape;382;p1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383" name="Google Shape;383;p10"/>
          <p:cNvPicPr preferRelativeResize="0"/>
          <p:nvPr/>
        </p:nvPicPr>
        <p:blipFill rotWithShape="1">
          <a:blip r:embed="rId3">
            <a:alphaModFix/>
          </a:blip>
          <a:srcRect b="0" l="0" r="0" t="0"/>
          <a:stretch/>
        </p:blipFill>
        <p:spPr>
          <a:xfrm>
            <a:off x="2786588" y="1208904"/>
            <a:ext cx="6618825" cy="4224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1"/>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Inversion de Contrôle</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1247607" y="1334826"/>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2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L’IOC (</a:t>
            </a:r>
            <a:r>
              <a:rPr b="1" i="0" lang="fr-FR" sz="2000" u="none" cap="none" strike="noStrike">
                <a:solidFill>
                  <a:schemeClr val="dk1"/>
                </a:solidFill>
                <a:latin typeface="Century Gothic"/>
                <a:ea typeface="Century Gothic"/>
                <a:cs typeface="Century Gothic"/>
                <a:sym typeface="Century Gothic"/>
              </a:rPr>
              <a:t>Inversion Of Control</a:t>
            </a:r>
            <a:r>
              <a:rPr b="0" i="0" lang="fr-FR" sz="2000" u="none" cap="none" strike="noStrike">
                <a:solidFill>
                  <a:schemeClr val="dk1"/>
                </a:solidFill>
                <a:latin typeface="Century Gothic"/>
                <a:ea typeface="Century Gothic"/>
                <a:cs typeface="Century Gothic"/>
                <a:sym typeface="Century Gothic"/>
              </a:rPr>
              <a:t>) est un Patron d’architecture</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C’est le conteneur qui prend le contrôle du flot d’exécution et gère notamment la résolution des dépendances</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L’IOC permet de dynamiser la gestion de dépendance entre objets</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L’IOC facilite l’utilisation des composants</a:t>
            </a:r>
            <a:endParaRPr b="0" i="0" sz="1400" u="none" cap="none" strike="noStrike">
              <a:solidFill>
                <a:srgbClr val="000000"/>
              </a:solidFill>
              <a:latin typeface="Arial"/>
              <a:ea typeface="Arial"/>
              <a:cs typeface="Arial"/>
              <a:sym typeface="Arial"/>
            </a:endParaRPr>
          </a:p>
          <a:p>
            <a:pPr indent="-342900" lvl="0" marL="342900" marR="0" rtl="0" algn="l">
              <a:lnSpc>
                <a:spcPct val="2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 L’IOC minimise l’instanciation statique d’objets (avec l’opérateur </a:t>
            </a:r>
            <a:r>
              <a:rPr b="1" i="0" lang="fr-FR" sz="2000" u="none" cap="none" strike="noStrike">
                <a:solidFill>
                  <a:srgbClr val="FF0000"/>
                </a:solidFill>
                <a:latin typeface="Century Gothic"/>
                <a:ea typeface="Century Gothic"/>
                <a:cs typeface="Century Gothic"/>
                <a:sym typeface="Century Gothic"/>
              </a:rPr>
              <a:t>new</a:t>
            </a:r>
            <a:r>
              <a:rPr b="0" i="0" lang="fr-FR" sz="20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391" name="Google Shape;391;p1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2"/>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Inversion de Contrôle</a:t>
            </a:r>
            <a:endParaRPr b="0" i="0" sz="1400" u="none" cap="none" strike="noStrike">
              <a:solidFill>
                <a:srgbClr val="000000"/>
              </a:solidFill>
              <a:latin typeface="Arial"/>
              <a:ea typeface="Arial"/>
              <a:cs typeface="Arial"/>
              <a:sym typeface="Arial"/>
            </a:endParaRPr>
          </a:p>
        </p:txBody>
      </p:sp>
      <p:sp>
        <p:nvSpPr>
          <p:cNvPr id="398" name="Google Shape;398;p12"/>
          <p:cNvSpPr/>
          <p:nvPr/>
        </p:nvSpPr>
        <p:spPr>
          <a:xfrm>
            <a:off x="1247607" y="1163782"/>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L'exécution de l’application n'est plus sous le contrôle direct de l'application elle-même mais du Framework sous-jacent.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Raccourci qui désigne un conteneur basé sur l’injection de dépendances.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Dispose d’un noyau d’inversion de contrôle qui instancie et assemble les composants par injection de dépendances.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399" name="Google Shape;399;p1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3"/>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Inversion de Contrôle</a:t>
            </a:r>
            <a:endParaRPr b="0" i="0" sz="1400" u="none" cap="none" strike="noStrike">
              <a:solidFill>
                <a:srgbClr val="000000"/>
              </a:solidFill>
              <a:latin typeface="Arial"/>
              <a:ea typeface="Arial"/>
              <a:cs typeface="Arial"/>
              <a:sym typeface="Arial"/>
            </a:endParaRPr>
          </a:p>
        </p:txBody>
      </p:sp>
      <p:sp>
        <p:nvSpPr>
          <p:cNvPr id="406" name="Google Shape;406;p13"/>
          <p:cNvSpPr/>
          <p:nvPr/>
        </p:nvSpPr>
        <p:spPr>
          <a:xfrm>
            <a:off x="1136073" y="1108288"/>
            <a:ext cx="10265520"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L’inversion de contrôle est une façon de concevoir l’architecture d’une application en se basant sur le mécanisme objet de l’injection de dépendance.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rgbClr val="FF0000"/>
              </a:buClr>
              <a:buSzPts val="2000"/>
              <a:buFont typeface="Arial"/>
              <a:buNone/>
            </a:pPr>
            <a:r>
              <a:rPr b="0" i="0" lang="fr-FR" sz="2000" u="none" cap="none" strike="noStrike">
                <a:solidFill>
                  <a:srgbClr val="FF0000"/>
                </a:solidFill>
                <a:latin typeface="Century Gothic"/>
                <a:ea typeface="Century Gothic"/>
                <a:cs typeface="Century Gothic"/>
                <a:sym typeface="Century Gothic"/>
              </a:rPr>
              <a:t>NB :  L’IoC est liée étroitement au principe d’inversion de dépendance. Le principe d’inversion de dépendance est un des cinq principes fondamentaux de la conception objet identifiés par Robert C. Martin et résumés par l’acronyme SOLID. Le D de SOLID signifie Dependency inversion principle.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p:txBody>
      </p:sp>
      <p:sp>
        <p:nvSpPr>
          <p:cNvPr id="407" name="Google Shape;407;p1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4"/>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 Dépendances</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1247607" y="1468582"/>
            <a:ext cx="9696786" cy="5044760"/>
          </a:xfrm>
          <a:prstGeom prst="rect">
            <a:avLst/>
          </a:prstGeom>
          <a:noFill/>
          <a:ln>
            <a:noFill/>
          </a:ln>
        </p:spPr>
        <p:txBody>
          <a:bodyPr anchorCtr="0" anchor="t" bIns="45700" lIns="91400" spcFirstLastPara="1" rIns="91400" wrap="square" tIns="45700">
            <a:normAutofit/>
          </a:bodyPr>
          <a:lstStyle/>
          <a:p>
            <a:pPr indent="0" lvl="0" marL="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60"/>
              </a:spcBef>
              <a:spcAft>
                <a:spcPts val="0"/>
              </a:spcAft>
              <a:buClr>
                <a:schemeClr val="accent1"/>
              </a:buClr>
              <a:buSzPts val="1800"/>
              <a:buFont typeface="Arial"/>
              <a:buNone/>
            </a:pPr>
            <a:r>
              <a:rPr b="1" i="0" lang="fr-FR" sz="1800" u="none" cap="none" strike="noStrike">
                <a:solidFill>
                  <a:schemeClr val="accent1"/>
                </a:solidFill>
                <a:latin typeface="Century Gothic"/>
                <a:ea typeface="Century Gothic"/>
                <a:cs typeface="Century Gothic"/>
                <a:sym typeface="Century Gothic"/>
              </a:rPr>
              <a:t>Remarque</a:t>
            </a:r>
            <a:r>
              <a:rPr b="0" i="0" lang="fr-FR" sz="1800" u="none" cap="none" strike="noStrike">
                <a:solidFill>
                  <a:schemeClr val="dk1"/>
                </a:solidFill>
                <a:latin typeface="Century Gothic"/>
                <a:ea typeface="Century Gothic"/>
                <a:cs typeface="Century Gothic"/>
                <a:sym typeface="Century Gothic"/>
              </a:rPr>
              <a:t> : L’IoC est en fait le principe qui est mis en application par la plupart des frameworks. On peut même dire que c’est principalement ce qui distingue un framework d’une bibliothèque.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Dans notre cas, nos applications web seront contrôlées par le Framework Spring. Comment</a:t>
            </a:r>
            <a:r>
              <a:rPr b="0" i="0" lang="fr-FR" sz="2000" u="none" cap="none" strike="noStrike">
                <a:solidFill>
                  <a:schemeClr val="dk1"/>
                </a:solidFill>
                <a:latin typeface="Arial"/>
                <a:ea typeface="Arial"/>
                <a:cs typeface="Arial"/>
                <a:sym typeface="Arial"/>
              </a:rPr>
              <a:t>?</a:t>
            </a:r>
            <a:r>
              <a:rPr b="0" i="0" lang="fr-FR" sz="2000" u="none" cap="none" strike="noStrike">
                <a:solidFill>
                  <a:schemeClr val="dk1"/>
                </a:solidFill>
                <a:latin typeface="Century Gothic"/>
                <a:ea typeface="Century Gothic"/>
                <a:cs typeface="Century Gothic"/>
                <a:sym typeface="Century Gothic"/>
              </a:rPr>
              <a:t> :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L'injection de dépendances </a:t>
            </a:r>
            <a:r>
              <a:rPr b="0" i="0" lang="fr-FR" sz="2000" u="none" cap="none" strike="noStrike">
                <a:solidFill>
                  <a:schemeClr val="dk1"/>
                </a:solidFill>
                <a:latin typeface="Century Gothic"/>
                <a:ea typeface="Century Gothic"/>
                <a:cs typeface="Century Gothic"/>
                <a:sym typeface="Century Gothic"/>
              </a:rPr>
              <a:t>est une mise en œuvre de l'IoC : les instances des dépendances vont être injectées automatiquement par le conteneur selon la configuration lors de l'instanciation d'un objet.</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415" name="Google Shape;415;p1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5"/>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 Dépendances</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1081352" y="1255926"/>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Principe</a:t>
            </a:r>
            <a:r>
              <a:rPr b="0" i="0" lang="fr-FR" sz="2000" u="none" cap="none" strike="noStrike">
                <a:solidFill>
                  <a:schemeClr val="dk1"/>
                </a:solidFill>
                <a:latin typeface="Century Gothic"/>
                <a:ea typeface="Century Gothic"/>
                <a:cs typeface="Century Gothic"/>
                <a:sym typeface="Century Gothic"/>
              </a:rPr>
              <a:t> : un objet extérieur est chargé de composer l'application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il crée les instances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il les injecte dans les classes qui les utilisent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000"/>
              <a:buFont typeface="Arial"/>
              <a:buNone/>
            </a:pPr>
            <a:r>
              <a:t/>
            </a:r>
            <a:endParaRPr b="1" i="0" sz="2000" u="none" cap="none" strike="noStrike">
              <a:solidFill>
                <a:schemeClr val="accent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chemeClr val="accent1"/>
              </a:buClr>
              <a:buSzPts val="2000"/>
              <a:buFont typeface="Arial"/>
              <a:buNone/>
            </a:pPr>
            <a:r>
              <a:rPr b="1" i="0" lang="fr-FR" sz="2000" u="none" cap="none" strike="noStrike">
                <a:solidFill>
                  <a:schemeClr val="accent1"/>
                </a:solidFill>
                <a:latin typeface="Century Gothic"/>
                <a:ea typeface="Century Gothic"/>
                <a:cs typeface="Century Gothic"/>
                <a:sym typeface="Century Gothic"/>
              </a:rPr>
              <a:t>Définition 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L’Injection de Dépendance </a:t>
            </a:r>
            <a:r>
              <a:rPr b="0" i="0" lang="fr-FR" sz="2000" u="none" cap="none" strike="noStrike">
                <a:solidFill>
                  <a:schemeClr val="dk1"/>
                </a:solidFill>
                <a:latin typeface="Century Gothic"/>
                <a:ea typeface="Century Gothic"/>
                <a:cs typeface="Century Gothic"/>
                <a:sym typeface="Century Gothic"/>
              </a:rPr>
              <a:t>(ID) est un mécanisme simple à mettre en œuvre dans le cadre de la programmation objet et qui permet de diminuer le couplage entre deux ou plusieurs objets.</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400"/>
              </a:spcBef>
              <a:spcAft>
                <a:spcPts val="0"/>
              </a:spcAft>
              <a:buClr>
                <a:schemeClr val="accent1"/>
              </a:buClr>
              <a:buSzPts val="2000"/>
              <a:buFont typeface="Arial"/>
              <a:buNone/>
            </a:pPr>
            <a:r>
              <a:rPr b="1" i="0" lang="fr-FR" sz="2000" u="none" cap="none" strike="noStrike">
                <a:solidFill>
                  <a:schemeClr val="accent1"/>
                </a:solidFill>
                <a:latin typeface="Century Gothic"/>
                <a:ea typeface="Century Gothic"/>
                <a:cs typeface="Century Gothic"/>
                <a:sym typeface="Century Gothic"/>
              </a:rPr>
              <a:t>Définition 2</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L'injection de dépendances </a:t>
            </a:r>
            <a:r>
              <a:rPr b="0" i="0" lang="fr-FR" sz="2000" u="none" cap="none" strike="noStrike">
                <a:solidFill>
                  <a:schemeClr val="dk1"/>
                </a:solidFill>
                <a:latin typeface="Century Gothic"/>
                <a:ea typeface="Century Gothic"/>
                <a:cs typeface="Century Gothic"/>
                <a:sym typeface="Century Gothic"/>
              </a:rPr>
              <a:t>est un motif de conception qui propose un mécanisme pour fournir à un composant les dépendances dont il a besoin. C'est une forme particulière d'inversion de contrôle.</a:t>
            </a:r>
            <a:endParaRPr b="0" i="0" sz="1400" u="none" cap="none" strike="noStrike">
              <a:solidFill>
                <a:srgbClr val="000000"/>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423" name="Google Shape;423;p15"/>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6"/>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Bean – Définition et Portée </a:t>
            </a:r>
            <a:endParaRPr b="0" i="0" sz="2902" u="none" cap="none" strike="noStrike">
              <a:solidFill>
                <a:schemeClr val="dk1"/>
              </a:solidFill>
              <a:latin typeface="Century Gothic"/>
              <a:ea typeface="Century Gothic"/>
              <a:cs typeface="Century Gothic"/>
              <a:sym typeface="Century Gothic"/>
            </a:endParaRPr>
          </a:p>
        </p:txBody>
      </p:sp>
      <p:sp>
        <p:nvSpPr>
          <p:cNvPr id="430" name="Google Shape;430;p16"/>
          <p:cNvSpPr/>
          <p:nvPr/>
        </p:nvSpPr>
        <p:spPr>
          <a:xfrm>
            <a:off x="1247607" y="960651"/>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C’est un composant Java spécifique avec un identifiant unique.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Un bean est un simple objet (</a:t>
            </a:r>
            <a:r>
              <a:rPr b="1" i="0" lang="fr-FR" sz="2200" u="none" cap="none" strike="noStrike">
                <a:solidFill>
                  <a:schemeClr val="dk1"/>
                </a:solidFill>
                <a:latin typeface="Century Gothic"/>
                <a:ea typeface="Century Gothic"/>
                <a:cs typeface="Century Gothic"/>
                <a:sym typeface="Century Gothic"/>
              </a:rPr>
              <a:t>POJO</a:t>
            </a:r>
            <a:r>
              <a:rPr b="0" i="0" lang="fr-FR" sz="2200" u="none" cap="none" strike="noStrike">
                <a:solidFill>
                  <a:schemeClr val="dk1"/>
                </a:solidFill>
                <a:latin typeface="Century Gothic"/>
                <a:ea typeface="Century Gothic"/>
                <a:cs typeface="Century Gothic"/>
                <a:sym typeface="Century Gothic"/>
              </a:rPr>
              <a:t>: Plain Old Java Object).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Plusieurs types de Bean (</a:t>
            </a:r>
            <a:r>
              <a:rPr b="1" i="0" lang="fr-FR" sz="2200" u="none" cap="none" strike="noStrike">
                <a:solidFill>
                  <a:schemeClr val="dk1"/>
                </a:solidFill>
                <a:latin typeface="Century Gothic"/>
                <a:ea typeface="Century Gothic"/>
                <a:cs typeface="Century Gothic"/>
                <a:sym typeface="Century Gothic"/>
              </a:rPr>
              <a:t>scope</a:t>
            </a:r>
            <a:r>
              <a:rPr b="0" i="0" lang="fr-FR" sz="22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0" lvl="1" marL="45720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singleton</a:t>
            </a:r>
            <a:r>
              <a:rPr b="0" i="0" lang="fr-FR" sz="2000" u="none" cap="none" strike="noStrike">
                <a:solidFill>
                  <a:schemeClr val="dk1"/>
                </a:solidFill>
                <a:latin typeface="Century Gothic"/>
                <a:ea typeface="Century Gothic"/>
                <a:cs typeface="Century Gothic"/>
                <a:sym typeface="Century Gothic"/>
              </a:rPr>
              <a:t> : une instance par conteneur </a:t>
            </a:r>
            <a:r>
              <a:rPr b="1" i="0" lang="fr-FR" sz="2000" u="none" cap="none" strike="noStrike">
                <a:solidFill>
                  <a:schemeClr val="accent1"/>
                </a:solidFill>
                <a:latin typeface="Century Gothic"/>
                <a:ea typeface="Century Gothic"/>
                <a:cs typeface="Century Gothic"/>
                <a:sym typeface="Century Gothic"/>
              </a:rPr>
              <a:t>(défaut)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chemeClr val="dk1"/>
              </a:buClr>
              <a:buSzPts val="2000"/>
              <a:buFont typeface="Arial"/>
              <a:buNone/>
            </a:pPr>
            <a:r>
              <a:t/>
            </a:r>
            <a:endParaRPr b="1" i="0" sz="2000" u="none" cap="none" strike="noStrike">
              <a:solidFill>
                <a:schemeClr val="accent1"/>
              </a:solidFill>
              <a:latin typeface="Century Gothic"/>
              <a:ea typeface="Century Gothic"/>
              <a:cs typeface="Century Gothic"/>
              <a:sym typeface="Century Gothic"/>
            </a:endParaRPr>
          </a:p>
          <a:p>
            <a:pPr indent="0" lvl="1" marL="45720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prototype</a:t>
            </a:r>
            <a:r>
              <a:rPr b="0" i="0" lang="fr-FR" sz="2000" u="none" cap="none" strike="noStrike">
                <a:solidFill>
                  <a:schemeClr val="dk1"/>
                </a:solidFill>
                <a:latin typeface="Century Gothic"/>
                <a:ea typeface="Century Gothic"/>
                <a:cs typeface="Century Gothic"/>
                <a:sym typeface="Century Gothic"/>
              </a:rPr>
              <a:t> : une instance par récupération du bean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1" marL="45720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request</a:t>
            </a:r>
            <a:r>
              <a:rPr b="0" i="0" lang="fr-FR" sz="2000" u="none" cap="none" strike="noStrike">
                <a:solidFill>
                  <a:schemeClr val="dk1"/>
                </a:solidFill>
                <a:latin typeface="Century Gothic"/>
                <a:ea typeface="Century Gothic"/>
                <a:cs typeface="Century Gothic"/>
                <a:sym typeface="Century Gothic"/>
              </a:rPr>
              <a:t> : une instance par requête http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1" marL="45720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session</a:t>
            </a:r>
            <a:r>
              <a:rPr b="0" i="0" lang="fr-FR" sz="2000" u="none" cap="none" strike="noStrike">
                <a:solidFill>
                  <a:schemeClr val="dk1"/>
                </a:solidFill>
                <a:latin typeface="Century Gothic"/>
                <a:ea typeface="Century Gothic"/>
                <a:cs typeface="Century Gothic"/>
                <a:sym typeface="Century Gothic"/>
              </a:rPr>
              <a:t> : une instance par session http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1" marL="457200" marR="0" rtl="0" algn="l">
              <a:lnSpc>
                <a:spcPct val="100000"/>
              </a:lnSpc>
              <a:spcBef>
                <a:spcPts val="400"/>
              </a:spcBef>
              <a:spcAft>
                <a:spcPts val="0"/>
              </a:spcAft>
              <a:buClr>
                <a:schemeClr val="dk1"/>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global</a:t>
            </a:r>
            <a:r>
              <a:rPr b="0" i="0" lang="fr-FR" sz="2000" u="none" cap="none" strike="noStrike">
                <a:solidFill>
                  <a:schemeClr val="dk1"/>
                </a:solidFill>
                <a:latin typeface="Century Gothic"/>
                <a:ea typeface="Century Gothic"/>
                <a:cs typeface="Century Gothic"/>
                <a:sym typeface="Century Gothic"/>
              </a:rPr>
              <a:t> : une instance par session http globale</a:t>
            </a:r>
            <a:endParaRPr b="0" i="0" sz="1400" u="none" cap="none" strike="noStrike">
              <a:solidFill>
                <a:srgbClr val="000000"/>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431" name="Google Shape;431;p16"/>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7"/>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Bean – Définition et Portée </a:t>
            </a:r>
            <a:endParaRPr b="0" i="0" sz="2902" u="none" cap="none" strike="noStrike">
              <a:solidFill>
                <a:schemeClr val="dk1"/>
              </a:solidFill>
              <a:latin typeface="Century Gothic"/>
              <a:ea typeface="Century Gothic"/>
              <a:cs typeface="Century Gothic"/>
              <a:sym typeface="Century Gothic"/>
            </a:endParaRPr>
          </a:p>
        </p:txBody>
      </p:sp>
      <p:sp>
        <p:nvSpPr>
          <p:cNvPr id="438" name="Google Shape;438;p17"/>
          <p:cNvSpPr/>
          <p:nvPr/>
        </p:nvSpPr>
        <p:spPr>
          <a:xfrm>
            <a:off x="1247607" y="1163782"/>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439" name="Google Shape;439;p17"/>
          <p:cNvSpPr txBox="1"/>
          <p:nvPr>
            <p:ph idx="12" type="sldNum"/>
          </p:nvPr>
        </p:nvSpPr>
        <p:spPr>
          <a:xfrm>
            <a:off x="10470894" y="6652404"/>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440" name="Google Shape;440;p17"/>
          <p:cNvSpPr/>
          <p:nvPr/>
        </p:nvSpPr>
        <p:spPr>
          <a:xfrm>
            <a:off x="1721106" y="1470092"/>
            <a:ext cx="2832398" cy="1460383"/>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9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9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Request</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Session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Global session</a:t>
            </a:r>
            <a:endParaRPr b="0" i="0" sz="1400" u="none" cap="none" strike="noStrike">
              <a:solidFill>
                <a:srgbClr val="000000"/>
              </a:solidFill>
              <a:latin typeface="Arial"/>
              <a:ea typeface="Arial"/>
              <a:cs typeface="Arial"/>
              <a:sym typeface="Arial"/>
            </a:endParaRPr>
          </a:p>
        </p:txBody>
      </p:sp>
      <p:sp>
        <p:nvSpPr>
          <p:cNvPr id="441" name="Google Shape;441;p17"/>
          <p:cNvSpPr/>
          <p:nvPr/>
        </p:nvSpPr>
        <p:spPr>
          <a:xfrm>
            <a:off x="6332750" y="1534809"/>
            <a:ext cx="2832398" cy="1460383"/>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399"/>
              </a:spcBef>
              <a:spcAft>
                <a:spcPts val="0"/>
              </a:spcAft>
              <a:buClr>
                <a:schemeClr val="dk1"/>
              </a:buClr>
              <a:buSzPts val="1995"/>
              <a:buFont typeface="Arial"/>
              <a:buChar char="•"/>
            </a:pPr>
            <a:r>
              <a:rPr b="0" i="0" lang="fr-FR" sz="1995" u="none" cap="none" strike="noStrike">
                <a:solidFill>
                  <a:schemeClr val="dk1"/>
                </a:solidFill>
                <a:latin typeface="Century Gothic"/>
                <a:ea typeface="Century Gothic"/>
                <a:cs typeface="Century Gothic"/>
                <a:sym typeface="Century Gothic"/>
              </a:rPr>
              <a:t>Prototype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399"/>
              </a:spcBef>
              <a:spcAft>
                <a:spcPts val="0"/>
              </a:spcAft>
              <a:buClr>
                <a:schemeClr val="dk1"/>
              </a:buClr>
              <a:buSzPts val="1995"/>
              <a:buFont typeface="Arial"/>
              <a:buChar char="•"/>
            </a:pPr>
            <a:r>
              <a:rPr b="0" i="0" lang="fr-FR" sz="1995" u="none" cap="none" strike="noStrike">
                <a:solidFill>
                  <a:schemeClr val="dk1"/>
                </a:solidFill>
                <a:latin typeface="Century Gothic"/>
                <a:ea typeface="Century Gothic"/>
                <a:cs typeface="Century Gothic"/>
                <a:sym typeface="Century Gothic"/>
              </a:rPr>
              <a:t>Singleton</a:t>
            </a:r>
            <a:endParaRPr b="0" i="0" sz="1400" u="none" cap="none" strike="noStrike">
              <a:solidFill>
                <a:srgbClr val="000000"/>
              </a:solidFill>
              <a:latin typeface="Arial"/>
              <a:ea typeface="Arial"/>
              <a:cs typeface="Arial"/>
              <a:sym typeface="Arial"/>
            </a:endParaRPr>
          </a:p>
        </p:txBody>
      </p:sp>
      <p:pic>
        <p:nvPicPr>
          <p:cNvPr id="442" name="Google Shape;442;p17"/>
          <p:cNvPicPr preferRelativeResize="0"/>
          <p:nvPr/>
        </p:nvPicPr>
        <p:blipFill rotWithShape="1">
          <a:blip r:embed="rId3">
            <a:alphaModFix/>
          </a:blip>
          <a:srcRect b="0" l="0" r="0" t="0"/>
          <a:stretch/>
        </p:blipFill>
        <p:spPr>
          <a:xfrm>
            <a:off x="7989611" y="1946734"/>
            <a:ext cx="145014" cy="698703"/>
          </a:xfrm>
          <a:prstGeom prst="rect">
            <a:avLst/>
          </a:prstGeom>
          <a:noFill/>
          <a:ln>
            <a:noFill/>
          </a:ln>
        </p:spPr>
      </p:pic>
      <p:pic>
        <p:nvPicPr>
          <p:cNvPr id="443" name="Google Shape;443;p17"/>
          <p:cNvPicPr preferRelativeResize="0"/>
          <p:nvPr/>
        </p:nvPicPr>
        <p:blipFill rotWithShape="1">
          <a:blip r:embed="rId3">
            <a:alphaModFix/>
          </a:blip>
          <a:srcRect b="0" l="0" r="0" t="0"/>
          <a:stretch/>
        </p:blipFill>
        <p:spPr>
          <a:xfrm>
            <a:off x="3941201" y="1796577"/>
            <a:ext cx="225246" cy="1085275"/>
          </a:xfrm>
          <a:prstGeom prst="rect">
            <a:avLst/>
          </a:prstGeom>
          <a:noFill/>
          <a:ln>
            <a:noFill/>
          </a:ln>
        </p:spPr>
      </p:pic>
      <p:sp>
        <p:nvSpPr>
          <p:cNvPr id="444" name="Google Shape;444;p17"/>
          <p:cNvSpPr/>
          <p:nvPr/>
        </p:nvSpPr>
        <p:spPr>
          <a:xfrm>
            <a:off x="4267686" y="2123061"/>
            <a:ext cx="759317" cy="391782"/>
          </a:xfrm>
          <a:prstGeom prst="rect">
            <a:avLst/>
          </a:prstGeom>
          <a:noFill/>
          <a:ln>
            <a:noFill/>
          </a:ln>
        </p:spPr>
        <p:txBody>
          <a:bodyPr anchorCtr="0" anchor="t" bIns="45700" lIns="91400" spcFirstLastPara="1" rIns="91400" wrap="square" tIns="45700">
            <a:normAutofit/>
          </a:bodyPr>
          <a:lstStyle/>
          <a:p>
            <a:pPr indent="0" lvl="0" marL="0" marR="0" rtl="0" algn="l">
              <a:lnSpc>
                <a:spcPct val="90000"/>
              </a:lnSpc>
              <a:spcBef>
                <a:spcPts val="0"/>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web</a:t>
            </a:r>
            <a:endParaRPr b="0" i="0" sz="1400" u="none" cap="none" strike="noStrike">
              <a:solidFill>
                <a:srgbClr val="000000"/>
              </a:solidFill>
              <a:latin typeface="Arial"/>
              <a:ea typeface="Arial"/>
              <a:cs typeface="Arial"/>
              <a:sym typeface="Arial"/>
            </a:endParaRPr>
          </a:p>
        </p:txBody>
      </p:sp>
      <p:sp>
        <p:nvSpPr>
          <p:cNvPr id="445" name="Google Shape;445;p17"/>
          <p:cNvSpPr/>
          <p:nvPr/>
        </p:nvSpPr>
        <p:spPr>
          <a:xfrm>
            <a:off x="8212045" y="2103435"/>
            <a:ext cx="1579442" cy="687789"/>
          </a:xfrm>
          <a:prstGeom prst="rect">
            <a:avLst/>
          </a:prstGeom>
          <a:noFill/>
          <a:ln>
            <a:noFill/>
          </a:ln>
        </p:spPr>
        <p:txBody>
          <a:bodyPr anchorCtr="0" anchor="t" bIns="45700" lIns="91400" spcFirstLastPara="1" rIns="91400" wrap="square" tIns="45700">
            <a:normAutofit/>
          </a:bodyPr>
          <a:lstStyle/>
          <a:p>
            <a:pPr indent="0" lvl="0" marL="0" marR="0" rtl="0" algn="l">
              <a:lnSpc>
                <a:spcPct val="100000"/>
              </a:lnSpc>
              <a:spcBef>
                <a:spcPts val="0"/>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Back -end</a:t>
            </a:r>
            <a:endParaRPr b="0" i="0" sz="1400" u="none" cap="none" strike="noStrike">
              <a:solidFill>
                <a:srgbClr val="000000"/>
              </a:solidFill>
              <a:latin typeface="Arial"/>
              <a:ea typeface="Arial"/>
              <a:cs typeface="Arial"/>
              <a:sym typeface="Arial"/>
            </a:endParaRPr>
          </a:p>
        </p:txBody>
      </p:sp>
      <p:sp>
        <p:nvSpPr>
          <p:cNvPr id="446" name="Google Shape;446;p17"/>
          <p:cNvSpPr/>
          <p:nvPr/>
        </p:nvSpPr>
        <p:spPr>
          <a:xfrm>
            <a:off x="1579694" y="3799768"/>
            <a:ext cx="8499419" cy="608686"/>
          </a:xfrm>
          <a:prstGeom prst="rect">
            <a:avLst/>
          </a:prstGeom>
          <a:noFill/>
          <a:ln>
            <a:noFill/>
          </a:ln>
        </p:spPr>
        <p:txBody>
          <a:bodyPr anchorCtr="0" anchor="t" bIns="45700" lIns="91400" spcFirstLastPara="1" rIns="91400" wrap="square" tIns="45700">
            <a:normAutofit/>
          </a:bodyPr>
          <a:lstStyle/>
          <a:p>
            <a:pPr indent="0" lvl="0" marL="0" marR="0" rtl="0" algn="l">
              <a:lnSpc>
                <a:spcPct val="100000"/>
              </a:lnSpc>
              <a:spcBef>
                <a:spcPts val="0"/>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Ordre     selon la durée de vie du bean : </a:t>
            </a:r>
            <a:endParaRPr b="0" i="0" sz="1400" u="none" cap="none" strike="noStrike">
              <a:solidFill>
                <a:srgbClr val="000000"/>
              </a:solidFill>
              <a:latin typeface="Arial"/>
              <a:ea typeface="Arial"/>
              <a:cs typeface="Arial"/>
              <a:sym typeface="Arial"/>
            </a:endParaRPr>
          </a:p>
        </p:txBody>
      </p:sp>
      <p:sp>
        <p:nvSpPr>
          <p:cNvPr id="447" name="Google Shape;447;p17"/>
          <p:cNvSpPr/>
          <p:nvPr/>
        </p:nvSpPr>
        <p:spPr>
          <a:xfrm>
            <a:off x="2504669" y="3799767"/>
            <a:ext cx="130594" cy="282202"/>
          </a:xfrm>
          <a:prstGeom prst="upArrow">
            <a:avLst>
              <a:gd fmla="val 50000" name="adj1"/>
              <a:gd fmla="val 50000" name="adj2"/>
            </a:avLst>
          </a:prstGeom>
          <a:solidFill>
            <a:schemeClr val="lt1"/>
          </a:solidFill>
          <a:ln cap="flat" cmpd="sng" w="12700">
            <a:solidFill>
              <a:schemeClr val="accen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sp>
        <p:nvSpPr>
          <p:cNvPr id="448" name="Google Shape;448;p17"/>
          <p:cNvSpPr/>
          <p:nvPr/>
        </p:nvSpPr>
        <p:spPr>
          <a:xfrm>
            <a:off x="1721106" y="5059577"/>
            <a:ext cx="8553897" cy="151026"/>
          </a:xfrm>
          <a:prstGeom prst="rightArrow">
            <a:avLst>
              <a:gd fmla="val 50000" name="adj1"/>
              <a:gd fmla="val 50000" name="adj2"/>
            </a:avLst>
          </a:prstGeom>
          <a:solidFill>
            <a:srgbClr val="B3C6E7"/>
          </a:solidFill>
          <a:ln cap="flat" cmpd="sng" w="12700">
            <a:solidFill>
              <a:srgbClr val="B3C6E7"/>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cxnSp>
        <p:nvCxnSpPr>
          <p:cNvPr id="449" name="Google Shape;449;p17"/>
          <p:cNvCxnSpPr/>
          <p:nvPr/>
        </p:nvCxnSpPr>
        <p:spPr>
          <a:xfrm>
            <a:off x="2606068" y="4951261"/>
            <a:ext cx="0" cy="371350"/>
          </a:xfrm>
          <a:prstGeom prst="straightConnector1">
            <a:avLst/>
          </a:prstGeom>
          <a:noFill/>
          <a:ln cap="flat" cmpd="sng" w="9525">
            <a:solidFill>
              <a:srgbClr val="002060"/>
            </a:solidFill>
            <a:prstDash val="solid"/>
            <a:miter lim="800000"/>
            <a:headEnd len="sm" w="sm" type="none"/>
            <a:tailEnd len="sm" w="sm" type="none"/>
          </a:ln>
        </p:spPr>
      </p:cxnSp>
      <p:cxnSp>
        <p:nvCxnSpPr>
          <p:cNvPr id="450" name="Google Shape;450;p17"/>
          <p:cNvCxnSpPr/>
          <p:nvPr/>
        </p:nvCxnSpPr>
        <p:spPr>
          <a:xfrm>
            <a:off x="5846509" y="4949415"/>
            <a:ext cx="0" cy="371350"/>
          </a:xfrm>
          <a:prstGeom prst="straightConnector1">
            <a:avLst/>
          </a:prstGeom>
          <a:noFill/>
          <a:ln cap="flat" cmpd="sng" w="9525">
            <a:solidFill>
              <a:srgbClr val="002060"/>
            </a:solidFill>
            <a:prstDash val="solid"/>
            <a:miter lim="800000"/>
            <a:headEnd len="sm" w="sm" type="none"/>
            <a:tailEnd len="sm" w="sm" type="none"/>
          </a:ln>
        </p:spPr>
      </p:cxnSp>
      <p:cxnSp>
        <p:nvCxnSpPr>
          <p:cNvPr id="451" name="Google Shape;451;p17"/>
          <p:cNvCxnSpPr/>
          <p:nvPr/>
        </p:nvCxnSpPr>
        <p:spPr>
          <a:xfrm>
            <a:off x="9001765" y="4949415"/>
            <a:ext cx="0" cy="371350"/>
          </a:xfrm>
          <a:prstGeom prst="straightConnector1">
            <a:avLst/>
          </a:prstGeom>
          <a:noFill/>
          <a:ln cap="flat" cmpd="sng" w="9525">
            <a:solidFill>
              <a:srgbClr val="002060"/>
            </a:solidFill>
            <a:prstDash val="solid"/>
            <a:miter lim="800000"/>
            <a:headEnd len="sm" w="sm" type="none"/>
            <a:tailEnd len="sm" w="sm" type="none"/>
          </a:ln>
        </p:spPr>
      </p:cxnSp>
      <p:sp>
        <p:nvSpPr>
          <p:cNvPr id="452" name="Google Shape;452;p17"/>
          <p:cNvSpPr/>
          <p:nvPr/>
        </p:nvSpPr>
        <p:spPr>
          <a:xfrm>
            <a:off x="1982293" y="4123138"/>
            <a:ext cx="1305939" cy="869443"/>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Request</a:t>
            </a:r>
            <a:endParaRPr b="0" i="0" sz="1995" u="none" cap="none" strike="noStrike">
              <a:solidFill>
                <a:schemeClr val="dk1"/>
              </a:solidFill>
              <a:latin typeface="Century Gothic"/>
              <a:ea typeface="Century Gothic"/>
              <a:cs typeface="Century Gothic"/>
              <a:sym typeface="Century Gothic"/>
            </a:endParaRPr>
          </a:p>
        </p:txBody>
      </p:sp>
      <p:sp>
        <p:nvSpPr>
          <p:cNvPr id="453" name="Google Shape;453;p17"/>
          <p:cNvSpPr/>
          <p:nvPr/>
        </p:nvSpPr>
        <p:spPr>
          <a:xfrm>
            <a:off x="5298476" y="4124988"/>
            <a:ext cx="1139210" cy="869443"/>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Session</a:t>
            </a:r>
            <a:endParaRPr b="0" i="0" sz="1400" u="none" cap="none" strike="noStrike">
              <a:solidFill>
                <a:srgbClr val="000000"/>
              </a:solidFill>
              <a:latin typeface="Arial"/>
              <a:ea typeface="Arial"/>
              <a:cs typeface="Arial"/>
              <a:sym typeface="Arial"/>
            </a:endParaRPr>
          </a:p>
        </p:txBody>
      </p:sp>
      <p:sp>
        <p:nvSpPr>
          <p:cNvPr id="454" name="Google Shape;454;p17"/>
          <p:cNvSpPr/>
          <p:nvPr/>
        </p:nvSpPr>
        <p:spPr>
          <a:xfrm>
            <a:off x="7958255" y="4473751"/>
            <a:ext cx="2087020" cy="869443"/>
          </a:xfrm>
          <a:prstGeom prst="rect">
            <a:avLst/>
          </a:prstGeom>
          <a:noFill/>
          <a:ln>
            <a:noFill/>
          </a:ln>
        </p:spPr>
        <p:txBody>
          <a:bodyPr anchorCtr="0" anchor="t" bIns="45700" lIns="91400" spcFirstLastPara="1" rIns="91400" wrap="square" tIns="45700">
            <a:normAutofit/>
          </a:bodyPr>
          <a:lstStyle/>
          <a:p>
            <a:pPr indent="-342900" lvl="0" marL="342900" marR="0" rtl="0" algn="ctr">
              <a:lnSpc>
                <a:spcPct val="100000"/>
              </a:lnSpc>
              <a:spcBef>
                <a:spcPts val="0"/>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Global session</a:t>
            </a:r>
            <a:endParaRPr b="0" i="0" sz="1400" u="none" cap="none" strike="noStrike">
              <a:solidFill>
                <a:srgbClr val="000000"/>
              </a:solidFill>
              <a:latin typeface="Arial"/>
              <a:ea typeface="Arial"/>
              <a:cs typeface="Arial"/>
              <a:sym typeface="Arial"/>
            </a:endParaRPr>
          </a:p>
        </p:txBody>
      </p:sp>
      <p:sp>
        <p:nvSpPr>
          <p:cNvPr id="455" name="Google Shape;455;p17"/>
          <p:cNvSpPr/>
          <p:nvPr/>
        </p:nvSpPr>
        <p:spPr>
          <a:xfrm>
            <a:off x="1916997" y="5011312"/>
            <a:ext cx="1436532" cy="917648"/>
          </a:xfrm>
          <a:prstGeom prst="rect">
            <a:avLst/>
          </a:prstGeom>
          <a:noFill/>
          <a:ln>
            <a:noFill/>
          </a:ln>
        </p:spPr>
        <p:txBody>
          <a:bodyPr anchorCtr="0" anchor="t" bIns="45700" lIns="91400" spcFirstLastPara="1" rIns="91400" wrap="square" tIns="45700">
            <a:normAutofit/>
          </a:bodyPr>
          <a:lstStyle/>
          <a:p>
            <a:pPr indent="-342900" lvl="0" marL="342900" marR="0" rtl="0" algn="ctr">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Prototype</a:t>
            </a:r>
            <a:endParaRPr b="0" i="0" sz="1400" u="none" cap="none" strike="noStrike">
              <a:solidFill>
                <a:srgbClr val="000000"/>
              </a:solidFill>
              <a:latin typeface="Arial"/>
              <a:ea typeface="Arial"/>
              <a:cs typeface="Arial"/>
              <a:sym typeface="Arial"/>
            </a:endParaRPr>
          </a:p>
        </p:txBody>
      </p:sp>
      <p:sp>
        <p:nvSpPr>
          <p:cNvPr id="456" name="Google Shape;456;p17"/>
          <p:cNvSpPr/>
          <p:nvPr/>
        </p:nvSpPr>
        <p:spPr>
          <a:xfrm>
            <a:off x="8283498" y="5008488"/>
            <a:ext cx="1436532" cy="917648"/>
          </a:xfrm>
          <a:prstGeom prst="rect">
            <a:avLst/>
          </a:prstGeom>
          <a:noFill/>
          <a:ln>
            <a:noFill/>
          </a:ln>
        </p:spPr>
        <p:txBody>
          <a:bodyPr anchorCtr="0" anchor="t" bIns="45700" lIns="91400" spcFirstLastPara="1" rIns="91400" wrap="square" tIns="45700">
            <a:normAutofit/>
          </a:bodyPr>
          <a:lstStyle/>
          <a:p>
            <a:pPr indent="-342900" lvl="0" marL="342900" marR="0" rtl="0" algn="ctr">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ctr">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Singleton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8"/>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Implémentation de l’injection des dépendances</a:t>
            </a:r>
            <a:endParaRPr b="0" i="0" sz="1400" u="none" cap="none" strike="noStrike">
              <a:solidFill>
                <a:srgbClr val="000000"/>
              </a:solidFill>
              <a:latin typeface="Arial"/>
              <a:ea typeface="Arial"/>
              <a:cs typeface="Arial"/>
              <a:sym typeface="Arial"/>
            </a:endParaRPr>
          </a:p>
        </p:txBody>
      </p:sp>
      <p:sp>
        <p:nvSpPr>
          <p:cNvPr id="463" name="Google Shape;463;p18"/>
          <p:cNvSpPr/>
          <p:nvPr/>
        </p:nvSpPr>
        <p:spPr>
          <a:xfrm>
            <a:off x="1394621" y="1468582"/>
            <a:ext cx="9206867"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816"/>
              <a:buFont typeface="Arial"/>
              <a:buNone/>
            </a:pPr>
            <a:r>
              <a:t/>
            </a:r>
            <a:endParaRPr b="0" i="0" sz="816"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L'implémentation</a:t>
            </a: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de l'injection de dépendances </a:t>
            </a:r>
            <a:r>
              <a:rPr b="0" i="0" lang="fr-FR" sz="2000" u="none" cap="none" strike="noStrike">
                <a:solidFill>
                  <a:schemeClr val="dk1"/>
                </a:solidFill>
                <a:latin typeface="Century Gothic"/>
                <a:ea typeface="Century Gothic"/>
                <a:cs typeface="Century Gothic"/>
                <a:sym typeface="Century Gothic"/>
              </a:rPr>
              <a:t>proposée par Spring peut se faire de deux façons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accent1"/>
              </a:buClr>
              <a:buSzPts val="2000"/>
              <a:buFont typeface="Arial"/>
              <a:buChar char="•"/>
            </a:pPr>
            <a:r>
              <a:rPr b="1" i="0" lang="fr-FR" sz="2000" u="none" cap="none" strike="noStrike">
                <a:solidFill>
                  <a:schemeClr val="accent1"/>
                </a:solidFill>
                <a:latin typeface="Century Gothic"/>
                <a:ea typeface="Century Gothic"/>
                <a:cs typeface="Century Gothic"/>
                <a:sym typeface="Century Gothic"/>
              </a:rPr>
              <a:t>Injection par le constructeur : </a:t>
            </a:r>
            <a:r>
              <a:rPr b="0" i="0" lang="fr-FR" sz="2000" u="none" cap="none" strike="noStrike">
                <a:solidFill>
                  <a:schemeClr val="dk1"/>
                </a:solidFill>
                <a:latin typeface="Century Gothic"/>
                <a:ea typeface="Century Gothic"/>
                <a:cs typeface="Century Gothic"/>
                <a:sym typeface="Century Gothic"/>
              </a:rPr>
              <a:t>les instances des dépendances sont fournies par le conteneur lorsque celui-ci invoque le constructeur de la classe pour créer une nouvelle instance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accent1"/>
              </a:buClr>
              <a:buSzPts val="2000"/>
              <a:buFont typeface="Arial"/>
              <a:buChar char="•"/>
            </a:pPr>
            <a:r>
              <a:rPr b="1" i="0" lang="fr-FR" sz="2000" u="none" cap="none" strike="noStrike">
                <a:solidFill>
                  <a:schemeClr val="accent1"/>
                </a:solidFill>
                <a:latin typeface="Century Gothic"/>
                <a:ea typeface="Century Gothic"/>
                <a:cs typeface="Century Gothic"/>
                <a:sym typeface="Century Gothic"/>
              </a:rPr>
              <a:t>Injection par un setter : </a:t>
            </a:r>
            <a:r>
              <a:rPr b="0" i="0" lang="fr-FR" sz="2000" u="none" cap="none" strike="noStrike">
                <a:solidFill>
                  <a:schemeClr val="dk1"/>
                </a:solidFill>
                <a:latin typeface="Century Gothic"/>
                <a:ea typeface="Century Gothic"/>
                <a:cs typeface="Century Gothic"/>
                <a:sym typeface="Century Gothic"/>
              </a:rPr>
              <a:t>le conteneur invoque le constructeur puis invoque les setters de l'instance pour fournir chaque instance des dépendances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accent1"/>
              </a:buClr>
              <a:buSzPts val="2000"/>
              <a:buFont typeface="Arial"/>
              <a:buChar char="•"/>
            </a:pPr>
            <a:r>
              <a:rPr b="1" i="0" lang="fr-FR" sz="2000" u="none" cap="none" strike="noStrike">
                <a:solidFill>
                  <a:schemeClr val="accent1"/>
                </a:solidFill>
                <a:latin typeface="Century Gothic"/>
                <a:ea typeface="Century Gothic"/>
                <a:cs typeface="Century Gothic"/>
                <a:sym typeface="Century Gothic"/>
              </a:rPr>
              <a:t>Annotation (Autowiring)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p:txBody>
      </p:sp>
      <p:sp>
        <p:nvSpPr>
          <p:cNvPr id="464" name="Google Shape;464;p18"/>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9"/>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a:t>
            </a:r>
            <a:endParaRPr b="0" i="0" sz="1400" u="none" cap="none" strike="noStrike">
              <a:solidFill>
                <a:srgbClr val="000000"/>
              </a:solidFill>
              <a:latin typeface="Arial"/>
              <a:ea typeface="Arial"/>
              <a:cs typeface="Arial"/>
              <a:sym typeface="Arial"/>
            </a:endParaRPr>
          </a:p>
        </p:txBody>
      </p:sp>
      <p:sp>
        <p:nvSpPr>
          <p:cNvPr id="471" name="Google Shape;471;p19"/>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472" name="Google Shape;472;p19"/>
          <p:cNvPicPr preferRelativeResize="0"/>
          <p:nvPr/>
        </p:nvPicPr>
        <p:blipFill rotWithShape="1">
          <a:blip r:embed="rId3">
            <a:alphaModFix/>
          </a:blip>
          <a:srcRect b="0" l="0" r="0" t="0"/>
          <a:stretch/>
        </p:blipFill>
        <p:spPr>
          <a:xfrm>
            <a:off x="1752600" y="1328100"/>
            <a:ext cx="9020343" cy="470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Plan du Cours</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1247607" y="736635"/>
            <a:ext cx="9696785" cy="5163058"/>
          </a:xfrm>
          <a:prstGeom prst="rect">
            <a:avLst/>
          </a:prstGeom>
          <a:noFill/>
          <a:ln>
            <a:noFill/>
          </a:ln>
        </p:spPr>
        <p:txBody>
          <a:bodyPr anchorCtr="0" anchor="t" bIns="45700" lIns="91400" spcFirstLastPara="1" rIns="91400" wrap="square" tIns="45700">
            <a:noAutofit/>
          </a:bodyPr>
          <a:lstStyle/>
          <a:p>
            <a:pPr indent="-285750" lvl="1" marL="742950" marR="0" rtl="0" algn="l">
              <a:lnSpc>
                <a:spcPct val="100000"/>
              </a:lnSpc>
              <a:spcBef>
                <a:spcPts val="0"/>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Couplage fort</a:t>
            </a:r>
            <a:endParaRPr b="0" i="0" sz="1400" u="none" cap="none" strike="noStrike">
              <a:solidFill>
                <a:srgbClr val="000000"/>
              </a:solidFill>
              <a:latin typeface="Arial"/>
              <a:ea typeface="Arial"/>
              <a:cs typeface="Arial"/>
              <a:sym typeface="Arial"/>
            </a:endParaRPr>
          </a:p>
          <a:p>
            <a:pPr indent="-215900" lvl="1" marL="342900" marR="0" rtl="0" algn="l">
              <a:lnSpc>
                <a:spcPct val="14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Couplage faible</a:t>
            </a:r>
            <a:endParaRPr b="0" i="0" sz="1400" u="none" cap="none" strike="noStrike">
              <a:solidFill>
                <a:srgbClr val="000000"/>
              </a:solidFill>
              <a:latin typeface="Arial"/>
              <a:ea typeface="Arial"/>
              <a:cs typeface="Arial"/>
              <a:sym typeface="Arial"/>
            </a:endParaRPr>
          </a:p>
          <a:p>
            <a:pPr indent="-215900" lvl="1" marL="342900" marR="0" rtl="0" algn="l">
              <a:lnSpc>
                <a:spcPct val="14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Inversion de Contrôle </a:t>
            </a:r>
            <a:r>
              <a:rPr b="1" i="0" lang="fr-FR" sz="2000" u="none" cap="none" strike="noStrike">
                <a:solidFill>
                  <a:schemeClr val="dk1"/>
                </a:solidFill>
                <a:latin typeface="Century Gothic"/>
                <a:ea typeface="Century Gothic"/>
                <a:cs typeface="Century Gothic"/>
                <a:sym typeface="Century Gothic"/>
              </a:rPr>
              <a:t>IoC</a:t>
            </a:r>
            <a:r>
              <a:rPr b="0" i="0" lang="fr-FR" sz="20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15900" lvl="1" marL="342900" marR="0" rtl="0" algn="l">
              <a:lnSpc>
                <a:spcPct val="14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Injection de Dépendances ID </a:t>
            </a:r>
            <a:endParaRPr b="0" i="0" sz="1400" u="none" cap="none" strike="noStrike">
              <a:solidFill>
                <a:srgbClr val="000000"/>
              </a:solidFill>
              <a:latin typeface="Arial"/>
              <a:ea typeface="Arial"/>
              <a:cs typeface="Arial"/>
              <a:sym typeface="Arial"/>
            </a:endParaRPr>
          </a:p>
          <a:p>
            <a:pPr indent="-215900" lvl="1" marL="342900" marR="0" rtl="0" algn="l">
              <a:lnSpc>
                <a:spcPct val="14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Bean</a:t>
            </a:r>
            <a:r>
              <a:rPr b="0" i="0" lang="fr-FR" sz="2000" u="none" cap="none" strike="noStrike">
                <a:solidFill>
                  <a:schemeClr val="dk1"/>
                </a:solidFill>
                <a:latin typeface="Century Gothic"/>
                <a:ea typeface="Century Gothic"/>
                <a:cs typeface="Century Gothic"/>
                <a:sym typeface="Century Gothic"/>
              </a:rPr>
              <a:t> : Configuration, Stéréotypes, Portées  </a:t>
            </a:r>
            <a:endParaRPr b="0" i="0" sz="1400" u="none" cap="none" strike="noStrike">
              <a:solidFill>
                <a:srgbClr val="000000"/>
              </a:solidFill>
              <a:latin typeface="Arial"/>
              <a:ea typeface="Arial"/>
              <a:cs typeface="Arial"/>
              <a:sym typeface="Arial"/>
            </a:endParaRPr>
          </a:p>
          <a:p>
            <a:pPr indent="-215900" lvl="1" marL="342900" marR="0" rtl="0" algn="l">
              <a:lnSpc>
                <a:spcPct val="14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1" marL="342900" marR="0" rtl="0" algn="l">
              <a:lnSpc>
                <a:spcPct val="14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Implémentation de </a:t>
            </a:r>
            <a:r>
              <a:rPr b="1" i="0" lang="fr-FR" sz="2000" u="none" cap="none" strike="noStrike">
                <a:solidFill>
                  <a:schemeClr val="dk1"/>
                </a:solidFill>
                <a:latin typeface="Century Gothic"/>
                <a:ea typeface="Century Gothic"/>
                <a:cs typeface="Century Gothic"/>
                <a:sym typeface="Century Gothic"/>
              </a:rPr>
              <a:t>l’ID</a:t>
            </a:r>
            <a:endParaRPr b="0" i="0" sz="1400" u="none" cap="none" strike="noStrike">
              <a:solidFill>
                <a:srgbClr val="000000"/>
              </a:solidFill>
              <a:latin typeface="Arial"/>
              <a:ea typeface="Arial"/>
              <a:cs typeface="Arial"/>
              <a:sym typeface="Arial"/>
            </a:endParaRPr>
          </a:p>
          <a:p>
            <a:pPr indent="-159066" lvl="1" marL="74295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311" name="Google Shape;311;p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0"/>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a:t>
            </a:r>
            <a:endParaRPr b="0" i="0" sz="1400" u="none" cap="none" strike="noStrike">
              <a:solidFill>
                <a:srgbClr val="000000"/>
              </a:solidFill>
              <a:latin typeface="Arial"/>
              <a:ea typeface="Arial"/>
              <a:cs typeface="Arial"/>
              <a:sym typeface="Arial"/>
            </a:endParaRPr>
          </a:p>
        </p:txBody>
      </p:sp>
      <p:sp>
        <p:nvSpPr>
          <p:cNvPr id="479" name="Google Shape;479;p2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480" name="Google Shape;480;p20"/>
          <p:cNvPicPr preferRelativeResize="0"/>
          <p:nvPr/>
        </p:nvPicPr>
        <p:blipFill rotWithShape="1">
          <a:blip r:embed="rId3">
            <a:alphaModFix/>
          </a:blip>
          <a:srcRect b="0" l="0" r="0" t="0"/>
          <a:stretch/>
        </p:blipFill>
        <p:spPr>
          <a:xfrm>
            <a:off x="1557253" y="1593197"/>
            <a:ext cx="9077493" cy="441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21"/>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a:t>
            </a:r>
            <a:endParaRPr b="0" i="0" sz="1400" u="none" cap="none" strike="noStrike">
              <a:solidFill>
                <a:srgbClr val="000000"/>
              </a:solidFill>
              <a:latin typeface="Arial"/>
              <a:ea typeface="Arial"/>
              <a:cs typeface="Arial"/>
              <a:sym typeface="Arial"/>
            </a:endParaRPr>
          </a:p>
        </p:txBody>
      </p:sp>
      <p:sp>
        <p:nvSpPr>
          <p:cNvPr id="487" name="Google Shape;487;p2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488" name="Google Shape;488;p21"/>
          <p:cNvSpPr/>
          <p:nvPr/>
        </p:nvSpPr>
        <p:spPr>
          <a:xfrm>
            <a:off x="523875" y="1413726"/>
            <a:ext cx="11144249"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816"/>
              <a:buFont typeface="Arial"/>
              <a:buNone/>
            </a:pPr>
            <a:r>
              <a:t/>
            </a:r>
            <a:endParaRPr b="0" i="0" sz="816"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 </a:t>
            </a:r>
            <a:r>
              <a:rPr b="1" i="1" lang="fr-FR" sz="2200" u="none" cap="none" strike="noStrike">
                <a:solidFill>
                  <a:schemeClr val="accent1"/>
                </a:solidFill>
                <a:latin typeface="Century Gothic"/>
                <a:ea typeface="Century Gothic"/>
                <a:cs typeface="Century Gothic"/>
                <a:sym typeface="Century Gothic"/>
              </a:rPr>
              <a:t>Le choix entre injection par constructeur ou par setter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L'avantage d'utiliser l'injection par constructeur est que l'instance obtenue est complètement initialisée suite à son instanciation.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Si le nombre de dépendances est important ou si certaines sont optionnelles, le choix d'utiliser l'injection par constructeur n'est peut être pas judicieux.</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40"/>
              </a:spcBef>
              <a:spcAft>
                <a:spcPts val="0"/>
              </a:spcAft>
              <a:buClr>
                <a:schemeClr val="dk1"/>
              </a:buClr>
              <a:buSzPts val="2200"/>
              <a:buFont typeface="Arial"/>
              <a:buChar char="•"/>
            </a:pPr>
            <a:r>
              <a:rPr b="0" i="0" lang="fr-FR" sz="2200" u="none" cap="none" strike="noStrike">
                <a:solidFill>
                  <a:schemeClr val="dk1"/>
                </a:solidFill>
                <a:latin typeface="Century Gothic"/>
                <a:ea typeface="Century Gothic"/>
                <a:cs typeface="Century Gothic"/>
                <a:sym typeface="Century Gothic"/>
              </a:rPr>
              <a:t>L'injection par constructeur peut aussi induire une dépendance circulaire : par exemple une classe A a une dépendance avec une instance de la classe B et la classe B a une dépendance avec une instance de la classe A. Dans ce cas, le conteneur lève une exception.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2"/>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a:t>
            </a:r>
            <a:endParaRPr b="0" i="0" sz="1400" u="none" cap="none" strike="noStrike">
              <a:solidFill>
                <a:srgbClr val="000000"/>
              </a:solidFill>
              <a:latin typeface="Arial"/>
              <a:ea typeface="Arial"/>
              <a:cs typeface="Arial"/>
              <a:sym typeface="Arial"/>
            </a:endParaRPr>
          </a:p>
        </p:txBody>
      </p:sp>
      <p:sp>
        <p:nvSpPr>
          <p:cNvPr id="495" name="Google Shape;495;p2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496" name="Google Shape;496;p22"/>
          <p:cNvSpPr/>
          <p:nvPr/>
        </p:nvSpPr>
        <p:spPr>
          <a:xfrm>
            <a:off x="523875" y="1206927"/>
            <a:ext cx="11144249"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00000"/>
              </a:lnSpc>
              <a:spcBef>
                <a:spcPts val="0"/>
              </a:spcBef>
              <a:spcAft>
                <a:spcPts val="0"/>
              </a:spcAft>
              <a:buClr>
                <a:schemeClr val="dk1"/>
              </a:buClr>
              <a:buSzPts val="816"/>
              <a:buFont typeface="Arial"/>
              <a:buNone/>
            </a:pPr>
            <a:r>
              <a:t/>
            </a:r>
            <a:endParaRPr b="0" i="0" sz="816" u="none" cap="none" strike="noStrike">
              <a:solidFill>
                <a:schemeClr val="dk1"/>
              </a:solidFill>
              <a:latin typeface="Century Gothic"/>
              <a:ea typeface="Century Gothic"/>
              <a:cs typeface="Century Gothic"/>
              <a:sym typeface="Century Gothic"/>
            </a:endParaRPr>
          </a:p>
          <a:p>
            <a:pPr indent="0" lvl="0" marL="0" marR="0" rtl="0" algn="just">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L'injection par setter peut permettre de modifier l'instance de la dépendance : cela n'est pas toujours souhaitable mais peut être utile dans certaines circonstances.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Le conteneur Spring permet aussi de mixer ces deux modes d'injection : une partie par constructeur et une autre par setter.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just">
              <a:lnSpc>
                <a:spcPct val="100000"/>
              </a:lnSpc>
              <a:spcBef>
                <a:spcPts val="44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Le choix doit donc tenir compte du contexte d'utilisation</a:t>
            </a:r>
            <a:r>
              <a:rPr b="0" i="0" lang="fr-FR" sz="22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a:p>
            <a:pPr indent="-221996" lvl="0" marL="342900" marR="0" rtl="0" algn="l">
              <a:lnSpc>
                <a:spcPct val="100000"/>
              </a:lnSpc>
              <a:spcBef>
                <a:spcPts val="381"/>
              </a:spcBef>
              <a:spcAft>
                <a:spcPts val="0"/>
              </a:spcAft>
              <a:buClr>
                <a:schemeClr val="dk1"/>
              </a:buClr>
              <a:buSzPts val="1904"/>
              <a:buFont typeface="Arial"/>
              <a:buNone/>
            </a:pPr>
            <a:r>
              <a:t/>
            </a:r>
            <a:endParaRPr b="0" i="0" sz="1904"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3"/>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 Annotations</a:t>
            </a:r>
            <a:endParaRPr b="0" i="0" sz="1400" u="none" cap="none" strike="noStrike">
              <a:solidFill>
                <a:srgbClr val="000000"/>
              </a:solidFill>
              <a:latin typeface="Arial"/>
              <a:ea typeface="Arial"/>
              <a:cs typeface="Arial"/>
              <a:sym typeface="Arial"/>
            </a:endParaRPr>
          </a:p>
        </p:txBody>
      </p:sp>
      <p:sp>
        <p:nvSpPr>
          <p:cNvPr id="503" name="Google Shape;503;p23"/>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04" name="Google Shape;504;p23"/>
          <p:cNvSpPr txBox="1"/>
          <p:nvPr/>
        </p:nvSpPr>
        <p:spPr>
          <a:xfrm>
            <a:off x="581890" y="2392792"/>
            <a:ext cx="12039600" cy="1631700"/>
          </a:xfrm>
          <a:prstGeom prst="rect">
            <a:avLst/>
          </a:prstGeom>
          <a:noFill/>
          <a:ln>
            <a:noFill/>
          </a:ln>
        </p:spPr>
        <p:txBody>
          <a:bodyPr anchorCtr="0" anchor="t" bIns="45700" lIns="91425" spcFirstLastPara="1" rIns="91425" wrap="square" tIns="45700">
            <a:spAutoFit/>
          </a:bodyPr>
          <a:lstStyle/>
          <a:p>
            <a:pPr indent="-259118" lvl="0" marL="259118"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Pas </a:t>
            </a:r>
            <a:r>
              <a:rPr lang="fr-FR" sz="2000">
                <a:solidFill>
                  <a:schemeClr val="dk1"/>
                </a:solidFill>
                <a:latin typeface="Century Gothic"/>
                <a:ea typeface="Century Gothic"/>
                <a:cs typeface="Century Gothic"/>
                <a:sym typeface="Century Gothic"/>
              </a:rPr>
              <a:t>de fichier</a:t>
            </a:r>
            <a:r>
              <a:rPr b="0" i="0" lang="fr-FR" sz="2000" u="none" cap="none" strike="noStrike">
                <a:solidFill>
                  <a:schemeClr val="dk1"/>
                </a:solidFill>
                <a:latin typeface="Century Gothic"/>
                <a:ea typeface="Century Gothic"/>
                <a:cs typeface="Century Gothic"/>
                <a:sym typeface="Century Gothic"/>
              </a:rPr>
              <a:t> ou de classe de configuration.</a:t>
            </a:r>
            <a:endParaRPr b="0" i="0" sz="1400" u="none" cap="none" strike="noStrike">
              <a:solidFill>
                <a:srgbClr val="000000"/>
              </a:solidFill>
              <a:latin typeface="Arial"/>
              <a:ea typeface="Arial"/>
              <a:cs typeface="Arial"/>
              <a:sym typeface="Arial"/>
            </a:endParaRPr>
          </a:p>
          <a:p>
            <a:pPr indent="-259118" lvl="0" marL="259118"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Pour définir les beans, il faut utiliser les annotations.</a:t>
            </a:r>
            <a:endParaRPr b="0" i="0" sz="1400" u="none" cap="none" strike="noStrike">
              <a:solidFill>
                <a:srgbClr val="000000"/>
              </a:solidFill>
              <a:latin typeface="Arial"/>
              <a:ea typeface="Arial"/>
              <a:cs typeface="Arial"/>
              <a:sym typeface="Arial"/>
            </a:endParaRPr>
          </a:p>
          <a:p>
            <a:pPr indent="-310942" lvl="0" marL="310942" marR="0" rtl="0" algn="l">
              <a:lnSpc>
                <a:spcPct val="200000"/>
              </a:lnSpc>
              <a:spcBef>
                <a:spcPts val="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@Component  </a:t>
            </a:r>
            <a:r>
              <a:rPr b="0" i="0" lang="fr-FR" sz="2000" u="none" cap="none" strike="noStrike">
                <a:solidFill>
                  <a:schemeClr val="dk1"/>
                </a:solidFill>
                <a:latin typeface="Century Gothic"/>
                <a:ea typeface="Century Gothic"/>
                <a:cs typeface="Century Gothic"/>
                <a:sym typeface="Century Gothic"/>
              </a:rPr>
              <a:t>c’est une annotation générique pour définir un bean.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4"/>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 Annotations</a:t>
            </a:r>
            <a:endParaRPr b="0" i="0" sz="1400" u="none" cap="none" strike="noStrike">
              <a:solidFill>
                <a:srgbClr val="000000"/>
              </a:solidFill>
              <a:latin typeface="Arial"/>
              <a:ea typeface="Arial"/>
              <a:cs typeface="Arial"/>
              <a:sym typeface="Arial"/>
            </a:endParaRPr>
          </a:p>
        </p:txBody>
      </p:sp>
      <p:sp>
        <p:nvSpPr>
          <p:cNvPr id="511" name="Google Shape;511;p24"/>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12" name="Google Shape;512;p24"/>
          <p:cNvSpPr txBox="1"/>
          <p:nvPr/>
        </p:nvSpPr>
        <p:spPr>
          <a:xfrm>
            <a:off x="304800" y="1963248"/>
            <a:ext cx="12039600" cy="3688446"/>
          </a:xfrm>
          <a:prstGeom prst="rect">
            <a:avLst/>
          </a:prstGeom>
          <a:noFill/>
          <a:ln>
            <a:noFill/>
          </a:ln>
        </p:spPr>
        <p:txBody>
          <a:bodyPr anchorCtr="0" anchor="t" bIns="45700" lIns="91425" spcFirstLastPara="1" rIns="91425" wrap="square" tIns="45700">
            <a:spAutoFit/>
          </a:bodyPr>
          <a:lstStyle/>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On peut utiliser les annotations ci-dessous pour définir les beans:</a:t>
            </a:r>
            <a:endParaRPr b="0" i="0" sz="1400" u="none" cap="none" strike="noStrike">
              <a:solidFill>
                <a:srgbClr val="000000"/>
              </a:solidFill>
              <a:latin typeface="Arial"/>
              <a:ea typeface="Arial"/>
              <a:cs typeface="Arial"/>
              <a:sym typeface="Arial"/>
            </a:endParaRPr>
          </a:p>
          <a:p>
            <a:pPr indent="-310942" lvl="1" marL="725458" marR="0" rtl="0" algn="l">
              <a:lnSpc>
                <a:spcPct val="200000"/>
              </a:lnSpc>
              <a:spcBef>
                <a:spcPts val="0"/>
              </a:spcBef>
              <a:spcAft>
                <a:spcPts val="0"/>
              </a:spcAft>
              <a:buClr>
                <a:schemeClr val="dk1"/>
              </a:buClr>
              <a:buSzPts val="2000"/>
              <a:buFont typeface="Noto Sans Symbols"/>
              <a:buChar char="✔"/>
            </a:pPr>
            <a:r>
              <a:rPr b="1" i="0" lang="fr-FR" sz="2000" u="none" cap="none" strike="noStrike">
                <a:solidFill>
                  <a:schemeClr val="dk1"/>
                </a:solidFill>
                <a:latin typeface="Century Gothic"/>
                <a:ea typeface="Century Gothic"/>
                <a:cs typeface="Century Gothic"/>
                <a:sym typeface="Century Gothic"/>
              </a:rPr>
              <a:t>@Controller et @RestController </a:t>
            </a:r>
            <a:r>
              <a:rPr b="0" i="0" lang="fr-FR" sz="2000" u="none" cap="none" strike="noStrike">
                <a:solidFill>
                  <a:schemeClr val="dk1"/>
                </a:solidFill>
                <a:latin typeface="Century Gothic"/>
                <a:ea typeface="Century Gothic"/>
                <a:cs typeface="Century Gothic"/>
                <a:sym typeface="Century Gothic"/>
              </a:rPr>
              <a:t>pour les beans de la couche controller.</a:t>
            </a:r>
            <a:endParaRPr b="1" i="0" sz="2000" u="none" cap="none" strike="noStrike">
              <a:solidFill>
                <a:schemeClr val="dk1"/>
              </a:solidFill>
              <a:latin typeface="Century Gothic"/>
              <a:ea typeface="Century Gothic"/>
              <a:cs typeface="Century Gothic"/>
              <a:sym typeface="Century Gothic"/>
            </a:endParaRPr>
          </a:p>
          <a:p>
            <a:pPr indent="-310942" lvl="1" marL="725458" marR="0" rtl="0" algn="l">
              <a:lnSpc>
                <a:spcPct val="200000"/>
              </a:lnSpc>
              <a:spcBef>
                <a:spcPts val="0"/>
              </a:spcBef>
              <a:spcAft>
                <a:spcPts val="0"/>
              </a:spcAft>
              <a:buClr>
                <a:schemeClr val="dk1"/>
              </a:buClr>
              <a:buSzPts val="2000"/>
              <a:buFont typeface="Noto Sans Symbols"/>
              <a:buChar char="✔"/>
            </a:pPr>
            <a:r>
              <a:rPr b="1" i="0" lang="fr-FR" sz="2000" u="none" cap="none" strike="noStrike">
                <a:solidFill>
                  <a:schemeClr val="dk1"/>
                </a:solidFill>
                <a:latin typeface="Century Gothic"/>
                <a:ea typeface="Century Gothic"/>
                <a:cs typeface="Century Gothic"/>
                <a:sym typeface="Century Gothic"/>
              </a:rPr>
              <a:t>@Service </a:t>
            </a:r>
            <a:r>
              <a:rPr b="0" i="0" lang="fr-FR" sz="2000" u="none" cap="none" strike="noStrike">
                <a:solidFill>
                  <a:schemeClr val="dk1"/>
                </a:solidFill>
                <a:latin typeface="Century Gothic"/>
                <a:ea typeface="Century Gothic"/>
                <a:cs typeface="Century Gothic"/>
                <a:sym typeface="Century Gothic"/>
              </a:rPr>
              <a:t>pour les beans de la couche Service.</a:t>
            </a:r>
            <a:endParaRPr b="1" i="0" sz="2000" u="none" cap="none" strike="noStrike">
              <a:solidFill>
                <a:schemeClr val="dk1"/>
              </a:solidFill>
              <a:latin typeface="Century Gothic"/>
              <a:ea typeface="Century Gothic"/>
              <a:cs typeface="Century Gothic"/>
              <a:sym typeface="Century Gothic"/>
            </a:endParaRPr>
          </a:p>
          <a:p>
            <a:pPr indent="-310942" lvl="1" marL="725458" marR="0" rtl="0" algn="l">
              <a:lnSpc>
                <a:spcPct val="200000"/>
              </a:lnSpc>
              <a:spcBef>
                <a:spcPts val="0"/>
              </a:spcBef>
              <a:spcAft>
                <a:spcPts val="0"/>
              </a:spcAft>
              <a:buClr>
                <a:schemeClr val="dk1"/>
              </a:buClr>
              <a:buSzPts val="2000"/>
              <a:buFont typeface="Noto Sans Symbols"/>
              <a:buChar char="✔"/>
            </a:pPr>
            <a:r>
              <a:rPr b="1" i="0" lang="fr-FR" sz="2000" u="none" cap="none" strike="noStrike">
                <a:solidFill>
                  <a:schemeClr val="dk1"/>
                </a:solidFill>
                <a:latin typeface="Century Gothic"/>
                <a:ea typeface="Century Gothic"/>
                <a:cs typeface="Century Gothic"/>
                <a:sym typeface="Century Gothic"/>
              </a:rPr>
              <a:t>@Repository </a:t>
            </a:r>
            <a:r>
              <a:rPr b="0" i="0" lang="fr-FR" sz="2000" u="none" cap="none" strike="noStrike">
                <a:solidFill>
                  <a:schemeClr val="dk1"/>
                </a:solidFill>
                <a:latin typeface="Century Gothic"/>
                <a:ea typeface="Century Gothic"/>
                <a:cs typeface="Century Gothic"/>
                <a:sym typeface="Century Gothic"/>
              </a:rPr>
              <a:t>pour les beans de la couche DAO/Persistence.</a:t>
            </a:r>
            <a:endParaRPr b="0" i="0" sz="14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2000"/>
              <a:buFont typeface="Arial"/>
              <a:buNone/>
            </a:pPr>
            <a:r>
              <a:rPr b="0" i="0" lang="fr-FR" sz="2000" u="none" cap="none" strike="noStrike">
                <a:solidFill>
                  <a:srgbClr val="FF0000"/>
                </a:solidFill>
                <a:latin typeface="Century Gothic"/>
                <a:ea typeface="Century Gothic"/>
                <a:cs typeface="Century Gothic"/>
                <a:sym typeface="Century Gothic"/>
              </a:rPr>
              <a:t>🡪 @Controller,@RestController, @Service et @Repository héritent de la classe @Component </a:t>
            </a:r>
            <a:endParaRPr b="0" i="0" sz="1400" u="none" cap="none" strike="noStrike">
              <a:solidFill>
                <a:srgbClr val="000000"/>
              </a:solidFill>
              <a:latin typeface="Arial"/>
              <a:ea typeface="Arial"/>
              <a:cs typeface="Arial"/>
              <a:sym typeface="Arial"/>
            </a:endParaRPr>
          </a:p>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On utilise </a:t>
            </a:r>
            <a:r>
              <a:rPr b="1" i="0" lang="fr-FR" sz="2000" u="none" cap="none" strike="noStrike">
                <a:solidFill>
                  <a:schemeClr val="dk1"/>
                </a:solidFill>
                <a:latin typeface="Century Gothic"/>
                <a:ea typeface="Century Gothic"/>
                <a:cs typeface="Century Gothic"/>
                <a:sym typeface="Century Gothic"/>
              </a:rPr>
              <a:t>@Scope </a:t>
            </a:r>
            <a:r>
              <a:rPr b="0" i="0" lang="fr-FR" sz="2000" u="none" cap="none" strike="noStrike">
                <a:solidFill>
                  <a:schemeClr val="dk1"/>
                </a:solidFill>
                <a:latin typeface="Century Gothic"/>
                <a:ea typeface="Century Gothic"/>
                <a:cs typeface="Century Gothic"/>
                <a:sym typeface="Century Gothic"/>
              </a:rPr>
              <a:t>pour définir la durée de vie du bean.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5"/>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 Autowiring</a:t>
            </a:r>
            <a:endParaRPr b="0" i="0" sz="1400" u="none" cap="none" strike="noStrike">
              <a:solidFill>
                <a:srgbClr val="000000"/>
              </a:solidFill>
              <a:latin typeface="Arial"/>
              <a:ea typeface="Arial"/>
              <a:cs typeface="Arial"/>
              <a:sym typeface="Arial"/>
            </a:endParaRPr>
          </a:p>
        </p:txBody>
      </p:sp>
      <p:sp>
        <p:nvSpPr>
          <p:cNvPr id="519" name="Google Shape;519;p25"/>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20" name="Google Shape;520;p25"/>
          <p:cNvSpPr txBox="1"/>
          <p:nvPr/>
        </p:nvSpPr>
        <p:spPr>
          <a:xfrm>
            <a:off x="1198064" y="1347599"/>
            <a:ext cx="9272164" cy="4919745"/>
          </a:xfrm>
          <a:prstGeom prst="rect">
            <a:avLst/>
          </a:prstGeom>
          <a:noFill/>
          <a:ln>
            <a:noFill/>
          </a:ln>
        </p:spPr>
        <p:txBody>
          <a:bodyPr anchorCtr="0" anchor="t" bIns="45700" lIns="91425" spcFirstLastPara="1" rIns="91425" wrap="square" tIns="45700">
            <a:spAutoFit/>
          </a:bodyPr>
          <a:lstStyle/>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On utilise</a:t>
            </a:r>
            <a:r>
              <a:rPr b="1" i="0" lang="fr-FR" sz="2000" u="none" cap="none" strike="noStrike">
                <a:solidFill>
                  <a:schemeClr val="dk1"/>
                </a:solidFill>
                <a:latin typeface="Century Gothic"/>
                <a:ea typeface="Century Gothic"/>
                <a:cs typeface="Century Gothic"/>
                <a:sym typeface="Century Gothic"/>
              </a:rPr>
              <a:t> @Autowired </a:t>
            </a:r>
            <a:r>
              <a:rPr b="0" i="0" lang="fr-FR" sz="2000" u="none" cap="none" strike="noStrike">
                <a:solidFill>
                  <a:schemeClr val="dk1"/>
                </a:solidFill>
                <a:latin typeface="Century Gothic"/>
                <a:ea typeface="Century Gothic"/>
                <a:cs typeface="Century Gothic"/>
                <a:sym typeface="Century Gothic"/>
              </a:rPr>
              <a:t>pour injecter un bean dans un autre bean.</a:t>
            </a:r>
            <a:endParaRPr b="0" i="0" sz="1400" u="none" cap="none" strike="noStrike">
              <a:solidFill>
                <a:srgbClr val="000000"/>
              </a:solidFill>
              <a:latin typeface="Arial"/>
              <a:ea typeface="Arial"/>
              <a:cs typeface="Arial"/>
              <a:sym typeface="Arial"/>
            </a:endParaRPr>
          </a:p>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L'autowiring laisse le conteneur déterminer automatiquement l'objet géré par le conteneur qui sera injecté comme dépendance d'un autre objet.</a:t>
            </a:r>
            <a:endParaRPr b="0" i="0" sz="1400" u="none" cap="none" strike="noStrike">
              <a:solidFill>
                <a:srgbClr val="000000"/>
              </a:solidFill>
              <a:latin typeface="Arial"/>
              <a:ea typeface="Arial"/>
              <a:cs typeface="Arial"/>
              <a:sym typeface="Arial"/>
            </a:endParaRPr>
          </a:p>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L'utilisation de l'autowiring permet de simplifier grandement le fichier de configuration car il devient superflu de définir les valeurs des paramètres fournis au setter ou au constructeur pour injecter les dépendances.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6"/>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@Autowired / @Inject</a:t>
            </a:r>
            <a:endParaRPr b="0" i="0" sz="1400" u="none" cap="none" strike="noStrike">
              <a:solidFill>
                <a:srgbClr val="000000"/>
              </a:solidFill>
              <a:latin typeface="Arial"/>
              <a:ea typeface="Arial"/>
              <a:cs typeface="Arial"/>
              <a:sym typeface="Arial"/>
            </a:endParaRPr>
          </a:p>
        </p:txBody>
      </p:sp>
      <p:sp>
        <p:nvSpPr>
          <p:cNvPr id="527" name="Google Shape;527;p26"/>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28" name="Google Shape;528;p26"/>
          <p:cNvSpPr txBox="1"/>
          <p:nvPr/>
        </p:nvSpPr>
        <p:spPr>
          <a:xfrm>
            <a:off x="927635" y="1985887"/>
            <a:ext cx="11776983" cy="2457532"/>
          </a:xfrm>
          <a:prstGeom prst="rect">
            <a:avLst/>
          </a:prstGeom>
          <a:noFill/>
          <a:ln>
            <a:noFill/>
          </a:ln>
        </p:spPr>
        <p:txBody>
          <a:bodyPr anchorCtr="0" anchor="t" bIns="45700" lIns="91425" spcFirstLastPara="1" rIns="91425" wrap="square" tIns="45700">
            <a:spAutoFit/>
          </a:bodyPr>
          <a:lstStyle/>
          <a:p>
            <a:pPr indent="-310942" lvl="0" marL="310942" marR="0" rtl="0" algn="l">
              <a:lnSpc>
                <a:spcPct val="2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Injection automatique des dépendances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2 annotations pour la même fonction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@Autowired : annotation Spring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@Inject : annotation JSR-330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7"/>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@Autowired / @Inject</a:t>
            </a:r>
            <a:endParaRPr b="0" i="0" sz="1400" u="none" cap="none" strike="noStrike">
              <a:solidFill>
                <a:srgbClr val="000000"/>
              </a:solidFill>
              <a:latin typeface="Arial"/>
              <a:ea typeface="Arial"/>
              <a:cs typeface="Arial"/>
              <a:sym typeface="Arial"/>
            </a:endParaRPr>
          </a:p>
        </p:txBody>
      </p:sp>
      <p:sp>
        <p:nvSpPr>
          <p:cNvPr id="535" name="Google Shape;535;p27"/>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36" name="Google Shape;536;p27"/>
          <p:cNvSpPr txBox="1"/>
          <p:nvPr/>
        </p:nvSpPr>
        <p:spPr>
          <a:xfrm>
            <a:off x="622836" y="1584681"/>
            <a:ext cx="11776983" cy="368863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Spring supporte les 2 annotations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@Autowired dispose d’une propriété (required) que n’a pas l’annotation @Inject. Ceci est utile pour indiquer le caractère facultatif d’une injection.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Résolution par type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Se base sur le type de l'objet pour retrouver la dépendance à injecter.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8"/>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@Autowired sur un attribut</a:t>
            </a:r>
            <a:endParaRPr b="0" i="0" sz="1400" u="none" cap="none" strike="noStrike">
              <a:solidFill>
                <a:srgbClr val="000000"/>
              </a:solidFill>
              <a:latin typeface="Arial"/>
              <a:ea typeface="Arial"/>
              <a:cs typeface="Arial"/>
              <a:sym typeface="Arial"/>
            </a:endParaRPr>
          </a:p>
        </p:txBody>
      </p:sp>
      <p:sp>
        <p:nvSpPr>
          <p:cNvPr id="543" name="Google Shape;543;p28"/>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44" name="Google Shape;544;p28"/>
          <p:cNvSpPr txBox="1"/>
          <p:nvPr/>
        </p:nvSpPr>
        <p:spPr>
          <a:xfrm>
            <a:off x="929367" y="1264846"/>
            <a:ext cx="11776983" cy="621709"/>
          </a:xfrm>
          <a:prstGeom prst="rect">
            <a:avLst/>
          </a:prstGeom>
          <a:noFill/>
          <a:ln>
            <a:noFill/>
          </a:ln>
        </p:spPr>
        <p:txBody>
          <a:bodyPr anchorCtr="0" anchor="t" bIns="45700" lIns="91425" spcFirstLastPara="1" rIns="91425" wrap="square" tIns="45700">
            <a:spAutoFit/>
          </a:bodyPr>
          <a:lstStyle/>
          <a:p>
            <a:pPr indent="-310942" lvl="0" marL="310942" marR="0" rtl="0" algn="l">
              <a:lnSpc>
                <a:spcPct val="200000"/>
              </a:lnSpc>
              <a:spcBef>
                <a:spcPts val="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Utilisation de @Autowired pour injecter helloWorld</a:t>
            </a:r>
            <a:endParaRPr b="0" i="0" sz="1400" u="none" cap="none" strike="noStrike">
              <a:solidFill>
                <a:srgbClr val="000000"/>
              </a:solidFill>
              <a:latin typeface="Arial"/>
              <a:ea typeface="Arial"/>
              <a:cs typeface="Arial"/>
              <a:sym typeface="Arial"/>
            </a:endParaRPr>
          </a:p>
        </p:txBody>
      </p:sp>
      <p:pic>
        <p:nvPicPr>
          <p:cNvPr id="545" name="Google Shape;545;p28"/>
          <p:cNvPicPr preferRelativeResize="0"/>
          <p:nvPr/>
        </p:nvPicPr>
        <p:blipFill rotWithShape="1">
          <a:blip r:embed="rId3">
            <a:alphaModFix/>
          </a:blip>
          <a:srcRect b="0" l="0" r="0" t="0"/>
          <a:stretch/>
        </p:blipFill>
        <p:spPr>
          <a:xfrm>
            <a:off x="1847850" y="2190750"/>
            <a:ext cx="8039100" cy="3467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9"/>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@Autowired sur un mutateur</a:t>
            </a:r>
            <a:endParaRPr b="0" i="0" sz="1400" u="none" cap="none" strike="noStrike">
              <a:solidFill>
                <a:srgbClr val="000000"/>
              </a:solidFill>
              <a:latin typeface="Arial"/>
              <a:ea typeface="Arial"/>
              <a:cs typeface="Arial"/>
              <a:sym typeface="Arial"/>
            </a:endParaRPr>
          </a:p>
        </p:txBody>
      </p:sp>
      <p:sp>
        <p:nvSpPr>
          <p:cNvPr id="552" name="Google Shape;552;p29"/>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53" name="Google Shape;553;p29"/>
          <p:cNvSpPr txBox="1"/>
          <p:nvPr/>
        </p:nvSpPr>
        <p:spPr>
          <a:xfrm>
            <a:off x="929367" y="1297717"/>
            <a:ext cx="11776983" cy="621709"/>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000"/>
              <a:buFont typeface="Arial"/>
              <a:buNone/>
            </a:pPr>
            <a:r>
              <a:rPr b="1" i="0" lang="fr-FR" sz="2000" u="none" cap="none" strike="noStrike">
                <a:solidFill>
                  <a:schemeClr val="dk1"/>
                </a:solidFill>
                <a:latin typeface="Century Gothic"/>
                <a:ea typeface="Century Gothic"/>
                <a:cs typeface="Century Gothic"/>
                <a:sym typeface="Century Gothic"/>
              </a:rPr>
              <a:t>• Utilisation de @Autowired pour injecter helloWorld </a:t>
            </a:r>
            <a:endParaRPr b="0" i="0" sz="1400" u="none" cap="none" strike="noStrike">
              <a:solidFill>
                <a:srgbClr val="000000"/>
              </a:solidFill>
              <a:latin typeface="Arial"/>
              <a:ea typeface="Arial"/>
              <a:cs typeface="Arial"/>
              <a:sym typeface="Arial"/>
            </a:endParaRPr>
          </a:p>
        </p:txBody>
      </p:sp>
      <p:pic>
        <p:nvPicPr>
          <p:cNvPr id="554" name="Google Shape;554;p29"/>
          <p:cNvPicPr preferRelativeResize="0"/>
          <p:nvPr/>
        </p:nvPicPr>
        <p:blipFill rotWithShape="1">
          <a:blip r:embed="rId3">
            <a:alphaModFix/>
          </a:blip>
          <a:srcRect b="0" l="0" r="0" t="0"/>
          <a:stretch/>
        </p:blipFill>
        <p:spPr>
          <a:xfrm>
            <a:off x="1506824" y="2291400"/>
            <a:ext cx="9178352" cy="306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alibri"/>
                <a:ea typeface="Calibri"/>
                <a:cs typeface="Calibri"/>
                <a:sym typeface="Calibri"/>
              </a:rPr>
              <a:t>Dépendance entre objets ?</a:t>
            </a:r>
            <a:endParaRPr b="0" i="0" sz="2902" u="none" cap="none" strike="noStrike">
              <a:solidFill>
                <a:schemeClr val="dk1"/>
              </a:solidFill>
              <a:latin typeface="Century Gothic"/>
              <a:ea typeface="Century Gothic"/>
              <a:cs typeface="Century Gothic"/>
              <a:sym typeface="Century Gothic"/>
            </a:endParaRPr>
          </a:p>
        </p:txBody>
      </p:sp>
      <p:sp>
        <p:nvSpPr>
          <p:cNvPr id="318" name="Google Shape;318;p3"/>
          <p:cNvSpPr/>
          <p:nvPr/>
        </p:nvSpPr>
        <p:spPr>
          <a:xfrm>
            <a:off x="1247607" y="960651"/>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80000"/>
              </a:lnSpc>
              <a:spcBef>
                <a:spcPts val="0"/>
              </a:spcBef>
              <a:spcAft>
                <a:spcPts val="0"/>
              </a:spcAft>
              <a:buClr>
                <a:schemeClr val="dk1"/>
              </a:buClr>
              <a:buSzPts val="1845"/>
              <a:buFont typeface="Arial"/>
              <a:buNone/>
            </a:pPr>
            <a:r>
              <a:t/>
            </a:r>
            <a:endParaRPr b="0" i="0" sz="1845" u="none" cap="none" strike="noStrike">
              <a:solidFill>
                <a:schemeClr val="dk1"/>
              </a:solidFill>
              <a:latin typeface="Century Gothic"/>
              <a:ea typeface="Century Gothic"/>
              <a:cs typeface="Century Gothic"/>
              <a:sym typeface="Century Gothic"/>
            </a:endParaRPr>
          </a:p>
          <a:p>
            <a:pPr indent="-225741" lvl="0" marL="342900" marR="0" rtl="0" algn="l">
              <a:lnSpc>
                <a:spcPct val="80000"/>
              </a:lnSpc>
              <a:spcBef>
                <a:spcPts val="369"/>
              </a:spcBef>
              <a:spcAft>
                <a:spcPts val="0"/>
              </a:spcAft>
              <a:buClr>
                <a:schemeClr val="dk1"/>
              </a:buClr>
              <a:buSzPts val="1845"/>
              <a:buFont typeface="Arial"/>
              <a:buNone/>
            </a:pPr>
            <a:r>
              <a:t/>
            </a:r>
            <a:endParaRPr b="0" i="0" sz="1845" u="none" cap="none" strike="noStrike">
              <a:solidFill>
                <a:schemeClr val="dk1"/>
              </a:solidFill>
              <a:latin typeface="Century Gothic"/>
              <a:ea typeface="Century Gothic"/>
              <a:cs typeface="Century Gothic"/>
              <a:sym typeface="Century Gothic"/>
            </a:endParaRPr>
          </a:p>
          <a:p>
            <a:pPr indent="-342900" lvl="0" marL="342900" marR="0" rtl="0" algn="l">
              <a:lnSpc>
                <a:spcPct val="14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Les objets de la classe C1 dépendent des objets de la classe C2 si : </a:t>
            </a:r>
            <a:endParaRPr b="0" i="0" sz="1400" u="none" cap="none" strike="noStrike">
              <a:solidFill>
                <a:srgbClr val="000000"/>
              </a:solidFill>
              <a:latin typeface="Arial"/>
              <a:ea typeface="Arial"/>
              <a:cs typeface="Arial"/>
              <a:sym typeface="Arial"/>
            </a:endParaRPr>
          </a:p>
          <a:p>
            <a:pPr indent="-342900" lvl="1" marL="342900" marR="0" rtl="0" algn="l">
              <a:lnSpc>
                <a:spcPct val="14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C1 a un attribut objet de la classe C2 </a:t>
            </a:r>
            <a:endParaRPr b="0" i="0" sz="1400" u="none" cap="none" strike="noStrike">
              <a:solidFill>
                <a:srgbClr val="000000"/>
              </a:solidFill>
              <a:latin typeface="Arial"/>
              <a:ea typeface="Arial"/>
              <a:cs typeface="Arial"/>
              <a:sym typeface="Arial"/>
            </a:endParaRPr>
          </a:p>
          <a:p>
            <a:pPr indent="-342900" lvl="1" marL="342900" marR="0" rtl="0" algn="l">
              <a:lnSpc>
                <a:spcPct val="14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C1 hérite de la classe C2</a:t>
            </a:r>
            <a:endParaRPr b="0" i="0" sz="1400" u="none" cap="none" strike="noStrike">
              <a:solidFill>
                <a:srgbClr val="000000"/>
              </a:solidFill>
              <a:latin typeface="Arial"/>
              <a:ea typeface="Arial"/>
              <a:cs typeface="Arial"/>
              <a:sym typeface="Arial"/>
            </a:endParaRPr>
          </a:p>
          <a:p>
            <a:pPr indent="-342900" lvl="1" marL="342900" marR="0" rtl="0" algn="l">
              <a:lnSpc>
                <a:spcPct val="14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C1 dépend d’un autre objet de type C3 qui dépend d’un objet de type C2</a:t>
            </a:r>
            <a:endParaRPr b="0" i="0" sz="1400" u="none" cap="none" strike="noStrike">
              <a:solidFill>
                <a:srgbClr val="000000"/>
              </a:solidFill>
              <a:latin typeface="Arial"/>
              <a:ea typeface="Arial"/>
              <a:cs typeface="Arial"/>
              <a:sym typeface="Arial"/>
            </a:endParaRPr>
          </a:p>
          <a:p>
            <a:pPr indent="-342900" lvl="1" marL="342900" marR="0" rtl="0" algn="l">
              <a:lnSpc>
                <a:spcPct val="14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Une méthode de C1 appelle une méthode de C2</a:t>
            </a:r>
            <a:endParaRPr b="0" i="0" sz="1400" u="none" cap="none" strike="noStrike">
              <a:solidFill>
                <a:srgbClr val="000000"/>
              </a:solidFill>
              <a:latin typeface="Arial"/>
              <a:ea typeface="Arial"/>
              <a:cs typeface="Arial"/>
              <a:sym typeface="Arial"/>
            </a:endParaRPr>
          </a:p>
          <a:p>
            <a:pPr indent="0" lvl="1" marL="457200" marR="0" rtl="0" algn="l">
              <a:lnSpc>
                <a:spcPct val="130000"/>
              </a:lnSpc>
              <a:spcBef>
                <a:spcPts val="335"/>
              </a:spcBef>
              <a:spcAft>
                <a:spcPts val="0"/>
              </a:spcAft>
              <a:buClr>
                <a:schemeClr val="dk1"/>
              </a:buClr>
              <a:buSzPts val="1677"/>
              <a:buFont typeface="Arial"/>
              <a:buNone/>
            </a:pPr>
            <a:r>
              <a:t/>
            </a:r>
            <a:endParaRPr b="0" i="0" sz="1677" u="none" cap="none" strike="noStrike">
              <a:solidFill>
                <a:schemeClr val="dk1"/>
              </a:solidFill>
              <a:latin typeface="Century Gothic"/>
              <a:ea typeface="Century Gothic"/>
              <a:cs typeface="Century Gothic"/>
              <a:sym typeface="Century Gothic"/>
            </a:endParaRPr>
          </a:p>
          <a:p>
            <a:pPr indent="0" lvl="1" marL="0" marR="0" rtl="0" algn="l">
              <a:lnSpc>
                <a:spcPct val="140000"/>
              </a:lnSpc>
              <a:spcBef>
                <a:spcPts val="444"/>
              </a:spcBef>
              <a:spcAft>
                <a:spcPts val="0"/>
              </a:spcAft>
              <a:buClr>
                <a:schemeClr val="dk1"/>
              </a:buClr>
              <a:buSzPts val="2220"/>
              <a:buFont typeface="Arial"/>
              <a:buNone/>
            </a:pPr>
            <a:r>
              <a:rPr b="0" i="0" lang="fr-FR" sz="2220" u="none" cap="none" strike="noStrike">
                <a:solidFill>
                  <a:schemeClr val="dk1"/>
                </a:solidFill>
                <a:latin typeface="Arial"/>
                <a:ea typeface="Arial"/>
                <a:cs typeface="Arial"/>
                <a:sym typeface="Arial"/>
              </a:rPr>
              <a:t>🡺</a:t>
            </a:r>
            <a:r>
              <a:rPr b="1" i="0" lang="fr-FR" sz="2035" u="none" cap="none" strike="noStrike">
                <a:solidFill>
                  <a:schemeClr val="dk1"/>
                </a:solidFill>
                <a:latin typeface="Century Gothic"/>
                <a:ea typeface="Century Gothic"/>
                <a:cs typeface="Century Gothic"/>
                <a:sym typeface="Century Gothic"/>
              </a:rPr>
              <a:t>Toute application Java est une composition d'objets qui collaborent pour rendre le service attendu </a:t>
            </a:r>
            <a:endParaRPr b="0" i="0" sz="1400" u="none" cap="none" strike="noStrike">
              <a:solidFill>
                <a:srgbClr val="000000"/>
              </a:solidFill>
              <a:latin typeface="Arial"/>
              <a:ea typeface="Arial"/>
              <a:cs typeface="Arial"/>
              <a:sym typeface="Arial"/>
            </a:endParaRPr>
          </a:p>
          <a:p>
            <a:pPr indent="0" lvl="1" marL="0" marR="0" rtl="0" algn="l">
              <a:lnSpc>
                <a:spcPct val="140000"/>
              </a:lnSpc>
              <a:spcBef>
                <a:spcPts val="407"/>
              </a:spcBef>
              <a:spcAft>
                <a:spcPts val="0"/>
              </a:spcAft>
              <a:buClr>
                <a:schemeClr val="dk1"/>
              </a:buClr>
              <a:buSzPts val="2035"/>
              <a:buFont typeface="Arial"/>
              <a:buNone/>
            </a:pPr>
            <a:r>
              <a:rPr b="1" i="0" lang="fr-FR" sz="2035" u="none" cap="none" strike="noStrike">
                <a:solidFill>
                  <a:schemeClr val="dk1"/>
                </a:solidFill>
                <a:latin typeface="Century Gothic"/>
                <a:ea typeface="Century Gothic"/>
                <a:cs typeface="Century Gothic"/>
                <a:sym typeface="Century Gothic"/>
              </a:rPr>
              <a:t>• Les objets dépendent les uns des autres</a:t>
            </a:r>
            <a:endParaRPr b="0" i="0" sz="1400" u="none" cap="none" strike="noStrike">
              <a:solidFill>
                <a:srgbClr val="000000"/>
              </a:solidFill>
              <a:latin typeface="Arial"/>
              <a:ea typeface="Arial"/>
              <a:cs typeface="Arial"/>
              <a:sym typeface="Arial"/>
            </a:endParaRPr>
          </a:p>
          <a:p>
            <a:pPr indent="-225741" lvl="0" marL="342900" marR="0" rtl="0" algn="l">
              <a:lnSpc>
                <a:spcPct val="80000"/>
              </a:lnSpc>
              <a:spcBef>
                <a:spcPts val="369"/>
              </a:spcBef>
              <a:spcAft>
                <a:spcPts val="0"/>
              </a:spcAft>
              <a:buClr>
                <a:schemeClr val="dk1"/>
              </a:buClr>
              <a:buSzPts val="1845"/>
              <a:buFont typeface="Arial"/>
              <a:buNone/>
            </a:pPr>
            <a:r>
              <a:t/>
            </a:r>
            <a:endParaRPr b="0" i="0" sz="1845" u="none" cap="none" strike="noStrike">
              <a:solidFill>
                <a:schemeClr val="dk1"/>
              </a:solidFill>
              <a:latin typeface="Century Gothic"/>
              <a:ea typeface="Century Gothic"/>
              <a:cs typeface="Century Gothic"/>
              <a:sym typeface="Century Gothic"/>
            </a:endParaRPr>
          </a:p>
        </p:txBody>
      </p:sp>
      <p:sp>
        <p:nvSpPr>
          <p:cNvPr id="319" name="Google Shape;319;p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0"/>
          <p:cNvSpPr txBox="1"/>
          <p:nvPr/>
        </p:nvSpPr>
        <p:spPr>
          <a:xfrm>
            <a:off x="723900" y="37086"/>
            <a:ext cx="10220493"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Utilisation de @Autowired </a:t>
            </a:r>
            <a:endParaRPr b="0" i="0" sz="1400" u="none" cap="none" strike="noStrike">
              <a:solidFill>
                <a:srgbClr val="000000"/>
              </a:solidFill>
              <a:latin typeface="Arial"/>
              <a:ea typeface="Arial"/>
              <a:cs typeface="Arial"/>
              <a:sym typeface="Arial"/>
            </a:endParaRPr>
          </a:p>
        </p:txBody>
      </p:sp>
      <p:sp>
        <p:nvSpPr>
          <p:cNvPr id="561" name="Google Shape;561;p30"/>
          <p:cNvSpPr txBox="1"/>
          <p:nvPr>
            <p:ph idx="12" type="sldNum"/>
          </p:nvPr>
        </p:nvSpPr>
        <p:spPr>
          <a:xfrm>
            <a:off x="10264202" y="6654292"/>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562" name="Google Shape;562;p30"/>
          <p:cNvSpPr txBox="1"/>
          <p:nvPr/>
        </p:nvSpPr>
        <p:spPr>
          <a:xfrm>
            <a:off x="967467" y="1759459"/>
            <a:ext cx="11777100" cy="3478500"/>
          </a:xfrm>
          <a:prstGeom prst="rect">
            <a:avLst/>
          </a:prstGeom>
          <a:noFill/>
          <a:ln>
            <a:noFill/>
          </a:ln>
        </p:spPr>
        <p:txBody>
          <a:bodyPr anchorCtr="0" anchor="t" bIns="45700" lIns="91425" spcFirstLastPara="1" rIns="91425" wrap="square" tIns="45700">
            <a:spAutoFit/>
          </a:bodyPr>
          <a:lstStyle/>
          <a:p>
            <a:pPr indent="-127000" lvl="0" marL="0" marR="0" rtl="0" algn="l">
              <a:lnSpc>
                <a:spcPct val="200000"/>
              </a:lnSpc>
              <a:spcBef>
                <a:spcPts val="0"/>
              </a:spcBef>
              <a:spcAft>
                <a:spcPts val="0"/>
              </a:spcAft>
              <a:buClr>
                <a:schemeClr val="dk1"/>
              </a:buClr>
              <a:buSzPts val="2000"/>
              <a:buFont typeface="Arial"/>
              <a:buChar char="•"/>
            </a:pPr>
            <a:r>
              <a:rPr b="1" i="0" lang="fr-FR" sz="2000" u="none" cap="none" strike="noStrike">
                <a:solidFill>
                  <a:schemeClr val="dk1"/>
                </a:solidFill>
                <a:latin typeface="Century Gothic"/>
                <a:ea typeface="Century Gothic"/>
                <a:cs typeface="Century Gothic"/>
                <a:sym typeface="Century Gothic"/>
              </a:rPr>
              <a:t>Position de l’annotation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devant un attribut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devant une méthode (« init-method », constructeur, setters)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a:t>
            </a:r>
            <a:r>
              <a:rPr b="1" i="0" lang="fr-FR" sz="2000" u="none" cap="none" strike="noStrike">
                <a:solidFill>
                  <a:schemeClr val="dk1"/>
                </a:solidFill>
                <a:latin typeface="Century Gothic"/>
                <a:ea typeface="Century Gothic"/>
                <a:cs typeface="Century Gothic"/>
                <a:sym typeface="Century Gothic"/>
              </a:rPr>
              <a:t>Vérification de dépendance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Par défaut @Autowired vérifie les dépendances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 Une exception est générée si aucun bean n’est trouvé</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1"/>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Injection des dépendances - Annotations</a:t>
            </a:r>
            <a:endParaRPr b="0" i="0" sz="1400" u="none" cap="none" strike="noStrike">
              <a:solidFill>
                <a:srgbClr val="000000"/>
              </a:solidFill>
              <a:latin typeface="Arial"/>
              <a:ea typeface="Arial"/>
              <a:cs typeface="Arial"/>
              <a:sym typeface="Arial"/>
            </a:endParaRPr>
          </a:p>
        </p:txBody>
      </p:sp>
      <p:sp>
        <p:nvSpPr>
          <p:cNvPr id="569" name="Google Shape;569;p31"/>
          <p:cNvSpPr/>
          <p:nvPr/>
        </p:nvSpPr>
        <p:spPr>
          <a:xfrm>
            <a:off x="1247607" y="1078310"/>
            <a:ext cx="9696786" cy="5389418"/>
          </a:xfrm>
          <a:prstGeom prst="rect">
            <a:avLst/>
          </a:prstGeom>
          <a:noFill/>
          <a:ln>
            <a:noFill/>
          </a:ln>
        </p:spPr>
        <p:txBody>
          <a:bodyPr anchorCtr="0" anchor="t" bIns="45700" lIns="91400" spcFirstLastPara="1" rIns="91400" wrap="square" tIns="45700">
            <a:noAutofit/>
          </a:bodyPr>
          <a:lstStyle/>
          <a:p>
            <a:pPr indent="-342900" lvl="0" marL="342900" marR="0" rtl="0" algn="l">
              <a:lnSpc>
                <a:spcPct val="100000"/>
              </a:lnSpc>
              <a:spcBef>
                <a:spcPts val="0"/>
              </a:spcBef>
              <a:spcAft>
                <a:spcPts val="0"/>
              </a:spcAft>
              <a:buClr>
                <a:schemeClr val="dk1"/>
              </a:buClr>
              <a:buSzPts val="1632"/>
              <a:buFont typeface="Arial"/>
              <a:buNone/>
            </a:pPr>
            <a:r>
              <a:t/>
            </a:r>
            <a:endParaRPr b="0" i="0" sz="1632"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Dans la classe Java de configuration des beans. Chaque bean est annoté (Annotation décentralisée)   </a:t>
            </a:r>
            <a:endParaRPr b="0" i="0" sz="1400" u="none" cap="none" strike="noStrike">
              <a:solidFill>
                <a:srgbClr val="000000"/>
              </a:solidFill>
              <a:latin typeface="Arial"/>
              <a:ea typeface="Arial"/>
              <a:cs typeface="Arial"/>
              <a:sym typeface="Arial"/>
            </a:endParaRPr>
          </a:p>
          <a:p>
            <a:pPr indent="-239268" lvl="0" marL="342900" marR="0" rtl="0" algn="l">
              <a:lnSpc>
                <a:spcPct val="100000"/>
              </a:lnSpc>
              <a:spcBef>
                <a:spcPts val="326"/>
              </a:spcBef>
              <a:spcAft>
                <a:spcPts val="0"/>
              </a:spcAft>
              <a:buClr>
                <a:schemeClr val="dk1"/>
              </a:buClr>
              <a:buSzPts val="1632"/>
              <a:buFont typeface="Arial"/>
              <a:buNone/>
            </a:pPr>
            <a:r>
              <a:t/>
            </a:r>
            <a:endParaRPr b="0" i="0" sz="1632" u="none" cap="none" strike="noStrike">
              <a:solidFill>
                <a:schemeClr val="dk1"/>
              </a:solidFill>
              <a:latin typeface="Century Gothic"/>
              <a:ea typeface="Century Gothic"/>
              <a:cs typeface="Century Gothic"/>
              <a:sym typeface="Century Gothic"/>
            </a:endParaRPr>
          </a:p>
          <a:p>
            <a:pPr indent="0" lvl="1" marL="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   @Component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326"/>
              </a:spcBef>
              <a:spcAft>
                <a:spcPts val="0"/>
              </a:spcAft>
              <a:buClr>
                <a:srgbClr val="7F0055"/>
              </a:buClr>
              <a:buSzPts val="1632"/>
              <a:buFont typeface="Arial"/>
              <a:buNone/>
            </a:pPr>
            <a:r>
              <a:rPr b="1" i="0" lang="fr-FR" sz="1632" u="none" cap="none" strike="noStrike">
                <a:solidFill>
                  <a:srgbClr val="7F0055"/>
                </a:solidFill>
                <a:latin typeface="Consolas"/>
                <a:ea typeface="Consolas"/>
                <a:cs typeface="Consolas"/>
                <a:sym typeface="Consolas"/>
              </a:rPr>
              <a:t>public</a:t>
            </a:r>
            <a:r>
              <a:rPr b="1" i="0" lang="fr-FR" sz="1632" u="none" cap="none" strike="noStrike">
                <a:solidFill>
                  <a:srgbClr val="000000"/>
                </a:solidFill>
                <a:latin typeface="Consolas"/>
                <a:ea typeface="Consolas"/>
                <a:cs typeface="Consolas"/>
                <a:sym typeface="Consolas"/>
              </a:rPr>
              <a:t> </a:t>
            </a:r>
            <a:r>
              <a:rPr b="1" i="0" lang="fr-FR" sz="1632" u="none" cap="none" strike="noStrike">
                <a:solidFill>
                  <a:srgbClr val="7F0055"/>
                </a:solidFill>
                <a:latin typeface="Consolas"/>
                <a:ea typeface="Consolas"/>
                <a:cs typeface="Consolas"/>
                <a:sym typeface="Consolas"/>
              </a:rPr>
              <a:t>class</a:t>
            </a:r>
            <a:r>
              <a:rPr b="1" i="0" lang="fr-FR" sz="1632" u="none" cap="none" strike="noStrike">
                <a:solidFill>
                  <a:srgbClr val="000000"/>
                </a:solidFill>
                <a:latin typeface="Consolas"/>
                <a:ea typeface="Consolas"/>
                <a:cs typeface="Consolas"/>
                <a:sym typeface="Consolas"/>
              </a:rPr>
              <a:t> DependencyController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      @Autowired</a:t>
            </a:r>
            <a:endParaRPr b="0" i="0" sz="1400" u="none" cap="none" strike="noStrike">
              <a:solidFill>
                <a:srgbClr val="000000"/>
              </a:solidFill>
              <a:latin typeface="Arial"/>
              <a:ea typeface="Arial"/>
              <a:cs typeface="Arial"/>
              <a:sym typeface="Arial"/>
            </a:endParaRPr>
          </a:p>
          <a:p>
            <a:pPr indent="0" lvl="2" marL="725531" marR="0" rtl="0" algn="l">
              <a:lnSpc>
                <a:spcPct val="100000"/>
              </a:lnSpc>
              <a:spcBef>
                <a:spcPts val="326"/>
              </a:spcBef>
              <a:spcAft>
                <a:spcPts val="0"/>
              </a:spcAft>
              <a:buClr>
                <a:srgbClr val="7F0055"/>
              </a:buClr>
              <a:buSzPts val="1632"/>
              <a:buFont typeface="Arial"/>
              <a:buNone/>
            </a:pPr>
            <a:r>
              <a:rPr b="1" i="0" lang="fr-FR" sz="1632" u="none" cap="none" strike="noStrike">
                <a:solidFill>
                  <a:srgbClr val="7F0055"/>
                </a:solidFill>
                <a:latin typeface="Consolas"/>
                <a:ea typeface="Consolas"/>
                <a:cs typeface="Consolas"/>
                <a:sym typeface="Consolas"/>
              </a:rPr>
              <a:t>private I</a:t>
            </a:r>
            <a:r>
              <a:rPr b="1" i="0" lang="fr-FR" sz="1632" u="none" cap="none" strike="noStrike">
                <a:solidFill>
                  <a:srgbClr val="000000"/>
                </a:solidFill>
                <a:latin typeface="Consolas"/>
                <a:ea typeface="Consolas"/>
                <a:cs typeface="Consolas"/>
                <a:sym typeface="Consolas"/>
              </a:rPr>
              <a:t>DependencyService</a:t>
            </a:r>
            <a:r>
              <a:rPr b="0" i="0" lang="fr-FR" sz="1632" u="none" cap="none" strike="noStrike">
                <a:solidFill>
                  <a:srgbClr val="000000"/>
                </a:solidFill>
                <a:latin typeface="Consolas"/>
                <a:ea typeface="Consolas"/>
                <a:cs typeface="Consolas"/>
                <a:sym typeface="Consolas"/>
              </a:rPr>
              <a:t> </a:t>
            </a:r>
            <a:r>
              <a:rPr b="1" i="0" lang="fr-FR" sz="1632" u="none" cap="none" strike="noStrike">
                <a:solidFill>
                  <a:srgbClr val="0000C0"/>
                </a:solidFill>
                <a:latin typeface="Consolas"/>
                <a:ea typeface="Consolas"/>
                <a:cs typeface="Consolas"/>
                <a:sym typeface="Consolas"/>
              </a:rPr>
              <a:t>myService</a:t>
            </a:r>
            <a:r>
              <a:rPr b="0" i="0" lang="fr-FR" sz="1632"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326"/>
              </a:spcBef>
              <a:spcAft>
                <a:spcPts val="0"/>
              </a:spcAft>
              <a:buClr>
                <a:srgbClr val="000000"/>
              </a:buClr>
              <a:buSzPts val="1632"/>
              <a:buFont typeface="Arial"/>
              <a:buNone/>
            </a:pPr>
            <a:r>
              <a:rPr b="1" i="0" lang="fr-FR" sz="1632" u="none" cap="none" strike="noStrike">
                <a:solidFill>
                  <a:srgbClr val="000000"/>
                </a:solidFill>
                <a:latin typeface="Consolas"/>
                <a:ea typeface="Consolas"/>
                <a:cs typeface="Consolas"/>
                <a:sym typeface="Consolas"/>
              </a:rPr>
              <a:t>…</a:t>
            </a:r>
            <a:endParaRPr b="1" i="0" sz="1632" u="none" cap="none" strike="noStrike">
              <a:solidFill>
                <a:srgbClr val="000000"/>
              </a:solidFill>
              <a:latin typeface="Consolas"/>
              <a:ea typeface="Consolas"/>
              <a:cs typeface="Consolas"/>
              <a:sym typeface="Consolas"/>
            </a:endParaRPr>
          </a:p>
          <a:p>
            <a:pPr indent="0" lvl="1" marL="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   @Component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326"/>
              </a:spcBef>
              <a:spcAft>
                <a:spcPts val="0"/>
              </a:spcAft>
              <a:buClr>
                <a:srgbClr val="7F0055"/>
              </a:buClr>
              <a:buSzPts val="1632"/>
              <a:buFont typeface="Arial"/>
              <a:buNone/>
            </a:pPr>
            <a:r>
              <a:rPr b="1" i="0" lang="fr-FR" sz="1632" u="none" cap="none" strike="noStrike">
                <a:solidFill>
                  <a:srgbClr val="7F0055"/>
                </a:solidFill>
                <a:latin typeface="Consolas"/>
                <a:ea typeface="Consolas"/>
                <a:cs typeface="Consolas"/>
                <a:sym typeface="Consolas"/>
              </a:rPr>
              <a:t>public</a:t>
            </a:r>
            <a:r>
              <a:rPr b="1" i="0" lang="fr-FR" sz="1632" u="none" cap="none" strike="noStrike">
                <a:solidFill>
                  <a:srgbClr val="000000"/>
                </a:solidFill>
                <a:latin typeface="Consolas"/>
                <a:ea typeface="Consolas"/>
                <a:cs typeface="Consolas"/>
                <a:sym typeface="Consolas"/>
              </a:rPr>
              <a:t> </a:t>
            </a:r>
            <a:r>
              <a:rPr b="1" i="0" lang="fr-FR" sz="1632" u="none" cap="none" strike="noStrike">
                <a:solidFill>
                  <a:srgbClr val="7F0055"/>
                </a:solidFill>
                <a:latin typeface="Consolas"/>
                <a:ea typeface="Consolas"/>
                <a:cs typeface="Consolas"/>
                <a:sym typeface="Consolas"/>
              </a:rPr>
              <a:t>class</a:t>
            </a:r>
            <a:r>
              <a:rPr b="1" i="0" lang="fr-FR" sz="1632" u="none" cap="none" strike="noStrike">
                <a:solidFill>
                  <a:srgbClr val="000000"/>
                </a:solidFill>
                <a:latin typeface="Consolas"/>
                <a:ea typeface="Consolas"/>
                <a:cs typeface="Consolas"/>
                <a:sym typeface="Consolas"/>
              </a:rPr>
              <a:t> DependencyService </a:t>
            </a:r>
            <a:r>
              <a:rPr b="1" i="0" lang="fr-FR" sz="1632" u="none" cap="none" strike="noStrike">
                <a:solidFill>
                  <a:srgbClr val="7F0055"/>
                </a:solidFill>
                <a:latin typeface="Consolas"/>
                <a:ea typeface="Consolas"/>
                <a:cs typeface="Consolas"/>
                <a:sym typeface="Consolas"/>
              </a:rPr>
              <a:t>implements</a:t>
            </a:r>
            <a:r>
              <a:rPr b="1" i="0" lang="fr-FR" sz="1632" u="none" cap="none" strike="noStrike">
                <a:solidFill>
                  <a:srgbClr val="000000"/>
                </a:solidFill>
                <a:latin typeface="Consolas"/>
                <a:ea typeface="Consolas"/>
                <a:cs typeface="Consolas"/>
                <a:sym typeface="Consolas"/>
              </a:rPr>
              <a:t> IDependencyService {</a:t>
            </a:r>
            <a:endParaRPr b="0" i="0" sz="1632" u="none" cap="none" strike="noStrike">
              <a:solidFill>
                <a:schemeClr val="dk1"/>
              </a:solidFill>
              <a:latin typeface="Consolas"/>
              <a:ea typeface="Consolas"/>
              <a:cs typeface="Consolas"/>
              <a:sym typeface="Consolas"/>
            </a:endParaRPr>
          </a:p>
          <a:p>
            <a:pPr indent="0" lvl="1" marL="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      @Autowired</a:t>
            </a:r>
            <a:endParaRPr b="0" i="0" sz="1400" u="none" cap="none" strike="noStrike">
              <a:solidFill>
                <a:srgbClr val="000000"/>
              </a:solidFill>
              <a:latin typeface="Arial"/>
              <a:ea typeface="Arial"/>
              <a:cs typeface="Arial"/>
              <a:sym typeface="Arial"/>
            </a:endParaRPr>
          </a:p>
          <a:p>
            <a:pPr indent="0" lvl="2" marL="725531" marR="0" rtl="0" algn="l">
              <a:lnSpc>
                <a:spcPct val="100000"/>
              </a:lnSpc>
              <a:spcBef>
                <a:spcPts val="326"/>
              </a:spcBef>
              <a:spcAft>
                <a:spcPts val="0"/>
              </a:spcAft>
              <a:buClr>
                <a:srgbClr val="7F0055"/>
              </a:buClr>
              <a:buSzPts val="1632"/>
              <a:buFont typeface="Arial"/>
              <a:buNone/>
            </a:pPr>
            <a:r>
              <a:rPr b="1" i="0" lang="fr-FR" sz="1632" u="none" cap="none" strike="noStrike">
                <a:solidFill>
                  <a:srgbClr val="7F0055"/>
                </a:solidFill>
                <a:latin typeface="Consolas"/>
                <a:ea typeface="Consolas"/>
                <a:cs typeface="Consolas"/>
                <a:sym typeface="Consolas"/>
              </a:rPr>
              <a:t>private</a:t>
            </a:r>
            <a:r>
              <a:rPr b="1" i="0" lang="fr-FR" sz="1632" u="none" cap="none" strike="noStrike">
                <a:solidFill>
                  <a:srgbClr val="000000"/>
                </a:solidFill>
                <a:latin typeface="Consolas"/>
                <a:ea typeface="Consolas"/>
                <a:cs typeface="Consolas"/>
                <a:sym typeface="Consolas"/>
              </a:rPr>
              <a:t> IDependencyRepository </a:t>
            </a:r>
            <a:r>
              <a:rPr b="1" i="0" lang="fr-FR" sz="1632" u="none" cap="none" strike="noStrike">
                <a:solidFill>
                  <a:srgbClr val="0000C0"/>
                </a:solidFill>
                <a:latin typeface="Consolas"/>
                <a:ea typeface="Consolas"/>
                <a:cs typeface="Consolas"/>
                <a:sym typeface="Consolas"/>
              </a:rPr>
              <a:t>myRepository</a:t>
            </a:r>
            <a:r>
              <a:rPr b="1" i="0" lang="fr-FR" sz="1632" u="none" cap="none" strike="noStrike">
                <a:solidFill>
                  <a:srgbClr val="000000"/>
                </a:solidFill>
                <a:latin typeface="Consolas"/>
                <a:ea typeface="Consolas"/>
                <a:cs typeface="Consolas"/>
                <a:sym typeface="Consolas"/>
              </a:rPr>
              <a:t>; </a:t>
            </a:r>
            <a:endParaRPr b="1" i="0" sz="1451" u="none" cap="none" strike="noStrike">
              <a:solidFill>
                <a:srgbClr val="000000"/>
              </a:solidFill>
              <a:latin typeface="Consolas"/>
              <a:ea typeface="Consolas"/>
              <a:cs typeface="Consolas"/>
              <a:sym typeface="Consolas"/>
            </a:endParaRPr>
          </a:p>
          <a:p>
            <a:pPr indent="0" lvl="1" marL="362765" marR="0" rtl="0" algn="l">
              <a:lnSpc>
                <a:spcPct val="100000"/>
              </a:lnSpc>
              <a:spcBef>
                <a:spcPts val="326"/>
              </a:spcBef>
              <a:spcAft>
                <a:spcPts val="0"/>
              </a:spcAft>
              <a:buClr>
                <a:srgbClr val="000000"/>
              </a:buClr>
              <a:buSzPts val="1632"/>
              <a:buFont typeface="Arial"/>
              <a:buNone/>
            </a:pPr>
            <a:r>
              <a:rPr b="1" i="0" lang="fr-FR" sz="1632" u="none" cap="none" strike="noStrike">
                <a:solidFill>
                  <a:srgbClr val="000000"/>
                </a:solidFill>
                <a:latin typeface="Consolas"/>
                <a:ea typeface="Consolas"/>
                <a:cs typeface="Consolas"/>
                <a:sym typeface="Consolas"/>
              </a:rPr>
              <a:t>…      </a:t>
            </a:r>
            <a:endParaRPr b="1" i="0" sz="1632" u="none" cap="none" strike="noStrike">
              <a:solidFill>
                <a:schemeClr val="dk1"/>
              </a:solidFill>
              <a:latin typeface="Consolas"/>
              <a:ea typeface="Consolas"/>
              <a:cs typeface="Consolas"/>
              <a:sym typeface="Consolas"/>
            </a:endParaRPr>
          </a:p>
          <a:p>
            <a:pPr indent="-285750" lvl="1" marL="74295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@Configuration </a:t>
            </a:r>
            <a:r>
              <a:rPr b="1" i="0" lang="fr-FR" sz="1632" u="none" cap="none" strike="noStrike">
                <a:solidFill>
                  <a:srgbClr val="3F7F5F"/>
                </a:solidFill>
                <a:latin typeface="Consolas"/>
                <a:ea typeface="Consolas"/>
                <a:cs typeface="Consolas"/>
                <a:sym typeface="Consolas"/>
              </a:rPr>
              <a:t>// Cherche les beans Spring dans le package : tn.esprit.esponline </a:t>
            </a:r>
            <a:endParaRPr b="1" i="0" sz="1632" u="none" cap="none" strike="noStrike">
              <a:solidFill>
                <a:srgbClr val="000000"/>
              </a:solidFill>
              <a:latin typeface="Consolas"/>
              <a:ea typeface="Consolas"/>
              <a:cs typeface="Consolas"/>
              <a:sym typeface="Consolas"/>
            </a:endParaRPr>
          </a:p>
          <a:p>
            <a:pPr indent="-285750" lvl="1" marL="742950" marR="0" rtl="0" algn="l">
              <a:lnSpc>
                <a:spcPct val="100000"/>
              </a:lnSpc>
              <a:spcBef>
                <a:spcPts val="326"/>
              </a:spcBef>
              <a:spcAft>
                <a:spcPts val="0"/>
              </a:spcAft>
              <a:buClr>
                <a:srgbClr val="646464"/>
              </a:buClr>
              <a:buSzPts val="1632"/>
              <a:buFont typeface="Arial"/>
              <a:buNone/>
            </a:pPr>
            <a:r>
              <a:rPr b="0" i="0" lang="fr-FR" sz="1632" u="none" cap="none" strike="noStrike">
                <a:solidFill>
                  <a:srgbClr val="646464"/>
                </a:solidFill>
                <a:latin typeface="Consolas"/>
                <a:ea typeface="Consolas"/>
                <a:cs typeface="Consolas"/>
                <a:sym typeface="Consolas"/>
              </a:rPr>
              <a:t>@ComponentScan</a:t>
            </a:r>
            <a:r>
              <a:rPr b="1" i="0" lang="fr-FR" sz="1632" u="none" cap="none" strike="noStrike">
                <a:solidFill>
                  <a:srgbClr val="000000"/>
                </a:solidFill>
                <a:latin typeface="Consolas"/>
                <a:ea typeface="Consolas"/>
                <a:cs typeface="Consolas"/>
                <a:sym typeface="Consolas"/>
              </a:rPr>
              <a:t>(</a:t>
            </a:r>
            <a:r>
              <a:rPr b="1" i="0" lang="fr-FR" sz="1632" u="none" cap="none" strike="noStrike">
                <a:solidFill>
                  <a:srgbClr val="2A00FF"/>
                </a:solidFill>
                <a:latin typeface="Consolas"/>
                <a:ea typeface="Consolas"/>
                <a:cs typeface="Consolas"/>
                <a:sym typeface="Consolas"/>
              </a:rPr>
              <a:t>"</a:t>
            </a:r>
            <a:r>
              <a:rPr b="1" i="1" lang="fr-FR" sz="1632" u="none" cap="none" strike="noStrike">
                <a:solidFill>
                  <a:srgbClr val="2A00FF"/>
                </a:solidFill>
                <a:latin typeface="Courier New"/>
                <a:ea typeface="Courier New"/>
                <a:cs typeface="Courier New"/>
                <a:sym typeface="Courier New"/>
              </a:rPr>
              <a:t>tn.esprit.esponline</a:t>
            </a:r>
            <a:r>
              <a:rPr b="1" i="0" lang="fr-FR" sz="1632" u="none" cap="none" strike="noStrike">
                <a:solidFill>
                  <a:srgbClr val="2A00FF"/>
                </a:solidFill>
                <a:latin typeface="Consolas"/>
                <a:ea typeface="Consolas"/>
                <a:cs typeface="Consolas"/>
                <a:sym typeface="Consolas"/>
              </a:rPr>
              <a:t>"</a:t>
            </a:r>
            <a:r>
              <a:rPr b="1" i="0" lang="fr-FR" sz="1632" u="none" cap="none" strike="noStrike">
                <a:solidFill>
                  <a:srgbClr val="000000"/>
                </a:solidFill>
                <a:latin typeface="Consolas"/>
                <a:ea typeface="Consolas"/>
                <a:cs typeface="Consolas"/>
                <a:sym typeface="Consolas"/>
              </a:rPr>
              <a:t>) </a:t>
            </a:r>
            <a:endParaRPr b="1" i="0" sz="1632" u="none" cap="none" strike="noStrike">
              <a:solidFill>
                <a:srgbClr val="3F7F5F"/>
              </a:solidFill>
              <a:latin typeface="Consolas"/>
              <a:ea typeface="Consolas"/>
              <a:cs typeface="Consolas"/>
              <a:sym typeface="Consolas"/>
            </a:endParaRPr>
          </a:p>
          <a:p>
            <a:pPr indent="-285750" lvl="1" marL="742950" marR="0" rtl="0" algn="l">
              <a:lnSpc>
                <a:spcPct val="100000"/>
              </a:lnSpc>
              <a:spcBef>
                <a:spcPts val="326"/>
              </a:spcBef>
              <a:spcAft>
                <a:spcPts val="0"/>
              </a:spcAft>
              <a:buClr>
                <a:srgbClr val="7F0055"/>
              </a:buClr>
              <a:buSzPts val="1632"/>
              <a:buFont typeface="Arial"/>
              <a:buNone/>
            </a:pPr>
            <a:r>
              <a:rPr b="1" i="0" lang="fr-FR" sz="1632" u="none" cap="none" strike="noStrike">
                <a:solidFill>
                  <a:srgbClr val="7F0055"/>
                </a:solidFill>
                <a:latin typeface="Consolas"/>
                <a:ea typeface="Consolas"/>
                <a:cs typeface="Consolas"/>
                <a:sym typeface="Consolas"/>
              </a:rPr>
              <a:t>public</a:t>
            </a:r>
            <a:r>
              <a:rPr b="1" i="0" lang="fr-FR" sz="1632" u="none" cap="none" strike="noStrike">
                <a:solidFill>
                  <a:srgbClr val="000000"/>
                </a:solidFill>
                <a:latin typeface="Consolas"/>
                <a:ea typeface="Consolas"/>
                <a:cs typeface="Consolas"/>
                <a:sym typeface="Consolas"/>
              </a:rPr>
              <a:t> </a:t>
            </a:r>
            <a:r>
              <a:rPr b="1" i="0" lang="fr-FR" sz="1632" u="none" cap="none" strike="noStrike">
                <a:solidFill>
                  <a:srgbClr val="7F0055"/>
                </a:solidFill>
                <a:latin typeface="Consolas"/>
                <a:ea typeface="Consolas"/>
                <a:cs typeface="Consolas"/>
                <a:sym typeface="Consolas"/>
              </a:rPr>
              <a:t>class</a:t>
            </a:r>
            <a:r>
              <a:rPr b="1" i="0" lang="fr-FR" sz="1632" u="none" cap="none" strike="noStrike">
                <a:solidFill>
                  <a:srgbClr val="000000"/>
                </a:solidFill>
                <a:latin typeface="Consolas"/>
                <a:ea typeface="Consolas"/>
                <a:cs typeface="Consolas"/>
                <a:sym typeface="Consolas"/>
              </a:rPr>
              <a:t> Main {}</a:t>
            </a:r>
            <a:endParaRPr b="1" i="0" sz="1632"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326"/>
              </a:spcBef>
              <a:spcAft>
                <a:spcPts val="0"/>
              </a:spcAft>
              <a:buClr>
                <a:schemeClr val="dk1"/>
              </a:buClr>
              <a:buSzPts val="1632"/>
              <a:buFont typeface="Arial"/>
              <a:buNone/>
            </a:pPr>
            <a:r>
              <a:t/>
            </a:r>
            <a:endParaRPr b="1" i="0" sz="1632" u="none" cap="none" strike="noStrike">
              <a:solidFill>
                <a:srgbClr val="000000"/>
              </a:solidFill>
              <a:latin typeface="Courier New"/>
              <a:ea typeface="Courier New"/>
              <a:cs typeface="Courier New"/>
              <a:sym typeface="Courier New"/>
            </a:endParaRPr>
          </a:p>
        </p:txBody>
      </p:sp>
      <p:sp>
        <p:nvSpPr>
          <p:cNvPr id="570" name="Google Shape;570;p31"/>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2"/>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1" i="0" lang="fr-FR" sz="2902" u="none" cap="none" strike="noStrike">
                <a:solidFill>
                  <a:schemeClr val="dk1"/>
                </a:solidFill>
                <a:latin typeface="Century Gothic"/>
                <a:ea typeface="Century Gothic"/>
                <a:cs typeface="Century Gothic"/>
                <a:sym typeface="Century Gothic"/>
              </a:rPr>
              <a:t>TP</a:t>
            </a:r>
            <a:r>
              <a:rPr b="0" i="0" lang="fr-FR" sz="2902" u="none" cap="none" strike="noStrike">
                <a:solidFill>
                  <a:schemeClr val="dk1"/>
                </a:solidFill>
                <a:latin typeface="Century Gothic"/>
                <a:ea typeface="Century Gothic"/>
                <a:cs typeface="Century Gothic"/>
                <a:sym typeface="Century Gothic"/>
              </a:rPr>
              <a:t> Injection des dépendances - Avec les Annotations</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1247607" y="1163782"/>
            <a:ext cx="9696786" cy="5389418"/>
          </a:xfrm>
          <a:prstGeom prst="rect">
            <a:avLst/>
          </a:prstGeom>
          <a:noFill/>
          <a:ln>
            <a:noFill/>
          </a:ln>
        </p:spPr>
        <p:txBody>
          <a:bodyPr anchorCtr="0" anchor="t" bIns="45700" lIns="91400" spcFirstLastPara="1" rIns="91400" wrap="square" tIns="45700">
            <a:normAutofit/>
          </a:bodyPr>
          <a:lstStyle/>
          <a:p>
            <a:pPr indent="0" lvl="0" marL="0" marR="0" rtl="0" algn="l">
              <a:lnSpc>
                <a:spcPct val="100000"/>
              </a:lnSpc>
              <a:spcBef>
                <a:spcPts val="0"/>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Nous allons utiliser les annotations (@Controller, @Service, @Repository)     </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Injecter l’interface Service dans le Controller </a:t>
            </a:r>
            <a:r>
              <a:rPr b="1" i="0" lang="fr-FR" sz="2000" u="none" cap="none" strike="noStrike">
                <a:solidFill>
                  <a:schemeClr val="dk1"/>
                </a:solidFill>
                <a:latin typeface="Century Gothic"/>
                <a:ea typeface="Century Gothic"/>
                <a:cs typeface="Century Gothic"/>
                <a:sym typeface="Century Gothic"/>
              </a:rPr>
              <a:t>(@Autowired</a:t>
            </a:r>
            <a:r>
              <a:rPr b="0" i="0" lang="fr-FR" sz="20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Injecter l’interface Repository dans le Service </a:t>
            </a:r>
            <a:r>
              <a:rPr b="1" i="0" lang="fr-FR" sz="2000" u="none" cap="none" strike="noStrike">
                <a:solidFill>
                  <a:schemeClr val="dk1"/>
                </a:solidFill>
                <a:latin typeface="Century Gothic"/>
                <a:ea typeface="Century Gothic"/>
                <a:cs typeface="Century Gothic"/>
                <a:sym typeface="Century Gothic"/>
              </a:rPr>
              <a:t>(@Autowired</a:t>
            </a:r>
            <a:r>
              <a:rPr b="0" i="0" lang="fr-FR" sz="20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227711" lvl="0" marL="342900" marR="0" rtl="0" algn="l">
              <a:lnSpc>
                <a:spcPct val="100000"/>
              </a:lnSpc>
              <a:spcBef>
                <a:spcPts val="363"/>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a:p>
            <a:pPr indent="-227711" lvl="0" marL="342900" marR="0" rtl="0" algn="l">
              <a:lnSpc>
                <a:spcPct val="100000"/>
              </a:lnSpc>
              <a:spcBef>
                <a:spcPts val="363"/>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a:p>
            <a:pPr indent="-342900" lvl="0" marL="342900" marR="0" rtl="0" algn="l">
              <a:lnSpc>
                <a:spcPct val="10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Ajouter les annotations suivantes dans la classe Main :  </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400"/>
              </a:spcBef>
              <a:spcAft>
                <a:spcPts val="0"/>
              </a:spcAft>
              <a:buClr>
                <a:srgbClr val="646464"/>
              </a:buClr>
              <a:buSzPts val="2000"/>
              <a:buFont typeface="Arial"/>
              <a:buNone/>
            </a:pPr>
            <a:r>
              <a:rPr b="1" i="0" lang="fr-FR" sz="2000" u="none" cap="none" strike="noStrike">
                <a:solidFill>
                  <a:srgbClr val="646464"/>
                </a:solidFill>
                <a:latin typeface="Consolas"/>
                <a:ea typeface="Consolas"/>
                <a:cs typeface="Consolas"/>
                <a:sym typeface="Consolas"/>
              </a:rPr>
              <a:t>@Configuration</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400"/>
              </a:spcBef>
              <a:spcAft>
                <a:spcPts val="0"/>
              </a:spcAft>
              <a:buClr>
                <a:srgbClr val="646464"/>
              </a:buClr>
              <a:buSzPts val="2000"/>
              <a:buFont typeface="Arial"/>
              <a:buNone/>
            </a:pPr>
            <a:r>
              <a:rPr b="1" i="0" lang="fr-FR" sz="2000" u="none" cap="none" strike="noStrike">
                <a:solidFill>
                  <a:srgbClr val="646464"/>
                </a:solidFill>
                <a:latin typeface="Consolas"/>
                <a:ea typeface="Consolas"/>
                <a:cs typeface="Consolas"/>
                <a:sym typeface="Consolas"/>
              </a:rPr>
              <a:t>@ComponentScan</a:t>
            </a:r>
            <a:r>
              <a:rPr b="1" i="0" lang="fr-FR" sz="2000" u="none" cap="none" strike="noStrike">
                <a:solidFill>
                  <a:srgbClr val="000000"/>
                </a:solidFill>
                <a:latin typeface="Consolas"/>
                <a:ea typeface="Consolas"/>
                <a:cs typeface="Consolas"/>
                <a:sym typeface="Consolas"/>
              </a:rPr>
              <a:t>(</a:t>
            </a:r>
            <a:r>
              <a:rPr b="1" i="0" lang="fr-FR" sz="2000" u="none" cap="none" strike="noStrike">
                <a:solidFill>
                  <a:srgbClr val="2A00FF"/>
                </a:solidFill>
                <a:latin typeface="Consolas"/>
                <a:ea typeface="Consolas"/>
                <a:cs typeface="Consolas"/>
                <a:sym typeface="Consolas"/>
              </a:rPr>
              <a:t>"tn.esprit.espoline"</a:t>
            </a:r>
            <a:r>
              <a:rPr b="1" i="0" lang="fr-FR" sz="2000" u="none" cap="none" strike="noStrike">
                <a:solidFill>
                  <a:srgbClr val="000000"/>
                </a:solidFill>
                <a:latin typeface="Consolas"/>
                <a:ea typeface="Consolas"/>
                <a:cs typeface="Consolas"/>
                <a:sym typeface="Consolas"/>
              </a:rPr>
              <a:t>)</a:t>
            </a:r>
            <a:endParaRPr b="1" i="0" sz="2000" u="none" cap="none" strike="noStrike">
              <a:solidFill>
                <a:srgbClr val="646464"/>
              </a:solidFill>
              <a:latin typeface="Consolas"/>
              <a:ea typeface="Consolas"/>
              <a:cs typeface="Consolas"/>
              <a:sym typeface="Consolas"/>
            </a:endParaRPr>
          </a:p>
          <a:p>
            <a:pPr indent="0" lvl="1" marL="362765" marR="0" rtl="0" algn="l">
              <a:lnSpc>
                <a:spcPct val="100000"/>
              </a:lnSpc>
              <a:spcBef>
                <a:spcPts val="400"/>
              </a:spcBef>
              <a:spcAft>
                <a:spcPts val="0"/>
              </a:spcAft>
              <a:buClr>
                <a:srgbClr val="7F0055"/>
              </a:buClr>
              <a:buSzPts val="2000"/>
              <a:buFont typeface="Arial"/>
              <a:buNone/>
            </a:pPr>
            <a:r>
              <a:rPr b="0" i="0" lang="fr-FR" sz="2000" u="none" cap="none" strike="noStrike">
                <a:solidFill>
                  <a:srgbClr val="7F0055"/>
                </a:solidFill>
                <a:latin typeface="Consolas"/>
                <a:ea typeface="Consolas"/>
                <a:cs typeface="Consolas"/>
                <a:sym typeface="Consolas"/>
              </a:rPr>
              <a:t>public</a:t>
            </a:r>
            <a:r>
              <a:rPr b="0" i="0" lang="fr-FR" sz="2000" u="none" cap="none" strike="noStrike">
                <a:solidFill>
                  <a:srgbClr val="000000"/>
                </a:solidFill>
                <a:latin typeface="Consolas"/>
                <a:ea typeface="Consolas"/>
                <a:cs typeface="Consolas"/>
                <a:sym typeface="Consolas"/>
              </a:rPr>
              <a:t> </a:t>
            </a:r>
            <a:r>
              <a:rPr b="0" i="0" lang="fr-FR" sz="2000" u="none" cap="none" strike="noStrike">
                <a:solidFill>
                  <a:srgbClr val="7F0055"/>
                </a:solidFill>
                <a:latin typeface="Consolas"/>
                <a:ea typeface="Consolas"/>
                <a:cs typeface="Consolas"/>
                <a:sym typeface="Consolas"/>
              </a:rPr>
              <a:t>class</a:t>
            </a:r>
            <a:r>
              <a:rPr b="0" i="0" lang="fr-FR" sz="2000" u="none" cap="none" strike="noStrike">
                <a:solidFill>
                  <a:srgbClr val="000000"/>
                </a:solidFill>
                <a:latin typeface="Consolas"/>
                <a:ea typeface="Consolas"/>
                <a:cs typeface="Consolas"/>
                <a:sym typeface="Consolas"/>
              </a:rPr>
              <a:t> Main {}</a:t>
            </a:r>
            <a:endParaRPr b="0" i="0" sz="2000" u="none" cap="none" strike="noStrike">
              <a:solidFill>
                <a:schemeClr val="dk1"/>
              </a:solidFill>
              <a:latin typeface="Century Gothic"/>
              <a:ea typeface="Century Gothic"/>
              <a:cs typeface="Century Gothic"/>
              <a:sym typeface="Century Gothic"/>
            </a:endParaRPr>
          </a:p>
          <a:p>
            <a:pPr indent="-227711" lvl="0" marL="342900" marR="0" rtl="0" algn="l">
              <a:lnSpc>
                <a:spcPct val="100000"/>
              </a:lnSpc>
              <a:spcBef>
                <a:spcPts val="363"/>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p:txBody>
      </p:sp>
      <p:sp>
        <p:nvSpPr>
          <p:cNvPr id="578" name="Google Shape;578;p32"/>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3"/>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1" i="0" lang="fr-FR" sz="2902" u="none" cap="none" strike="noStrike">
                <a:solidFill>
                  <a:schemeClr val="dk1"/>
                </a:solidFill>
                <a:latin typeface="Century Gothic"/>
                <a:ea typeface="Century Gothic"/>
                <a:cs typeface="Century Gothic"/>
                <a:sym typeface="Century Gothic"/>
              </a:rPr>
              <a:t>TP</a:t>
            </a:r>
            <a:r>
              <a:rPr b="0" i="0" lang="fr-FR" sz="2902" u="none" cap="none" strike="noStrike">
                <a:solidFill>
                  <a:schemeClr val="dk1"/>
                </a:solidFill>
                <a:latin typeface="Century Gothic"/>
                <a:ea typeface="Century Gothic"/>
                <a:cs typeface="Century Gothic"/>
                <a:sym typeface="Century Gothic"/>
              </a:rPr>
              <a:t> Injection des dépendances - Avec les Annotations</a:t>
            </a:r>
            <a:endParaRPr b="0" i="0" sz="1400" u="none" cap="none" strike="noStrike">
              <a:solidFill>
                <a:srgbClr val="000000"/>
              </a:solidFill>
              <a:latin typeface="Arial"/>
              <a:ea typeface="Arial"/>
              <a:cs typeface="Arial"/>
              <a:sym typeface="Arial"/>
            </a:endParaRPr>
          </a:p>
        </p:txBody>
      </p:sp>
      <p:sp>
        <p:nvSpPr>
          <p:cNvPr id="585" name="Google Shape;585;p33"/>
          <p:cNvSpPr/>
          <p:nvPr/>
        </p:nvSpPr>
        <p:spPr>
          <a:xfrm>
            <a:off x="1247607" y="1163782"/>
            <a:ext cx="9696786" cy="5389418"/>
          </a:xfrm>
          <a:prstGeom prst="rect">
            <a:avLst/>
          </a:prstGeom>
          <a:noFill/>
          <a:ln>
            <a:noFill/>
          </a:ln>
        </p:spPr>
        <p:txBody>
          <a:bodyPr anchorCtr="0" anchor="t" bIns="45700" lIns="91400" spcFirstLastPara="1" rIns="91400" wrap="square" tIns="45700">
            <a:normAutofit/>
          </a:bodyPr>
          <a:lstStyle/>
          <a:p>
            <a:pPr indent="-227711" lvl="0" marL="342900" marR="0" rtl="0" algn="l">
              <a:lnSpc>
                <a:spcPct val="100000"/>
              </a:lnSpc>
              <a:spcBef>
                <a:spcPts val="0"/>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p:txBody>
      </p:sp>
      <p:sp>
        <p:nvSpPr>
          <p:cNvPr id="586" name="Google Shape;586;p33"/>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587" name="Google Shape;587;p33"/>
          <p:cNvPicPr preferRelativeResize="0"/>
          <p:nvPr/>
        </p:nvPicPr>
        <p:blipFill rotWithShape="1">
          <a:blip r:embed="rId3">
            <a:alphaModFix/>
          </a:blip>
          <a:srcRect b="0" l="0" r="0" t="0"/>
          <a:stretch/>
        </p:blipFill>
        <p:spPr>
          <a:xfrm>
            <a:off x="4137092" y="1249695"/>
            <a:ext cx="3403920" cy="52175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4"/>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1" i="0" lang="fr-FR" sz="2902" u="none" cap="none" strike="noStrike">
                <a:solidFill>
                  <a:schemeClr val="dk1"/>
                </a:solidFill>
                <a:latin typeface="Century Gothic"/>
                <a:ea typeface="Century Gothic"/>
                <a:cs typeface="Century Gothic"/>
                <a:sym typeface="Century Gothic"/>
              </a:rPr>
              <a:t>TP</a:t>
            </a:r>
            <a:r>
              <a:rPr b="0" i="0" lang="fr-FR" sz="2902" u="none" cap="none" strike="noStrike">
                <a:solidFill>
                  <a:schemeClr val="dk1"/>
                </a:solidFill>
                <a:latin typeface="Century Gothic"/>
                <a:ea typeface="Century Gothic"/>
                <a:cs typeface="Century Gothic"/>
                <a:sym typeface="Century Gothic"/>
              </a:rPr>
              <a:t> Injection des dépendances - Avec les Annotations</a:t>
            </a:r>
            <a:endParaRPr b="0" i="0" sz="1400" u="none" cap="none" strike="noStrike">
              <a:solidFill>
                <a:srgbClr val="000000"/>
              </a:solidFill>
              <a:latin typeface="Arial"/>
              <a:ea typeface="Arial"/>
              <a:cs typeface="Arial"/>
              <a:sym typeface="Arial"/>
            </a:endParaRPr>
          </a:p>
        </p:txBody>
      </p:sp>
      <p:sp>
        <p:nvSpPr>
          <p:cNvPr id="594" name="Google Shape;594;p34"/>
          <p:cNvSpPr/>
          <p:nvPr/>
        </p:nvSpPr>
        <p:spPr>
          <a:xfrm>
            <a:off x="1524001" y="1163782"/>
            <a:ext cx="9144000" cy="5389418"/>
          </a:xfrm>
          <a:prstGeom prst="rect">
            <a:avLst/>
          </a:prstGeom>
          <a:noFill/>
          <a:ln>
            <a:noFill/>
          </a:ln>
        </p:spPr>
        <p:txBody>
          <a:bodyPr anchorCtr="0" anchor="t" bIns="45700" lIns="91400" spcFirstLastPara="1" rIns="91400" wrap="square" tIns="45700">
            <a:noAutofit/>
          </a:bodyPr>
          <a:lstStyle/>
          <a:p>
            <a:pPr indent="0" lvl="0" marL="0" marR="0" rtl="0" algn="l">
              <a:lnSpc>
                <a:spcPct val="100000"/>
              </a:lnSpc>
              <a:spcBef>
                <a:spcPts val="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package</a:t>
            </a:r>
            <a:r>
              <a:rPr b="1" i="0" lang="fr-FR" sz="1451" u="none" cap="none" strike="noStrike">
                <a:solidFill>
                  <a:srgbClr val="000000"/>
                </a:solidFill>
                <a:latin typeface="Consolas"/>
                <a:ea typeface="Consolas"/>
                <a:cs typeface="Consolas"/>
                <a:sym typeface="Consolas"/>
              </a:rPr>
              <a:t> tn.esprit.espoline.services;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import</a:t>
            </a:r>
            <a:r>
              <a:rPr b="1" i="0" lang="fr-FR" sz="1451" u="none" cap="none" strike="noStrike">
                <a:solidFill>
                  <a:srgbClr val="000000"/>
                </a:solidFill>
                <a:latin typeface="Consolas"/>
                <a:ea typeface="Consolas"/>
                <a:cs typeface="Consolas"/>
                <a:sym typeface="Consolas"/>
              </a:rPr>
              <a:t> java.util.List;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import</a:t>
            </a:r>
            <a:r>
              <a:rPr b="1" i="0" lang="fr-FR" sz="1451" u="none" cap="none" strike="noStrike">
                <a:solidFill>
                  <a:srgbClr val="000000"/>
                </a:solidFill>
                <a:latin typeface="Consolas"/>
                <a:ea typeface="Consolas"/>
                <a:cs typeface="Consolas"/>
                <a:sym typeface="Consolas"/>
              </a:rPr>
              <a:t> org.springframework.beans.factory.annotation.Autowired;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import</a:t>
            </a:r>
            <a:r>
              <a:rPr b="1" i="0" lang="fr-FR" sz="1451" u="none" cap="none" strike="noStrike">
                <a:solidFill>
                  <a:srgbClr val="000000"/>
                </a:solidFill>
                <a:latin typeface="Consolas"/>
                <a:ea typeface="Consolas"/>
                <a:cs typeface="Consolas"/>
                <a:sym typeface="Consolas"/>
              </a:rPr>
              <a:t> org.springframework.stereotype.Service;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import</a:t>
            </a:r>
            <a:r>
              <a:rPr b="1" i="0" lang="fr-FR" sz="1451" u="none" cap="none" strike="noStrike">
                <a:solidFill>
                  <a:srgbClr val="000000"/>
                </a:solidFill>
                <a:latin typeface="Consolas"/>
                <a:ea typeface="Consolas"/>
                <a:cs typeface="Consolas"/>
                <a:sym typeface="Consolas"/>
              </a:rPr>
              <a:t> tn.esprit.espoline.repository.IDependencyRepository;</a:t>
            </a:r>
            <a:endParaRPr b="1" i="0" sz="1451" u="none" cap="none" strike="noStrike">
              <a:solidFill>
                <a:srgbClr val="000000"/>
              </a:solidFill>
              <a:latin typeface="Consolas"/>
              <a:ea typeface="Consolas"/>
              <a:cs typeface="Consolas"/>
              <a:sym typeface="Consolas"/>
            </a:endParaRPr>
          </a:p>
          <a:p>
            <a:pPr indent="0" lvl="0" marL="0" marR="0" rtl="0" algn="l">
              <a:lnSpc>
                <a:spcPct val="100000"/>
              </a:lnSpc>
              <a:spcBef>
                <a:spcPts val="290"/>
              </a:spcBef>
              <a:spcAft>
                <a:spcPts val="0"/>
              </a:spcAft>
              <a:buClr>
                <a:srgbClr val="646464"/>
              </a:buClr>
              <a:buSzPts val="1451"/>
              <a:buFont typeface="Arial"/>
              <a:buNone/>
            </a:pPr>
            <a:r>
              <a:rPr b="0" i="0" lang="fr-FR" sz="1451" u="none" cap="none" strike="noStrike">
                <a:solidFill>
                  <a:srgbClr val="646464"/>
                </a:solidFill>
                <a:latin typeface="Consolas"/>
                <a:ea typeface="Consolas"/>
                <a:cs typeface="Consolas"/>
                <a:sym typeface="Consolas"/>
              </a:rPr>
              <a:t>@Service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public</a:t>
            </a:r>
            <a:r>
              <a:rPr b="1" i="0" lang="fr-FR" sz="1451" u="none" cap="none" strike="noStrike">
                <a:solidFill>
                  <a:srgbClr val="000000"/>
                </a:solidFill>
                <a:latin typeface="Consolas"/>
                <a:ea typeface="Consolas"/>
                <a:cs typeface="Consolas"/>
                <a:sym typeface="Consolas"/>
              </a:rPr>
              <a:t> </a:t>
            </a:r>
            <a:r>
              <a:rPr b="1" i="0" lang="fr-FR" sz="1451" u="none" cap="none" strike="noStrike">
                <a:solidFill>
                  <a:srgbClr val="7F0055"/>
                </a:solidFill>
                <a:latin typeface="Consolas"/>
                <a:ea typeface="Consolas"/>
                <a:cs typeface="Consolas"/>
                <a:sym typeface="Consolas"/>
              </a:rPr>
              <a:t>class</a:t>
            </a:r>
            <a:r>
              <a:rPr b="1" i="0" lang="fr-FR" sz="1451" u="none" cap="none" strike="noStrike">
                <a:solidFill>
                  <a:srgbClr val="000000"/>
                </a:solidFill>
                <a:latin typeface="Consolas"/>
                <a:ea typeface="Consolas"/>
                <a:cs typeface="Consolas"/>
                <a:sym typeface="Consolas"/>
              </a:rPr>
              <a:t> DependencyService </a:t>
            </a:r>
            <a:r>
              <a:rPr b="1" i="0" lang="fr-FR" sz="1451" u="none" cap="none" strike="noStrike">
                <a:solidFill>
                  <a:srgbClr val="7F0055"/>
                </a:solidFill>
                <a:latin typeface="Consolas"/>
                <a:ea typeface="Consolas"/>
                <a:cs typeface="Consolas"/>
                <a:sym typeface="Consolas"/>
              </a:rPr>
              <a:t>implements</a:t>
            </a:r>
            <a:r>
              <a:rPr b="1" i="0" lang="fr-FR" sz="1451" u="none" cap="none" strike="noStrike">
                <a:solidFill>
                  <a:srgbClr val="000000"/>
                </a:solidFill>
                <a:latin typeface="Consolas"/>
                <a:ea typeface="Consolas"/>
                <a:cs typeface="Consolas"/>
                <a:sym typeface="Consolas"/>
              </a:rPr>
              <a:t> IDependencyService {</a:t>
            </a:r>
            <a:endParaRPr b="0" i="0" sz="1451" u="none" cap="none" strike="noStrike">
              <a:solidFill>
                <a:schemeClr val="dk1"/>
              </a:solidFill>
              <a:latin typeface="Consolas"/>
              <a:ea typeface="Consolas"/>
              <a:cs typeface="Consolas"/>
              <a:sym typeface="Consolas"/>
            </a:endParaRPr>
          </a:p>
          <a:p>
            <a:pPr indent="0" lvl="1" marL="362765" marR="0" rtl="0" algn="l">
              <a:lnSpc>
                <a:spcPct val="100000"/>
              </a:lnSpc>
              <a:spcBef>
                <a:spcPts val="290"/>
              </a:spcBef>
              <a:spcAft>
                <a:spcPts val="0"/>
              </a:spcAft>
              <a:buClr>
                <a:srgbClr val="646464"/>
              </a:buClr>
              <a:buSzPts val="1451"/>
              <a:buFont typeface="Arial"/>
              <a:buNone/>
            </a:pPr>
            <a:r>
              <a:rPr b="0" i="0" lang="fr-FR" sz="1451" u="none" cap="none" strike="noStrike">
                <a:solidFill>
                  <a:srgbClr val="646464"/>
                </a:solidFill>
                <a:latin typeface="Consolas"/>
                <a:ea typeface="Consolas"/>
                <a:cs typeface="Consolas"/>
                <a:sym typeface="Consolas"/>
              </a:rPr>
              <a:t>@Autowired</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private</a:t>
            </a:r>
            <a:r>
              <a:rPr b="1" i="0" lang="fr-FR" sz="1451" u="none" cap="none" strike="noStrike">
                <a:solidFill>
                  <a:srgbClr val="000000"/>
                </a:solidFill>
                <a:latin typeface="Consolas"/>
                <a:ea typeface="Consolas"/>
                <a:cs typeface="Consolas"/>
                <a:sym typeface="Consolas"/>
              </a:rPr>
              <a:t> IDependencyRepository </a:t>
            </a:r>
            <a:r>
              <a:rPr b="1" i="0" lang="fr-FR" sz="1451" u="none" cap="none" strike="noStrike">
                <a:solidFill>
                  <a:srgbClr val="0000C0"/>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chemeClr val="dk1"/>
              </a:buClr>
              <a:buSzPts val="1451"/>
              <a:buFont typeface="Arial"/>
              <a:buNone/>
            </a:pPr>
            <a:r>
              <a:t/>
            </a:r>
            <a:endParaRPr b="0" i="0" sz="1451" u="none" cap="none" strike="noStrike">
              <a:solidFill>
                <a:schemeClr val="dk1"/>
              </a:solidFill>
              <a:latin typeface="Consolas"/>
              <a:ea typeface="Consolas"/>
              <a:cs typeface="Consolas"/>
              <a:sym typeface="Consolas"/>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public</a:t>
            </a:r>
            <a:r>
              <a:rPr b="1" i="0" lang="fr-FR" sz="1451" u="none" cap="none" strike="noStrike">
                <a:solidFill>
                  <a:srgbClr val="000000"/>
                </a:solidFill>
                <a:latin typeface="Consolas"/>
                <a:ea typeface="Consolas"/>
                <a:cs typeface="Consolas"/>
                <a:sym typeface="Consolas"/>
              </a:rPr>
              <a:t> IDependencyRepository getMyRepository() {</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	return</a:t>
            </a:r>
            <a:r>
              <a:rPr b="1" i="0" lang="fr-FR" sz="1451" u="none" cap="none" strike="noStrike">
                <a:solidFill>
                  <a:srgbClr val="000000"/>
                </a:solidFill>
                <a:latin typeface="Consolas"/>
                <a:ea typeface="Consolas"/>
                <a:cs typeface="Consolas"/>
                <a:sym typeface="Consolas"/>
              </a:rPr>
              <a:t> </a:t>
            </a:r>
            <a:r>
              <a:rPr b="1" i="0" lang="fr-FR" sz="1451" u="none" cap="none" strike="noStrike">
                <a:solidFill>
                  <a:srgbClr val="0000C0"/>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000000"/>
              </a:buClr>
              <a:buSzPts val="1451"/>
              <a:buFont typeface="Arial"/>
              <a:buNone/>
            </a:pPr>
            <a:r>
              <a:rPr b="0"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public</a:t>
            </a:r>
            <a:r>
              <a:rPr b="1" i="0" lang="fr-FR" sz="1451" u="none" cap="none" strike="noStrike">
                <a:solidFill>
                  <a:srgbClr val="000000"/>
                </a:solidFill>
                <a:latin typeface="Consolas"/>
                <a:ea typeface="Consolas"/>
                <a:cs typeface="Consolas"/>
                <a:sym typeface="Consolas"/>
              </a:rPr>
              <a:t> </a:t>
            </a:r>
            <a:r>
              <a:rPr b="1" i="0" lang="fr-FR" sz="1451" u="none" cap="none" strike="noStrike">
                <a:solidFill>
                  <a:srgbClr val="7F0055"/>
                </a:solidFill>
                <a:latin typeface="Consolas"/>
                <a:ea typeface="Consolas"/>
                <a:cs typeface="Consolas"/>
                <a:sym typeface="Consolas"/>
              </a:rPr>
              <a:t>void</a:t>
            </a:r>
            <a:r>
              <a:rPr b="1" i="0" lang="fr-FR" sz="1451" u="none" cap="none" strike="noStrike">
                <a:solidFill>
                  <a:srgbClr val="000000"/>
                </a:solidFill>
                <a:latin typeface="Consolas"/>
                <a:ea typeface="Consolas"/>
                <a:cs typeface="Consolas"/>
                <a:sym typeface="Consolas"/>
              </a:rPr>
              <a:t> setMyRepository(IDependencyRepository </a:t>
            </a:r>
            <a:r>
              <a:rPr b="1" i="0" lang="fr-FR" sz="1451" u="none" cap="none" strike="noStrike">
                <a:solidFill>
                  <a:srgbClr val="6A3E3E"/>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	this</a:t>
            </a:r>
            <a:r>
              <a:rPr b="1" i="0" lang="fr-FR" sz="1451" u="none" cap="none" strike="noStrike">
                <a:solidFill>
                  <a:srgbClr val="000000"/>
                </a:solidFill>
                <a:latin typeface="Consolas"/>
                <a:ea typeface="Consolas"/>
                <a:cs typeface="Consolas"/>
                <a:sym typeface="Consolas"/>
              </a:rPr>
              <a:t>.</a:t>
            </a:r>
            <a:r>
              <a:rPr b="1" i="0" lang="fr-FR" sz="1451" u="none" cap="none" strike="noStrike">
                <a:solidFill>
                  <a:srgbClr val="0000C0"/>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 = </a:t>
            </a:r>
            <a:r>
              <a:rPr b="1" i="0" lang="fr-FR" sz="1451" u="none" cap="none" strike="noStrike">
                <a:solidFill>
                  <a:srgbClr val="6A3E3E"/>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000000"/>
              </a:buClr>
              <a:buSzPts val="1451"/>
              <a:buFont typeface="Arial"/>
              <a:buNone/>
            </a:pPr>
            <a:r>
              <a:rPr b="0"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public</a:t>
            </a:r>
            <a:r>
              <a:rPr b="1" i="0" lang="fr-FR" sz="1451" u="none" cap="none" strike="noStrike">
                <a:solidFill>
                  <a:srgbClr val="000000"/>
                </a:solidFill>
                <a:latin typeface="Consolas"/>
                <a:ea typeface="Consolas"/>
                <a:cs typeface="Consolas"/>
                <a:sym typeface="Consolas"/>
              </a:rPr>
              <a:t> List&lt;String&gt; getCoursesList() {</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7F0055"/>
              </a:buClr>
              <a:buSzPts val="1451"/>
              <a:buFont typeface="Arial"/>
              <a:buNone/>
            </a:pPr>
            <a:r>
              <a:rPr b="1" i="0" lang="fr-FR" sz="1451" u="none" cap="none" strike="noStrike">
                <a:solidFill>
                  <a:srgbClr val="7F0055"/>
                </a:solidFill>
                <a:latin typeface="Consolas"/>
                <a:ea typeface="Consolas"/>
                <a:cs typeface="Consolas"/>
                <a:sym typeface="Consolas"/>
              </a:rPr>
              <a:t>	return</a:t>
            </a:r>
            <a:r>
              <a:rPr b="1" i="0" lang="fr-FR" sz="1451" u="none" cap="none" strike="noStrike">
                <a:solidFill>
                  <a:srgbClr val="000000"/>
                </a:solidFill>
                <a:latin typeface="Consolas"/>
                <a:ea typeface="Consolas"/>
                <a:cs typeface="Consolas"/>
                <a:sym typeface="Consolas"/>
              </a:rPr>
              <a:t> </a:t>
            </a:r>
            <a:r>
              <a:rPr b="1" i="0" lang="fr-FR" sz="1451" u="none" cap="none" strike="noStrike">
                <a:solidFill>
                  <a:srgbClr val="0000C0"/>
                </a:solidFill>
                <a:latin typeface="Consolas"/>
                <a:ea typeface="Consolas"/>
                <a:cs typeface="Consolas"/>
                <a:sym typeface="Consolas"/>
              </a:rPr>
              <a:t>myRepository</a:t>
            </a:r>
            <a:r>
              <a:rPr b="1" i="0" lang="fr-FR" sz="1451" u="none" cap="none" strike="noStrike">
                <a:solidFill>
                  <a:srgbClr val="000000"/>
                </a:solidFill>
                <a:latin typeface="Consolas"/>
                <a:ea typeface="Consolas"/>
                <a:cs typeface="Consolas"/>
                <a:sym typeface="Consolas"/>
              </a:rPr>
              <a:t>.getCoursesList();</a:t>
            </a:r>
            <a:endParaRPr b="0" i="0" sz="1400" u="none" cap="none" strike="noStrike">
              <a:solidFill>
                <a:srgbClr val="000000"/>
              </a:solidFill>
              <a:latin typeface="Arial"/>
              <a:ea typeface="Arial"/>
              <a:cs typeface="Arial"/>
              <a:sym typeface="Arial"/>
            </a:endParaRPr>
          </a:p>
          <a:p>
            <a:pPr indent="0" lvl="1" marL="362765" marR="0" rtl="0" algn="l">
              <a:lnSpc>
                <a:spcPct val="100000"/>
              </a:lnSpc>
              <a:spcBef>
                <a:spcPts val="290"/>
              </a:spcBef>
              <a:spcAft>
                <a:spcPts val="0"/>
              </a:spcAft>
              <a:buClr>
                <a:srgbClr val="000000"/>
              </a:buClr>
              <a:buSzPts val="1451"/>
              <a:buFont typeface="Arial"/>
              <a:buNone/>
            </a:pPr>
            <a:r>
              <a:rPr b="0" i="0" lang="fr-FR" sz="1451"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90"/>
              </a:spcBef>
              <a:spcAft>
                <a:spcPts val="0"/>
              </a:spcAft>
              <a:buClr>
                <a:srgbClr val="000000"/>
              </a:buClr>
              <a:buSzPts val="1451"/>
              <a:buFont typeface="Arial"/>
              <a:buNone/>
            </a:pPr>
            <a:r>
              <a:rPr b="0" i="0" lang="fr-FR" sz="1451" u="none" cap="none" strike="noStrike">
                <a:solidFill>
                  <a:srgbClr val="000000"/>
                </a:solidFill>
                <a:latin typeface="Consolas"/>
                <a:ea typeface="Consolas"/>
                <a:cs typeface="Consolas"/>
                <a:sym typeface="Consolas"/>
              </a:rPr>
              <a:t>}</a:t>
            </a:r>
            <a:endParaRPr b="1" i="0" sz="1451" u="none" cap="none" strike="noStrike">
              <a:solidFill>
                <a:srgbClr val="000000"/>
              </a:solidFill>
              <a:latin typeface="Consolas"/>
              <a:ea typeface="Consolas"/>
              <a:cs typeface="Consolas"/>
              <a:sym typeface="Consolas"/>
            </a:endParaRPr>
          </a:p>
        </p:txBody>
      </p:sp>
      <p:sp>
        <p:nvSpPr>
          <p:cNvPr id="595" name="Google Shape;595;p3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5"/>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@Qualifier, @Primary</a:t>
            </a:r>
            <a:endParaRPr b="0" i="0" sz="1400" u="none" cap="none" strike="noStrike">
              <a:solidFill>
                <a:srgbClr val="000000"/>
              </a:solidFill>
              <a:latin typeface="Arial"/>
              <a:ea typeface="Arial"/>
              <a:cs typeface="Arial"/>
              <a:sym typeface="Arial"/>
            </a:endParaRPr>
          </a:p>
        </p:txBody>
      </p:sp>
      <p:sp>
        <p:nvSpPr>
          <p:cNvPr id="602" name="Google Shape;602;p35"/>
          <p:cNvSpPr txBox="1"/>
          <p:nvPr>
            <p:ph idx="12" type="sldNum"/>
          </p:nvPr>
        </p:nvSpPr>
        <p:spPr>
          <a:xfrm>
            <a:off x="10405597" y="6652404"/>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603" name="Google Shape;603;p35"/>
          <p:cNvSpPr/>
          <p:nvPr/>
        </p:nvSpPr>
        <p:spPr>
          <a:xfrm>
            <a:off x="1427077" y="1304429"/>
            <a:ext cx="9696786"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50000"/>
              </a:lnSpc>
              <a:spcBef>
                <a:spcPts val="0"/>
              </a:spcBef>
              <a:spcAft>
                <a:spcPts val="0"/>
              </a:spcAft>
              <a:buClr>
                <a:schemeClr val="dk1"/>
              </a:buClr>
              <a:buSzPts val="1814"/>
              <a:buFont typeface="Arial"/>
              <a:buChar char="•"/>
            </a:pPr>
            <a:r>
              <a:rPr b="0" i="0" lang="fr-FR" sz="1814" u="none" cap="none" strike="noStrike">
                <a:solidFill>
                  <a:schemeClr val="dk1"/>
                </a:solidFill>
                <a:latin typeface="Century Gothic"/>
                <a:ea typeface="Century Gothic"/>
                <a:cs typeface="Century Gothic"/>
                <a:sym typeface="Century Gothic"/>
              </a:rPr>
              <a:t>Si on a deux classes qui implémente la même interface.</a:t>
            </a:r>
            <a:endParaRPr b="0" i="0" sz="1400" u="none" cap="none" strike="noStrike">
              <a:solidFill>
                <a:srgbClr val="000000"/>
              </a:solidFill>
              <a:latin typeface="Arial"/>
              <a:ea typeface="Arial"/>
              <a:cs typeface="Arial"/>
              <a:sym typeface="Arial"/>
            </a:endParaRPr>
          </a:p>
          <a:p>
            <a:pPr indent="-204723" lvl="0" marL="34290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204723" lvl="0" marL="34290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204723" lvl="0" marL="34290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p:txBody>
      </p:sp>
      <p:pic>
        <p:nvPicPr>
          <p:cNvPr id="604" name="Google Shape;604;p35"/>
          <p:cNvPicPr preferRelativeResize="0"/>
          <p:nvPr/>
        </p:nvPicPr>
        <p:blipFill rotWithShape="1">
          <a:blip r:embed="rId3">
            <a:alphaModFix/>
          </a:blip>
          <a:srcRect b="0" l="0" r="0" t="0"/>
          <a:stretch/>
        </p:blipFill>
        <p:spPr>
          <a:xfrm>
            <a:off x="1461090" y="2564373"/>
            <a:ext cx="4309597" cy="2222401"/>
          </a:xfrm>
          <a:prstGeom prst="rect">
            <a:avLst/>
          </a:prstGeom>
          <a:noFill/>
          <a:ln>
            <a:noFill/>
          </a:ln>
        </p:spPr>
      </p:pic>
      <p:pic>
        <p:nvPicPr>
          <p:cNvPr id="605" name="Google Shape;605;p35"/>
          <p:cNvPicPr preferRelativeResize="0"/>
          <p:nvPr/>
        </p:nvPicPr>
        <p:blipFill rotWithShape="1">
          <a:blip r:embed="rId4">
            <a:alphaModFix/>
          </a:blip>
          <a:srcRect b="0" l="0" r="0" t="0"/>
          <a:stretch/>
        </p:blipFill>
        <p:spPr>
          <a:xfrm>
            <a:off x="4839274" y="1875148"/>
            <a:ext cx="2513448" cy="518237"/>
          </a:xfrm>
          <a:prstGeom prst="rect">
            <a:avLst/>
          </a:prstGeom>
          <a:noFill/>
          <a:ln>
            <a:noFill/>
          </a:ln>
        </p:spPr>
      </p:pic>
      <p:pic>
        <p:nvPicPr>
          <p:cNvPr id="606" name="Google Shape;606;p35"/>
          <p:cNvPicPr preferRelativeResize="0"/>
          <p:nvPr/>
        </p:nvPicPr>
        <p:blipFill rotWithShape="1">
          <a:blip r:embed="rId5">
            <a:alphaModFix/>
          </a:blip>
          <a:srcRect b="0" l="0" r="0" t="0"/>
          <a:stretch/>
        </p:blipFill>
        <p:spPr>
          <a:xfrm>
            <a:off x="6201583" y="2560113"/>
            <a:ext cx="4491385" cy="1615171"/>
          </a:xfrm>
          <a:prstGeom prst="rect">
            <a:avLst/>
          </a:prstGeom>
          <a:noFill/>
          <a:ln>
            <a:noFill/>
          </a:ln>
        </p:spPr>
      </p:pic>
      <p:grpSp>
        <p:nvGrpSpPr>
          <p:cNvPr id="607" name="Google Shape;607;p35"/>
          <p:cNvGrpSpPr/>
          <p:nvPr/>
        </p:nvGrpSpPr>
        <p:grpSpPr>
          <a:xfrm>
            <a:off x="4726189" y="4586933"/>
            <a:ext cx="2772567" cy="1243768"/>
            <a:chOff x="3817936" y="5650185"/>
            <a:chExt cx="3057525" cy="1371600"/>
          </a:xfrm>
        </p:grpSpPr>
        <p:pic>
          <p:nvPicPr>
            <p:cNvPr id="608" name="Google Shape;608;p35"/>
            <p:cNvPicPr preferRelativeResize="0"/>
            <p:nvPr/>
          </p:nvPicPr>
          <p:blipFill rotWithShape="1">
            <a:blip r:embed="rId6">
              <a:alphaModFix/>
            </a:blip>
            <a:srcRect b="0" l="0" r="0" t="0"/>
            <a:stretch/>
          </p:blipFill>
          <p:spPr>
            <a:xfrm>
              <a:off x="3817936" y="5650185"/>
              <a:ext cx="3057525" cy="1371600"/>
            </a:xfrm>
            <a:prstGeom prst="rect">
              <a:avLst/>
            </a:prstGeom>
            <a:noFill/>
            <a:ln>
              <a:noFill/>
            </a:ln>
          </p:spPr>
        </p:pic>
        <p:sp>
          <p:nvSpPr>
            <p:cNvPr id="609" name="Google Shape;609;p35"/>
            <p:cNvSpPr/>
            <p:nvPr/>
          </p:nvSpPr>
          <p:spPr>
            <a:xfrm>
              <a:off x="4050556" y="6157689"/>
              <a:ext cx="2304256" cy="542739"/>
            </a:xfrm>
            <a:prstGeom prst="rect">
              <a:avLst/>
            </a:prstGeom>
            <a:noFill/>
            <a:ln cap="flat" cmpd="sng" w="12700">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grpSp>
      <p:sp>
        <p:nvSpPr>
          <p:cNvPr id="610" name="Google Shape;610;p35"/>
          <p:cNvSpPr txBox="1"/>
          <p:nvPr/>
        </p:nvSpPr>
        <p:spPr>
          <a:xfrm>
            <a:off x="1584955" y="5909309"/>
            <a:ext cx="9022085" cy="5388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51"/>
              <a:buFont typeface="Arial"/>
              <a:buNone/>
            </a:pPr>
            <a:r>
              <a:rPr b="0" i="0" lang="fr-FR" sz="1451" u="none" cap="none" strike="noStrike">
                <a:solidFill>
                  <a:srgbClr val="FF0000"/>
                </a:solidFill>
                <a:latin typeface="Calibri"/>
                <a:ea typeface="Calibri"/>
                <a:cs typeface="Calibri"/>
                <a:sym typeface="Calibri"/>
              </a:rPr>
              <a:t>Erreur : No qualifying bean of type 'tn.esprit.esponline.service.UserService' available: expected single matching bean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51"/>
              <a:buFont typeface="Arial"/>
              <a:buNone/>
            </a:pPr>
            <a:r>
              <a:rPr b="0" i="0" lang="fr-FR" sz="1451" u="none" cap="none" strike="noStrike">
                <a:solidFill>
                  <a:srgbClr val="FF0000"/>
                </a:solidFill>
                <a:latin typeface="Calibri"/>
                <a:ea typeface="Calibri"/>
                <a:cs typeface="Calibri"/>
                <a:sym typeface="Calibri"/>
              </a:rPr>
              <a:t>but found 2: userServiceImpl,userServiceImpl2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idx="12" type="sldNum"/>
          </p:nvPr>
        </p:nvSpPr>
        <p:spPr>
          <a:xfrm>
            <a:off x="10405597" y="6652404"/>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617" name="Google Shape;617;p36"/>
          <p:cNvSpPr/>
          <p:nvPr/>
        </p:nvSpPr>
        <p:spPr>
          <a:xfrm>
            <a:off x="1427078" y="1304429"/>
            <a:ext cx="9435598"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50000"/>
              </a:lnSpc>
              <a:spcBef>
                <a:spcPts val="0"/>
              </a:spcBef>
              <a:spcAft>
                <a:spcPts val="0"/>
              </a:spcAft>
              <a:buClr>
                <a:schemeClr val="dk1"/>
              </a:buClr>
              <a:buSzPts val="2176"/>
              <a:buFont typeface="Arial"/>
              <a:buChar char="•"/>
            </a:pPr>
            <a:r>
              <a:rPr b="0" i="0" lang="fr-FR" sz="2176" u="none" cap="none" strike="noStrike">
                <a:solidFill>
                  <a:schemeClr val="dk1"/>
                </a:solidFill>
                <a:latin typeface="Century Gothic"/>
                <a:ea typeface="Century Gothic"/>
                <a:cs typeface="Century Gothic"/>
                <a:sym typeface="Century Gothic"/>
              </a:rPr>
              <a:t>On utilise l'annotation @Qualifier pour éliminer le problème du bean à injecter.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204723" lvl="0" marL="34290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p:txBody>
      </p:sp>
      <p:pic>
        <p:nvPicPr>
          <p:cNvPr id="618" name="Google Shape;618;p36"/>
          <p:cNvPicPr preferRelativeResize="0"/>
          <p:nvPr/>
        </p:nvPicPr>
        <p:blipFill rotWithShape="1">
          <a:blip r:embed="rId3">
            <a:alphaModFix/>
          </a:blip>
          <a:srcRect b="0" l="0" r="0" t="0"/>
          <a:stretch/>
        </p:blipFill>
        <p:spPr>
          <a:xfrm>
            <a:off x="1686613" y="3233109"/>
            <a:ext cx="3859255" cy="1990165"/>
          </a:xfrm>
          <a:prstGeom prst="rect">
            <a:avLst/>
          </a:prstGeom>
          <a:noFill/>
          <a:ln>
            <a:noFill/>
          </a:ln>
        </p:spPr>
      </p:pic>
      <p:pic>
        <p:nvPicPr>
          <p:cNvPr id="619" name="Google Shape;619;p36"/>
          <p:cNvPicPr preferRelativeResize="0"/>
          <p:nvPr/>
        </p:nvPicPr>
        <p:blipFill rotWithShape="1">
          <a:blip r:embed="rId4">
            <a:alphaModFix/>
          </a:blip>
          <a:srcRect b="0" l="0" r="0" t="0"/>
          <a:stretch/>
        </p:blipFill>
        <p:spPr>
          <a:xfrm>
            <a:off x="4802790" y="2457101"/>
            <a:ext cx="2513448" cy="518237"/>
          </a:xfrm>
          <a:prstGeom prst="rect">
            <a:avLst/>
          </a:prstGeom>
          <a:noFill/>
          <a:ln>
            <a:noFill/>
          </a:ln>
        </p:spPr>
      </p:pic>
      <p:pic>
        <p:nvPicPr>
          <p:cNvPr id="620" name="Google Shape;620;p36"/>
          <p:cNvPicPr preferRelativeResize="0"/>
          <p:nvPr/>
        </p:nvPicPr>
        <p:blipFill rotWithShape="1">
          <a:blip r:embed="rId5">
            <a:alphaModFix/>
          </a:blip>
          <a:srcRect b="0" l="0" r="0" t="0"/>
          <a:stretch/>
        </p:blipFill>
        <p:spPr>
          <a:xfrm>
            <a:off x="6226594" y="3233110"/>
            <a:ext cx="4491385" cy="1615171"/>
          </a:xfrm>
          <a:prstGeom prst="rect">
            <a:avLst/>
          </a:prstGeom>
          <a:noFill/>
          <a:ln>
            <a:noFill/>
          </a:ln>
        </p:spPr>
      </p:pic>
      <p:pic>
        <p:nvPicPr>
          <p:cNvPr id="621" name="Google Shape;621;p36"/>
          <p:cNvPicPr preferRelativeResize="0"/>
          <p:nvPr/>
        </p:nvPicPr>
        <p:blipFill rotWithShape="1">
          <a:blip r:embed="rId6">
            <a:alphaModFix/>
          </a:blip>
          <a:srcRect b="0" l="0" r="0" t="0"/>
          <a:stretch/>
        </p:blipFill>
        <p:spPr>
          <a:xfrm>
            <a:off x="4463577" y="4904019"/>
            <a:ext cx="3014411" cy="1494249"/>
          </a:xfrm>
          <a:prstGeom prst="rect">
            <a:avLst/>
          </a:prstGeom>
          <a:noFill/>
          <a:ln>
            <a:noFill/>
          </a:ln>
        </p:spPr>
      </p:pic>
      <p:sp>
        <p:nvSpPr>
          <p:cNvPr id="622" name="Google Shape;622;p36"/>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@Qualifier, @Primary</a:t>
            </a:r>
            <a:endParaRPr b="0" i="0" sz="1400" u="none" cap="none" strike="noStrike">
              <a:solidFill>
                <a:srgbClr val="000000"/>
              </a:solidFill>
              <a:latin typeface="Arial"/>
              <a:ea typeface="Arial"/>
              <a:cs typeface="Arial"/>
              <a:sym typeface="Arial"/>
            </a:endParaRPr>
          </a:p>
        </p:txBody>
      </p:sp>
      <p:sp>
        <p:nvSpPr>
          <p:cNvPr id="623" name="Google Shape;623;p36"/>
          <p:cNvSpPr/>
          <p:nvPr/>
        </p:nvSpPr>
        <p:spPr>
          <a:xfrm>
            <a:off x="4802789" y="5614880"/>
            <a:ext cx="2272665" cy="164809"/>
          </a:xfrm>
          <a:prstGeom prst="rect">
            <a:avLst/>
          </a:prstGeom>
          <a:noFill/>
          <a:ln cap="flat" cmpd="sng" w="12700">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7"/>
          <p:cNvSpPr txBox="1"/>
          <p:nvPr>
            <p:ph idx="12" type="sldNum"/>
          </p:nvPr>
        </p:nvSpPr>
        <p:spPr>
          <a:xfrm>
            <a:off x="10405597" y="6652404"/>
            <a:ext cx="1360381"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
        <p:nvSpPr>
          <p:cNvPr id="630" name="Google Shape;630;p37"/>
          <p:cNvSpPr/>
          <p:nvPr/>
        </p:nvSpPr>
        <p:spPr>
          <a:xfrm>
            <a:off x="1427078" y="1304429"/>
            <a:ext cx="9435598" cy="5389418"/>
          </a:xfrm>
          <a:prstGeom prst="rect">
            <a:avLst/>
          </a:prstGeom>
          <a:noFill/>
          <a:ln>
            <a:noFill/>
          </a:ln>
        </p:spPr>
        <p:txBody>
          <a:bodyPr anchorCtr="0" anchor="t" bIns="45700" lIns="91400" spcFirstLastPara="1" rIns="91400" wrap="square" tIns="45700">
            <a:normAutofit/>
          </a:bodyPr>
          <a:lstStyle/>
          <a:p>
            <a:pPr indent="-342900" lvl="0" marL="342900" marR="0" rtl="0" algn="l">
              <a:lnSpc>
                <a:spcPct val="150000"/>
              </a:lnSpc>
              <a:spcBef>
                <a:spcPts val="0"/>
              </a:spcBef>
              <a:spcAft>
                <a:spcPts val="0"/>
              </a:spcAft>
              <a:buClr>
                <a:schemeClr val="dk1"/>
              </a:buClr>
              <a:buSzPts val="2176"/>
              <a:buFont typeface="Arial"/>
              <a:buChar char="•"/>
            </a:pPr>
            <a:r>
              <a:rPr b="0" i="0" lang="fr-FR" sz="2176" u="none" cap="none" strike="noStrike">
                <a:solidFill>
                  <a:schemeClr val="dk1"/>
                </a:solidFill>
                <a:latin typeface="Century Gothic"/>
                <a:ea typeface="Century Gothic"/>
                <a:cs typeface="Century Gothic"/>
                <a:sym typeface="Century Gothic"/>
              </a:rPr>
              <a:t>Aussi, en utilisant l'annotation @Primary, on peut éliminer le problème du bean à injecter.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0" lvl="0" marL="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204723" lvl="0" marL="342900" marR="0" rtl="0" algn="l">
              <a:lnSpc>
                <a:spcPct val="15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p:txBody>
      </p:sp>
      <p:pic>
        <p:nvPicPr>
          <p:cNvPr id="631" name="Google Shape;631;p37"/>
          <p:cNvPicPr preferRelativeResize="0"/>
          <p:nvPr/>
        </p:nvPicPr>
        <p:blipFill rotWithShape="1">
          <a:blip r:embed="rId3">
            <a:alphaModFix/>
          </a:blip>
          <a:srcRect b="0" l="0" r="0" t="0"/>
          <a:stretch/>
        </p:blipFill>
        <p:spPr>
          <a:xfrm>
            <a:off x="1686613" y="3233109"/>
            <a:ext cx="3859255" cy="1990165"/>
          </a:xfrm>
          <a:prstGeom prst="rect">
            <a:avLst/>
          </a:prstGeom>
          <a:noFill/>
          <a:ln>
            <a:noFill/>
          </a:ln>
        </p:spPr>
      </p:pic>
      <p:pic>
        <p:nvPicPr>
          <p:cNvPr id="632" name="Google Shape;632;p37"/>
          <p:cNvPicPr preferRelativeResize="0"/>
          <p:nvPr/>
        </p:nvPicPr>
        <p:blipFill rotWithShape="1">
          <a:blip r:embed="rId4">
            <a:alphaModFix/>
          </a:blip>
          <a:srcRect b="0" l="0" r="0" t="0"/>
          <a:stretch/>
        </p:blipFill>
        <p:spPr>
          <a:xfrm>
            <a:off x="4802790" y="2457101"/>
            <a:ext cx="2513448" cy="518237"/>
          </a:xfrm>
          <a:prstGeom prst="rect">
            <a:avLst/>
          </a:prstGeom>
          <a:noFill/>
          <a:ln>
            <a:noFill/>
          </a:ln>
        </p:spPr>
      </p:pic>
      <p:sp>
        <p:nvSpPr>
          <p:cNvPr id="633" name="Google Shape;633;p37"/>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@Qualifier, @Primary</a:t>
            </a:r>
            <a:endParaRPr b="0" i="0" sz="1400" u="none" cap="none" strike="noStrike">
              <a:solidFill>
                <a:srgbClr val="000000"/>
              </a:solidFill>
              <a:latin typeface="Arial"/>
              <a:ea typeface="Arial"/>
              <a:cs typeface="Arial"/>
              <a:sym typeface="Arial"/>
            </a:endParaRPr>
          </a:p>
        </p:txBody>
      </p:sp>
      <p:pic>
        <p:nvPicPr>
          <p:cNvPr id="634" name="Google Shape;634;p37"/>
          <p:cNvPicPr preferRelativeResize="0"/>
          <p:nvPr/>
        </p:nvPicPr>
        <p:blipFill rotWithShape="1">
          <a:blip r:embed="rId5">
            <a:alphaModFix/>
          </a:blip>
          <a:srcRect b="0" l="0" r="0" t="0"/>
          <a:stretch/>
        </p:blipFill>
        <p:spPr>
          <a:xfrm>
            <a:off x="4563497" y="5115929"/>
            <a:ext cx="3011860" cy="1351114"/>
          </a:xfrm>
          <a:prstGeom prst="rect">
            <a:avLst/>
          </a:prstGeom>
          <a:noFill/>
          <a:ln>
            <a:noFill/>
          </a:ln>
        </p:spPr>
      </p:pic>
      <p:pic>
        <p:nvPicPr>
          <p:cNvPr id="635" name="Google Shape;635;p37"/>
          <p:cNvPicPr preferRelativeResize="0"/>
          <p:nvPr/>
        </p:nvPicPr>
        <p:blipFill rotWithShape="1">
          <a:blip r:embed="rId6">
            <a:alphaModFix/>
          </a:blip>
          <a:srcRect b="0" l="0" r="0" t="0"/>
          <a:stretch/>
        </p:blipFill>
        <p:spPr>
          <a:xfrm>
            <a:off x="6059513" y="3125763"/>
            <a:ext cx="4500023" cy="1839741"/>
          </a:xfrm>
          <a:prstGeom prst="rect">
            <a:avLst/>
          </a:prstGeom>
          <a:noFill/>
          <a:ln>
            <a:noFill/>
          </a:ln>
        </p:spPr>
      </p:pic>
      <p:sp>
        <p:nvSpPr>
          <p:cNvPr id="636" name="Google Shape;636;p37"/>
          <p:cNvSpPr/>
          <p:nvPr/>
        </p:nvSpPr>
        <p:spPr>
          <a:xfrm>
            <a:off x="6059514" y="3125763"/>
            <a:ext cx="689456" cy="193320"/>
          </a:xfrm>
          <a:prstGeom prst="rect">
            <a:avLst/>
          </a:prstGeom>
          <a:noFill/>
          <a:ln cap="flat" cmpd="sng" w="12700">
            <a:solidFill>
              <a:schemeClr val="accent2"/>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32"/>
              <a:buFont typeface="Arial"/>
              <a:buNone/>
            </a:pPr>
            <a:r>
              <a:t/>
            </a:r>
            <a:endParaRPr b="0" i="0" sz="1632"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8"/>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Les Trois Configurations</a:t>
            </a:r>
            <a:endParaRPr b="0" i="0" sz="1400" u="none" cap="none" strike="noStrike">
              <a:solidFill>
                <a:srgbClr val="000000"/>
              </a:solidFill>
              <a:latin typeface="Arial"/>
              <a:ea typeface="Arial"/>
              <a:cs typeface="Arial"/>
              <a:sym typeface="Arial"/>
            </a:endParaRPr>
          </a:p>
        </p:txBody>
      </p:sp>
      <p:sp>
        <p:nvSpPr>
          <p:cNvPr id="643" name="Google Shape;643;p38"/>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graphicFrame>
        <p:nvGraphicFramePr>
          <p:cNvPr id="644" name="Google Shape;644;p38"/>
          <p:cNvGraphicFramePr/>
          <p:nvPr/>
        </p:nvGraphicFramePr>
        <p:xfrm>
          <a:off x="1496617" y="1485598"/>
          <a:ext cx="3000000" cy="3000000"/>
        </p:xfrm>
        <a:graphic>
          <a:graphicData uri="http://schemas.openxmlformats.org/drawingml/2006/table">
            <a:tbl>
              <a:tblPr>
                <a:noFill/>
                <a:tableStyleId>{26340146-E110-4BC9-B16F-298F2910C3A3}</a:tableStyleId>
              </a:tblPr>
              <a:tblGrid>
                <a:gridCol w="1393750"/>
                <a:gridCol w="3329875"/>
                <a:gridCol w="3286875"/>
                <a:gridCol w="1055175"/>
              </a:tblGrid>
              <a:tr h="530000">
                <a:tc>
                  <a:txBody>
                    <a:bodyPr/>
                    <a:lstStyle/>
                    <a:p>
                      <a:pPr indent="0" lvl="0" marL="0" marR="0" rtl="0" algn="l">
                        <a:lnSpc>
                          <a:spcPct val="100000"/>
                        </a:lnSpc>
                        <a:spcBef>
                          <a:spcPts val="0"/>
                        </a:spcBef>
                        <a:spcAft>
                          <a:spcPts val="0"/>
                        </a:spcAft>
                        <a:buClr>
                          <a:schemeClr val="dk1"/>
                        </a:buClr>
                        <a:buSzPts val="1600"/>
                        <a:buFont typeface="Calibri"/>
                        <a:buNone/>
                      </a:pPr>
                      <a:r>
                        <a:t/>
                      </a:r>
                      <a:endParaRPr sz="1600" u="none" cap="none" strike="noStrike"/>
                    </a:p>
                  </a:txBody>
                  <a:tcPr marT="82900" marB="82900" marR="82900" marL="82900"/>
                </a:tc>
                <a:tc>
                  <a:txBody>
                    <a:bodyPr/>
                    <a:lstStyle/>
                    <a:p>
                      <a:pPr indent="0" lvl="0" marL="0" marR="0" rtl="0" algn="ctr">
                        <a:lnSpc>
                          <a:spcPct val="100000"/>
                        </a:lnSpc>
                        <a:spcBef>
                          <a:spcPts val="0"/>
                        </a:spcBef>
                        <a:spcAft>
                          <a:spcPts val="0"/>
                        </a:spcAft>
                        <a:buClr>
                          <a:schemeClr val="dk1"/>
                        </a:buClr>
                        <a:buSzPts val="1600"/>
                        <a:buFont typeface="Calibri"/>
                        <a:buNone/>
                      </a:pPr>
                      <a:r>
                        <a:rPr b="1" lang="fr-FR" sz="1600" u="none" cap="none" strike="noStrike"/>
                        <a:t>Java</a:t>
                      </a:r>
                      <a:endParaRPr b="1" sz="1600" u="none" cap="none" strike="noStrike"/>
                    </a:p>
                  </a:txBody>
                  <a:tcPr marT="82900" marB="82900" marR="82900" marL="82900"/>
                </a:tc>
                <a:tc>
                  <a:txBody>
                    <a:bodyPr/>
                    <a:lstStyle/>
                    <a:p>
                      <a:pPr indent="0" lvl="0" marL="0" marR="0" rtl="0" algn="ctr">
                        <a:lnSpc>
                          <a:spcPct val="100000"/>
                        </a:lnSpc>
                        <a:spcBef>
                          <a:spcPts val="0"/>
                        </a:spcBef>
                        <a:spcAft>
                          <a:spcPts val="0"/>
                        </a:spcAft>
                        <a:buClr>
                          <a:schemeClr val="dk1"/>
                        </a:buClr>
                        <a:buSzPts val="1600"/>
                        <a:buFont typeface="Calibri"/>
                        <a:buNone/>
                      </a:pPr>
                      <a:r>
                        <a:rPr b="1" lang="fr-FR" sz="1600" u="none" cap="none" strike="noStrike"/>
                        <a:t>Annotation</a:t>
                      </a:r>
                      <a:endParaRPr b="1" sz="1600" u="none" cap="none" strike="noStrike"/>
                    </a:p>
                  </a:txBody>
                  <a:tcPr marT="82900" marB="82900" marR="82900" marL="82900"/>
                </a:tc>
                <a:tc>
                  <a:txBody>
                    <a:bodyPr/>
                    <a:lstStyle/>
                    <a:p>
                      <a:pPr indent="0" lvl="0" marL="0" marR="0" rtl="0" algn="ctr">
                        <a:lnSpc>
                          <a:spcPct val="100000"/>
                        </a:lnSpc>
                        <a:spcBef>
                          <a:spcPts val="0"/>
                        </a:spcBef>
                        <a:spcAft>
                          <a:spcPts val="0"/>
                        </a:spcAft>
                        <a:buClr>
                          <a:schemeClr val="dk1"/>
                        </a:buClr>
                        <a:buSzPts val="1600"/>
                        <a:buFont typeface="Calibri"/>
                        <a:buNone/>
                      </a:pPr>
                      <a:r>
                        <a:rPr b="1" lang="fr-FR" sz="1600" u="none" cap="none" strike="noStrike"/>
                        <a:t>XML</a:t>
                      </a:r>
                      <a:endParaRPr b="1" sz="1600" u="none" cap="none" strike="noStrike"/>
                    </a:p>
                  </a:txBody>
                  <a:tcPr marT="82900" marB="82900" marR="82900" marL="82900"/>
                </a:tc>
              </a:tr>
              <a:tr h="1484050">
                <a:tc>
                  <a:txBody>
                    <a:bodyPr/>
                    <a:lstStyle/>
                    <a:p>
                      <a:pPr indent="0" lvl="0" marL="0" marR="0" rtl="0" algn="ctr">
                        <a:lnSpc>
                          <a:spcPct val="100000"/>
                        </a:lnSpc>
                        <a:spcBef>
                          <a:spcPts val="0"/>
                        </a:spcBef>
                        <a:spcAft>
                          <a:spcPts val="0"/>
                        </a:spcAft>
                        <a:buClr>
                          <a:schemeClr val="dk1"/>
                        </a:buClr>
                        <a:buSzPts val="1600"/>
                        <a:buFont typeface="Calibri"/>
                        <a:buNone/>
                      </a:pPr>
                      <a:r>
                        <a:rPr b="1" lang="fr-FR" sz="1600" u="none" cap="none" strike="noStrike"/>
                        <a:t>Avantages</a:t>
                      </a:r>
                      <a:endParaRPr b="1" sz="1600" u="none" cap="none" strike="noStrike"/>
                    </a:p>
                  </a:txBody>
                  <a:tcPr marT="82900" marB="82900" marR="82900" marL="82900" anchor="ctr"/>
                </a:tc>
                <a:tc>
                  <a:txBody>
                    <a:bodyPr/>
                    <a:lstStyle/>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Conf centralisée dans un seul endroit.</a:t>
                      </a:r>
                      <a:endParaRPr sz="1600" u="none" cap="none" strike="noStrike"/>
                    </a:p>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Typage fort.</a:t>
                      </a:r>
                      <a:endParaRPr sz="1600" u="none" cap="none" strike="noStrike"/>
                    </a:p>
                  </a:txBody>
                  <a:tcPr marT="82900" marB="82900" marR="82900" marL="82900"/>
                </a:tc>
                <a:tc>
                  <a:txBody>
                    <a:bodyPr/>
                    <a:lstStyle/>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Bien pour un développement rapide.</a:t>
                      </a:r>
                      <a:endParaRPr sz="1600" u="none" cap="none" strike="noStrike"/>
                    </a:p>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La classe contient déjà sa configuration</a:t>
                      </a:r>
                      <a:endParaRPr sz="1600" u="none" cap="none" strike="noStrike"/>
                    </a:p>
                  </a:txBody>
                  <a:tcPr marT="82900" marB="82900" marR="82900" marL="82900"/>
                </a:tc>
                <a:tc rowSpan="2">
                  <a:txBody>
                    <a:bodyPr/>
                    <a:lstStyle/>
                    <a:p>
                      <a:pPr indent="0" lvl="0" marL="0" marR="0" rtl="0" algn="ctr">
                        <a:lnSpc>
                          <a:spcPct val="100000"/>
                        </a:lnSpc>
                        <a:spcBef>
                          <a:spcPts val="0"/>
                        </a:spcBef>
                        <a:spcAft>
                          <a:spcPts val="0"/>
                        </a:spcAft>
                        <a:buClr>
                          <a:schemeClr val="dk1"/>
                        </a:buClr>
                        <a:buSzPts val="1600"/>
                        <a:buFont typeface="Calibri"/>
                        <a:buNone/>
                      </a:pPr>
                      <a:r>
                        <a:rPr lang="fr-FR" sz="1600" u="none" cap="none" strike="noStrike"/>
                        <a:t>Obsolète</a:t>
                      </a:r>
                      <a:endParaRPr sz="1600" u="none" cap="none" strike="noStrike"/>
                    </a:p>
                  </a:txBody>
                  <a:tcPr marT="82900" marB="82900" marR="82900" marL="82900" anchor="ctr"/>
                </a:tc>
              </a:tr>
              <a:tr h="1484050">
                <a:tc>
                  <a:txBody>
                    <a:bodyPr/>
                    <a:lstStyle/>
                    <a:p>
                      <a:pPr indent="0" lvl="0" marL="0" marR="0" rtl="0" algn="ctr">
                        <a:lnSpc>
                          <a:spcPct val="100000"/>
                        </a:lnSpc>
                        <a:spcBef>
                          <a:spcPts val="0"/>
                        </a:spcBef>
                        <a:spcAft>
                          <a:spcPts val="0"/>
                        </a:spcAft>
                        <a:buClr>
                          <a:schemeClr val="dk1"/>
                        </a:buClr>
                        <a:buSzPts val="1600"/>
                        <a:buFont typeface="Calibri"/>
                        <a:buNone/>
                      </a:pPr>
                      <a:r>
                        <a:rPr b="1" lang="fr-FR" sz="1600" u="none" cap="none" strike="noStrike"/>
                        <a:t>Inconvéniants</a:t>
                      </a:r>
                      <a:endParaRPr b="1" sz="1600" u="none" cap="none" strike="noStrike"/>
                    </a:p>
                  </a:txBody>
                  <a:tcPr marT="82900" marB="82900" marR="82900" marL="82900" anchor="ctr"/>
                </a:tc>
                <a:tc>
                  <a:txBody>
                    <a:bodyPr/>
                    <a:lstStyle/>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Par rapport au annotation, un code de configuration supplémentaire à écrire.</a:t>
                      </a:r>
                      <a:endParaRPr sz="1600" u="none" cap="none" strike="noStrike"/>
                    </a:p>
                  </a:txBody>
                  <a:tcPr marT="82900" marB="82900" marR="82900" marL="82900"/>
                </a:tc>
                <a:tc>
                  <a:txBody>
                    <a:bodyPr/>
                    <a:lstStyle/>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Configuration éparpillée.</a:t>
                      </a:r>
                      <a:endParaRPr sz="1600" u="none" cap="none" strike="noStrike"/>
                    </a:p>
                    <a:p>
                      <a:pPr indent="-317500" lvl="0" marL="457200" marR="0" rtl="0" algn="l">
                        <a:lnSpc>
                          <a:spcPct val="100000"/>
                        </a:lnSpc>
                        <a:spcBef>
                          <a:spcPts val="0"/>
                        </a:spcBef>
                        <a:spcAft>
                          <a:spcPts val="0"/>
                        </a:spcAft>
                        <a:buClr>
                          <a:schemeClr val="dk1"/>
                        </a:buClr>
                        <a:buSzPts val="1400"/>
                        <a:buFont typeface="Calibri"/>
                        <a:buChar char="-"/>
                      </a:pPr>
                      <a:r>
                        <a:rPr lang="fr-FR" sz="1600" u="none" cap="none" strike="noStrike"/>
                        <a:t>Conf et code dans un même endroit.</a:t>
                      </a:r>
                      <a:endParaRPr sz="1600" u="none" cap="none" strike="noStrike"/>
                    </a:p>
                  </a:txBody>
                  <a:tcPr marT="82900" marB="82900" marR="82900" marL="82900"/>
                </a:tc>
                <a:tc vMerge="1"/>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9"/>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SPRING – Injection de Dépendances</a:t>
            </a:r>
            <a:endParaRPr b="0" i="0" sz="1400" u="none" cap="none" strike="noStrike">
              <a:solidFill>
                <a:srgbClr val="000000"/>
              </a:solidFill>
              <a:latin typeface="Arial"/>
              <a:ea typeface="Arial"/>
              <a:cs typeface="Arial"/>
              <a:sym typeface="Arial"/>
            </a:endParaRPr>
          </a:p>
        </p:txBody>
      </p:sp>
      <p:sp>
        <p:nvSpPr>
          <p:cNvPr id="651" name="Google Shape;651;p39"/>
          <p:cNvSpPr/>
          <p:nvPr/>
        </p:nvSpPr>
        <p:spPr>
          <a:xfrm>
            <a:off x="1524001" y="1163782"/>
            <a:ext cx="9144000" cy="5389418"/>
          </a:xfrm>
          <a:prstGeom prst="rect">
            <a:avLst/>
          </a:prstGeom>
          <a:noFill/>
          <a:ln>
            <a:noFill/>
          </a:ln>
        </p:spPr>
        <p:txBody>
          <a:bodyPr anchorCtr="0" anchor="t" bIns="45700" lIns="91400" spcFirstLastPara="1" rIns="91400" wrap="square" tIns="45700">
            <a:normAutofit/>
          </a:bodyPr>
          <a:lstStyle/>
          <a:p>
            <a:pPr indent="-285750" lvl="1" marL="742950" marR="0" rtl="0" algn="l">
              <a:lnSpc>
                <a:spcPct val="100000"/>
              </a:lnSpc>
              <a:spcBef>
                <a:spcPts val="0"/>
              </a:spcBef>
              <a:spcAft>
                <a:spcPts val="0"/>
              </a:spcAft>
              <a:buClr>
                <a:schemeClr val="dk1"/>
              </a:buClr>
              <a:buSzPts val="2720"/>
              <a:buFont typeface="Arial"/>
              <a:buNone/>
            </a:pPr>
            <a:r>
              <a:t/>
            </a:r>
            <a:endParaRPr b="0" i="0" sz="272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720"/>
              <a:buFont typeface="Arial"/>
              <a:buNone/>
            </a:pPr>
            <a:r>
              <a:rPr b="0" i="0" lang="fr-FR" sz="2720" u="none" cap="none" strike="noStrike">
                <a:solidFill>
                  <a:srgbClr val="000000"/>
                </a:solidFill>
                <a:latin typeface="Century Gothic"/>
                <a:ea typeface="Century Gothic"/>
                <a:cs typeface="Century Gothic"/>
                <a:sym typeface="Century Gothic"/>
              </a:rPr>
              <a:t>Si vous avez des questions, n’hésitez pas à nous contacter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720"/>
              <a:buFont typeface="Arial"/>
              <a:buNone/>
            </a:pPr>
            <a:r>
              <a:rPr b="1" i="0" lang="fr-FR" sz="2720" u="none" cap="none" strike="noStrike">
                <a:solidFill>
                  <a:srgbClr val="000000"/>
                </a:solidFill>
                <a:latin typeface="Century Gothic"/>
                <a:ea typeface="Century Gothic"/>
                <a:cs typeface="Century Gothic"/>
                <a:sym typeface="Century Gothic"/>
              </a:rPr>
              <a:t>Département Informatique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20"/>
              <a:buFont typeface="Arial"/>
              <a:buNone/>
            </a:pPr>
            <a:r>
              <a:rPr b="1" i="0" lang="fr-FR" sz="2720" u="none" cap="none" strike="noStrike">
                <a:solidFill>
                  <a:srgbClr val="000000"/>
                </a:solidFill>
                <a:latin typeface="Century Gothic"/>
                <a:ea typeface="Century Gothic"/>
                <a:cs typeface="Century Gothic"/>
                <a:sym typeface="Century Gothic"/>
              </a:rPr>
              <a:t>UP ASI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720"/>
              <a:buFont typeface="Arial"/>
              <a:buNone/>
            </a:pPr>
            <a:r>
              <a:t/>
            </a:r>
            <a:endParaRPr b="1"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720"/>
              <a:buFont typeface="Arial"/>
              <a:buNone/>
            </a:pPr>
            <a:r>
              <a:rPr b="0" i="0" lang="fr-FR" sz="2720" u="none" cap="none" strike="noStrike">
                <a:solidFill>
                  <a:srgbClr val="000000"/>
                </a:solidFill>
                <a:latin typeface="Century Gothic"/>
                <a:ea typeface="Century Gothic"/>
                <a:cs typeface="Century Gothic"/>
                <a:sym typeface="Century Gothic"/>
              </a:rPr>
              <a:t>(Architectures des Systèmes d’Information)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720"/>
              <a:buFont typeface="Arial"/>
              <a:buNone/>
            </a:pPr>
            <a:r>
              <a:t/>
            </a:r>
            <a:endParaRPr b="0" i="0" sz="272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14"/>
              <a:buFont typeface="Arial"/>
              <a:buNone/>
            </a:pPr>
            <a:r>
              <a:rPr b="1" i="0" lang="fr-FR" sz="1814" u="none" cap="none" strike="noStrike">
                <a:solidFill>
                  <a:srgbClr val="000000"/>
                </a:solidFill>
                <a:latin typeface="Century Gothic"/>
                <a:ea typeface="Century Gothic"/>
                <a:cs typeface="Century Gothic"/>
                <a:sym typeface="Century Gothic"/>
              </a:rPr>
              <a:t>Bureau E204  </a:t>
            </a:r>
            <a:endParaRPr b="0" i="0" sz="1400" u="none" cap="none" strike="noStrike">
              <a:solidFill>
                <a:srgbClr val="000000"/>
              </a:solidFill>
              <a:latin typeface="Arial"/>
              <a:ea typeface="Arial"/>
              <a:cs typeface="Arial"/>
              <a:sym typeface="Arial"/>
            </a:endParaRPr>
          </a:p>
        </p:txBody>
      </p:sp>
      <p:sp>
        <p:nvSpPr>
          <p:cNvPr id="652" name="Google Shape;652;p39"/>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Dépendance entre objets </a:t>
            </a:r>
            <a:r>
              <a:rPr b="0" i="0" lang="fr-FR" sz="2902"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1010858" y="1233856"/>
            <a:ext cx="9696786" cy="5138283"/>
          </a:xfrm>
          <a:prstGeom prst="rect">
            <a:avLst/>
          </a:prstGeom>
          <a:noFill/>
          <a:ln>
            <a:noFill/>
          </a:ln>
        </p:spPr>
        <p:txBody>
          <a:bodyPr anchorCtr="0" anchor="t" bIns="45700" lIns="91400" spcFirstLastPara="1" rIns="91400" wrap="square" tIns="45700">
            <a:normAutofit/>
          </a:bodyPr>
          <a:lstStyle/>
          <a:p>
            <a:pPr indent="0" lvl="1" marL="0" marR="0" rtl="0" algn="l">
              <a:lnSpc>
                <a:spcPct val="130000"/>
              </a:lnSpc>
              <a:spcBef>
                <a:spcPts val="407"/>
              </a:spcBef>
              <a:spcAft>
                <a:spcPts val="0"/>
              </a:spcAft>
              <a:buNone/>
            </a:pPr>
            <a:r>
              <a:t/>
            </a:r>
            <a:endParaRPr b="0" i="0" sz="1845" u="none" cap="none" strike="noStrike">
              <a:solidFill>
                <a:schemeClr val="dk1"/>
              </a:solidFill>
              <a:latin typeface="Century Gothic"/>
              <a:ea typeface="Century Gothic"/>
              <a:cs typeface="Century Gothic"/>
              <a:sym typeface="Century Gothic"/>
            </a:endParaRPr>
          </a:p>
          <a:p>
            <a:pPr indent="0" lvl="1" marL="0" marR="0" rtl="0" algn="l">
              <a:lnSpc>
                <a:spcPct val="130000"/>
              </a:lnSpc>
              <a:spcBef>
                <a:spcPts val="407"/>
              </a:spcBef>
              <a:spcAft>
                <a:spcPts val="0"/>
              </a:spcAft>
              <a:buNone/>
            </a:pPr>
            <a:r>
              <a:rPr b="0" i="0" lang="fr-FR" sz="2035" u="none" cap="none" strike="noStrike">
                <a:solidFill>
                  <a:schemeClr val="dk1"/>
                </a:solidFill>
                <a:latin typeface="Century Gothic"/>
                <a:ea typeface="Century Gothic"/>
                <a:cs typeface="Century Gothic"/>
                <a:sym typeface="Century Gothic"/>
              </a:rPr>
              <a:t>Avec la programmation orientée objet classique le développeur : </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Instancie les objets nécessaires pour le fonctionnement de son </a:t>
            </a:r>
            <a:endParaRPr b="0" i="0" sz="1400" u="none" cap="none" strike="noStrike">
              <a:solidFill>
                <a:srgbClr val="000000"/>
              </a:solidFill>
              <a:latin typeface="Arial"/>
              <a:ea typeface="Arial"/>
              <a:cs typeface="Arial"/>
              <a:sym typeface="Arial"/>
            </a:endParaRPr>
          </a:p>
          <a:p>
            <a:pPr indent="0" lvl="1" marL="0" marR="0" rtl="0" algn="l">
              <a:lnSpc>
                <a:spcPct val="130000"/>
              </a:lnSpc>
              <a:spcBef>
                <a:spcPts val="407"/>
              </a:spcBef>
              <a:spcAft>
                <a:spcPts val="0"/>
              </a:spcAft>
              <a:buNone/>
            </a:pPr>
            <a:r>
              <a:rPr b="0" i="0" lang="fr-FR" sz="2035" u="none" cap="none" strike="noStrike">
                <a:solidFill>
                  <a:schemeClr val="dk1"/>
                </a:solidFill>
                <a:latin typeface="Century Gothic"/>
                <a:ea typeface="Century Gothic"/>
                <a:cs typeface="Century Gothic"/>
                <a:sym typeface="Century Gothic"/>
              </a:rPr>
              <a:t>     application (avec l’opérateur new)</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Prépare les paramètres nécessaires pour instancier ses objets </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Définit les liens entre les objets</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Utilise Couplage fort</a:t>
            </a:r>
            <a:endParaRPr b="0" i="0" sz="1400" u="none" cap="none" strike="noStrike">
              <a:solidFill>
                <a:srgbClr val="000000"/>
              </a:solidFill>
              <a:latin typeface="Arial"/>
              <a:ea typeface="Arial"/>
              <a:cs typeface="Arial"/>
              <a:sym typeface="Arial"/>
            </a:endParaRPr>
          </a:p>
          <a:p>
            <a:pPr indent="-179259" lvl="1" marL="742950" marR="0" rtl="0" algn="l">
              <a:lnSpc>
                <a:spcPct val="130000"/>
              </a:lnSpc>
              <a:spcBef>
                <a:spcPts val="335"/>
              </a:spcBef>
              <a:spcAft>
                <a:spcPts val="0"/>
              </a:spcAft>
              <a:buClr>
                <a:schemeClr val="dk1"/>
              </a:buClr>
              <a:buSzPts val="1677"/>
              <a:buFont typeface="Noto Sans Symbols"/>
              <a:buNone/>
            </a:pPr>
            <a:r>
              <a:t/>
            </a:r>
            <a:endParaRPr b="0" i="0" sz="1677" u="none" cap="none" strike="noStrike">
              <a:solidFill>
                <a:schemeClr val="dk1"/>
              </a:solidFill>
              <a:latin typeface="Century Gothic"/>
              <a:ea typeface="Century Gothic"/>
              <a:cs typeface="Century Gothic"/>
              <a:sym typeface="Century Gothic"/>
            </a:endParaRPr>
          </a:p>
          <a:p>
            <a:pPr indent="0" lvl="1" marL="0" marR="0" rtl="0" algn="l">
              <a:lnSpc>
                <a:spcPct val="130000"/>
              </a:lnSpc>
              <a:spcBef>
                <a:spcPts val="407"/>
              </a:spcBef>
              <a:spcAft>
                <a:spcPts val="0"/>
              </a:spcAft>
              <a:buNone/>
            </a:pPr>
            <a:r>
              <a:rPr b="0" i="0" lang="fr-FR" sz="2035" u="none" cap="none" strike="noStrike">
                <a:solidFill>
                  <a:schemeClr val="dk1"/>
                </a:solidFill>
                <a:latin typeface="Century Gothic"/>
                <a:ea typeface="Century Gothic"/>
                <a:cs typeface="Century Gothic"/>
                <a:sym typeface="Century Gothic"/>
              </a:rPr>
              <a:t>Avec Spring, nous nous basons sur :</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Le couplage faible</a:t>
            </a:r>
            <a:endParaRPr b="0" i="0" sz="1400" u="none" cap="none" strike="noStrike">
              <a:solidFill>
                <a:srgbClr val="000000"/>
              </a:solidFill>
              <a:latin typeface="Arial"/>
              <a:ea typeface="Arial"/>
              <a:cs typeface="Arial"/>
              <a:sym typeface="Arial"/>
            </a:endParaRPr>
          </a:p>
          <a:p>
            <a:pPr indent="-342900" lvl="1" marL="342900" marR="0" rtl="0" algn="l">
              <a:lnSpc>
                <a:spcPct val="13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L’Injection de dépendance</a:t>
            </a:r>
            <a:endParaRPr b="0" i="0" sz="1400" u="none" cap="none" strike="noStrike">
              <a:solidFill>
                <a:srgbClr val="000000"/>
              </a:solidFill>
              <a:latin typeface="Arial"/>
              <a:ea typeface="Arial"/>
              <a:cs typeface="Arial"/>
              <a:sym typeface="Arial"/>
            </a:endParaRPr>
          </a:p>
          <a:p>
            <a:pPr indent="0" lvl="1" marL="414589" marR="0" rtl="0" algn="l">
              <a:lnSpc>
                <a:spcPct val="130000"/>
              </a:lnSpc>
              <a:spcBef>
                <a:spcPts val="335"/>
              </a:spcBef>
              <a:spcAft>
                <a:spcPts val="0"/>
              </a:spcAft>
              <a:buClr>
                <a:schemeClr val="dk1"/>
              </a:buClr>
              <a:buSzPts val="1677"/>
              <a:buFont typeface="Arial"/>
              <a:buNone/>
            </a:pPr>
            <a:r>
              <a:t/>
            </a:r>
            <a:endParaRPr b="0" i="0" sz="1677" u="none" cap="none" strike="noStrike">
              <a:solidFill>
                <a:schemeClr val="dk1"/>
              </a:solidFill>
              <a:latin typeface="Century Gothic"/>
              <a:ea typeface="Century Gothic"/>
              <a:cs typeface="Century Gothic"/>
              <a:sym typeface="Century Gothic"/>
            </a:endParaRPr>
          </a:p>
        </p:txBody>
      </p:sp>
      <p:sp>
        <p:nvSpPr>
          <p:cNvPr id="327" name="Google Shape;327;p4"/>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descr="Java (langage) — Wikipédia" id="328" name="Google Shape;328;p4"/>
          <p:cNvPicPr preferRelativeResize="0"/>
          <p:nvPr/>
        </p:nvPicPr>
        <p:blipFill rotWithShape="1">
          <a:blip r:embed="rId3">
            <a:alphaModFix/>
          </a:blip>
          <a:srcRect b="0" l="0" r="0" t="0"/>
          <a:stretch/>
        </p:blipFill>
        <p:spPr>
          <a:xfrm>
            <a:off x="9687331" y="2057765"/>
            <a:ext cx="679847" cy="1265647"/>
          </a:xfrm>
          <a:prstGeom prst="rect">
            <a:avLst/>
          </a:prstGeom>
          <a:noFill/>
          <a:ln>
            <a:noFill/>
          </a:ln>
        </p:spPr>
      </p:pic>
      <p:pic>
        <p:nvPicPr>
          <p:cNvPr id="329" name="Google Shape;329;p4"/>
          <p:cNvPicPr preferRelativeResize="0"/>
          <p:nvPr/>
        </p:nvPicPr>
        <p:blipFill rotWithShape="1">
          <a:blip r:embed="rId4">
            <a:alphaModFix/>
          </a:blip>
          <a:srcRect b="0" l="0" r="0" t="0"/>
          <a:stretch/>
        </p:blipFill>
        <p:spPr>
          <a:xfrm>
            <a:off x="5448072" y="5355666"/>
            <a:ext cx="2089502" cy="53695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0"/>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SPRING – Injection de Dépendances</a:t>
            </a:r>
            <a:endParaRPr b="0" i="0" sz="1400" u="none" cap="none" strike="noStrike">
              <a:solidFill>
                <a:srgbClr val="000000"/>
              </a:solidFill>
              <a:latin typeface="Arial"/>
              <a:ea typeface="Arial"/>
              <a:cs typeface="Arial"/>
              <a:sym typeface="Arial"/>
            </a:endParaRPr>
          </a:p>
        </p:txBody>
      </p:sp>
      <p:sp>
        <p:nvSpPr>
          <p:cNvPr id="659" name="Google Shape;659;p40"/>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descr="https://www.greatonlinetraining.com/wp-content/uploads/2016/04/Spring-Framework.png" id="660" name="Google Shape;660;p40"/>
          <p:cNvPicPr preferRelativeResize="0"/>
          <p:nvPr/>
        </p:nvPicPr>
        <p:blipFill rotWithShape="1">
          <a:blip r:embed="rId3">
            <a:alphaModFix/>
          </a:blip>
          <a:srcRect b="0" l="0" r="0" t="0"/>
          <a:stretch/>
        </p:blipFill>
        <p:spPr>
          <a:xfrm>
            <a:off x="3807137" y="2461634"/>
            <a:ext cx="4491385" cy="23925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 rappel</a:t>
            </a:r>
            <a:endParaRPr b="0" i="0" sz="1400" u="none" cap="none" strike="noStrike">
              <a:solidFill>
                <a:srgbClr val="000000"/>
              </a:solidFill>
              <a:latin typeface="Arial"/>
              <a:ea typeface="Arial"/>
              <a:cs typeface="Arial"/>
              <a:sym typeface="Arial"/>
            </a:endParaRPr>
          </a:p>
        </p:txBody>
      </p:sp>
      <p:sp>
        <p:nvSpPr>
          <p:cNvPr id="336" name="Google Shape;336;p5"/>
          <p:cNvSpPr/>
          <p:nvPr/>
        </p:nvSpPr>
        <p:spPr>
          <a:xfrm>
            <a:off x="1247607" y="960651"/>
            <a:ext cx="9696786" cy="5382366"/>
          </a:xfrm>
          <a:prstGeom prst="rect">
            <a:avLst/>
          </a:prstGeom>
          <a:noFill/>
          <a:ln>
            <a:noFill/>
          </a:ln>
        </p:spPr>
        <p:txBody>
          <a:bodyPr anchorCtr="0" anchor="t" bIns="45700" lIns="91400" spcFirstLastPara="1" rIns="91400" wrap="square" tIns="45700">
            <a:normAutofit/>
          </a:bodyPr>
          <a:lstStyle/>
          <a:p>
            <a:pPr indent="0" lvl="1" marL="414589" marR="0" rtl="0" algn="l">
              <a:lnSpc>
                <a:spcPct val="100000"/>
              </a:lnSpc>
              <a:spcBef>
                <a:spcPts val="0"/>
              </a:spcBef>
              <a:spcAft>
                <a:spcPts val="0"/>
              </a:spcAft>
              <a:buClr>
                <a:schemeClr val="dk1"/>
              </a:buClr>
              <a:buSzPts val="952"/>
              <a:buFont typeface="Arial"/>
              <a:buNone/>
            </a:pPr>
            <a:r>
              <a:t/>
            </a:r>
            <a:endParaRPr b="0" i="0" sz="952" u="none" cap="none" strike="noStrike">
              <a:solidFill>
                <a:schemeClr val="dk1"/>
              </a:solidFill>
              <a:latin typeface="Arial"/>
              <a:ea typeface="Arial"/>
              <a:cs typeface="Arial"/>
              <a:sym typeface="Arial"/>
            </a:endParaRPr>
          </a:p>
          <a:p>
            <a:pPr indent="-204723" lvl="0" marL="342900" marR="0" rtl="0" algn="l">
              <a:lnSpc>
                <a:spcPct val="100000"/>
              </a:lnSpc>
              <a:spcBef>
                <a:spcPts val="435"/>
              </a:spcBef>
              <a:spcAft>
                <a:spcPts val="0"/>
              </a:spcAft>
              <a:buClr>
                <a:schemeClr val="dk1"/>
              </a:buClr>
              <a:buSzPts val="2176"/>
              <a:buFont typeface="Arial"/>
              <a:buNone/>
            </a:pPr>
            <a:r>
              <a:t/>
            </a:r>
            <a:endParaRPr b="0" i="0" sz="2176" u="none" cap="none" strike="noStrike">
              <a:solidFill>
                <a:schemeClr val="dk1"/>
              </a:solidFill>
              <a:latin typeface="Century Gothic"/>
              <a:ea typeface="Century Gothic"/>
              <a:cs typeface="Century Gothic"/>
              <a:sym typeface="Century Gothic"/>
            </a:endParaRPr>
          </a:p>
          <a:p>
            <a:pPr indent="-342900" lvl="1" marL="342900" marR="0" rtl="0" algn="l">
              <a:lnSpc>
                <a:spcPct val="130000"/>
              </a:lnSpc>
              <a:spcBef>
                <a:spcPts val="40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Le </a:t>
            </a:r>
            <a:r>
              <a:rPr b="1" i="0" lang="fr-FR" sz="2000" u="none" cap="none" strike="noStrike">
                <a:solidFill>
                  <a:schemeClr val="dk1"/>
                </a:solidFill>
                <a:latin typeface="Century Gothic"/>
                <a:ea typeface="Century Gothic"/>
                <a:cs typeface="Century Gothic"/>
                <a:sym typeface="Century Gothic"/>
              </a:rPr>
              <a:t>couplage</a:t>
            </a:r>
            <a:r>
              <a:rPr b="0" i="0" lang="fr-FR" sz="2000" u="none" cap="none" strike="noStrike">
                <a:solidFill>
                  <a:schemeClr val="dk1"/>
                </a:solidFill>
                <a:latin typeface="Century Gothic"/>
                <a:ea typeface="Century Gothic"/>
                <a:cs typeface="Century Gothic"/>
                <a:sym typeface="Century Gothic"/>
              </a:rPr>
              <a:t> est une métrique indiquant le niveau d’interaction entre deux ou plusieurs composants logiciels (Class, Module…)</a:t>
            </a:r>
            <a:endParaRPr b="0" i="0" sz="1400" u="none" cap="none" strike="noStrike">
              <a:solidFill>
                <a:srgbClr val="000000"/>
              </a:solidFill>
              <a:latin typeface="Arial"/>
              <a:ea typeface="Arial"/>
              <a:cs typeface="Arial"/>
              <a:sym typeface="Arial"/>
            </a:endParaRPr>
          </a:p>
          <a:p>
            <a:pPr indent="-216216" lvl="0" marL="342900" marR="0" rtl="0" algn="l">
              <a:lnSpc>
                <a:spcPct val="15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0" lvl="0" marL="0" marR="0" rtl="0" algn="ctr">
              <a:lnSpc>
                <a:spcPct val="150000"/>
              </a:lnSpc>
              <a:spcBef>
                <a:spcPts val="399"/>
              </a:spcBef>
              <a:spcAft>
                <a:spcPts val="0"/>
              </a:spcAft>
              <a:buClr>
                <a:srgbClr val="FF0000"/>
              </a:buClr>
              <a:buSzPts val="1995"/>
              <a:buFont typeface="Arial"/>
              <a:buNone/>
            </a:pPr>
            <a:r>
              <a:rPr b="1" i="1" lang="fr-FR" sz="1995" u="none" cap="none" strike="noStrike">
                <a:solidFill>
                  <a:srgbClr val="FF0000"/>
                </a:solidFill>
                <a:latin typeface="Century Gothic"/>
                <a:ea typeface="Century Gothic"/>
                <a:cs typeface="Century Gothic"/>
                <a:sym typeface="Century Gothic"/>
              </a:rPr>
              <a:t>🡺Couplage : degré de dépendance entre objets</a:t>
            </a:r>
            <a:endParaRPr b="1" i="1" sz="1995" u="none" cap="none" strike="noStrike">
              <a:solidFill>
                <a:srgbClr val="FF0000"/>
              </a:solidFill>
              <a:latin typeface="Century Gothic"/>
              <a:ea typeface="Century Gothic"/>
              <a:cs typeface="Century Gothic"/>
              <a:sym typeface="Century Gothic"/>
            </a:endParaRPr>
          </a:p>
          <a:p>
            <a:pPr indent="-216216" lvl="0" marL="342900" marR="0" rtl="0" algn="l">
              <a:lnSpc>
                <a:spcPct val="15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399"/>
              </a:spcBef>
              <a:spcAft>
                <a:spcPts val="0"/>
              </a:spcAft>
              <a:buClr>
                <a:schemeClr val="dk1"/>
              </a:buClr>
              <a:buSzPts val="1995"/>
              <a:buFont typeface="Arial"/>
              <a:buChar char="•"/>
            </a:pPr>
            <a:r>
              <a:rPr b="0" i="0" lang="fr-FR" sz="1995" u="none" cap="none" strike="noStrike">
                <a:solidFill>
                  <a:schemeClr val="dk1"/>
                </a:solidFill>
                <a:latin typeface="Century Gothic"/>
                <a:ea typeface="Century Gothic"/>
                <a:cs typeface="Century Gothic"/>
                <a:sym typeface="Century Gothic"/>
              </a:rPr>
              <a:t>On parle de </a:t>
            </a:r>
            <a:r>
              <a:rPr b="1" i="0" lang="fr-FR" sz="1995" u="none" cap="none" strike="noStrike">
                <a:solidFill>
                  <a:schemeClr val="dk1"/>
                </a:solidFill>
                <a:latin typeface="Century Gothic"/>
                <a:ea typeface="Century Gothic"/>
                <a:cs typeface="Century Gothic"/>
                <a:sym typeface="Century Gothic"/>
              </a:rPr>
              <a:t>couplage fort</a:t>
            </a:r>
            <a:endParaRPr b="0" i="0" sz="1400" u="none" cap="none" strike="noStrike">
              <a:solidFill>
                <a:srgbClr val="000000"/>
              </a:solidFill>
              <a:latin typeface="Arial"/>
              <a:ea typeface="Arial"/>
              <a:cs typeface="Arial"/>
              <a:sym typeface="Arial"/>
            </a:endParaRPr>
          </a:p>
          <a:p>
            <a:pPr indent="0" lvl="2" marL="829178" marR="0" rtl="0" algn="l">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si les composants échangent beaucoup d'informations.</a:t>
            </a:r>
            <a:endParaRPr b="0" i="0" sz="1400" u="none" cap="none" strike="noStrike">
              <a:solidFill>
                <a:srgbClr val="000000"/>
              </a:solidFill>
              <a:latin typeface="Arial"/>
              <a:ea typeface="Arial"/>
              <a:cs typeface="Arial"/>
              <a:sym typeface="Arial"/>
            </a:endParaRPr>
          </a:p>
          <a:p>
            <a:pPr indent="-101917" lvl="2" marL="11430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399"/>
              </a:spcBef>
              <a:spcAft>
                <a:spcPts val="0"/>
              </a:spcAft>
              <a:buClr>
                <a:schemeClr val="dk1"/>
              </a:buClr>
              <a:buSzPts val="1995"/>
              <a:buFont typeface="Arial"/>
              <a:buChar char="•"/>
            </a:pPr>
            <a:r>
              <a:rPr b="0" i="0" lang="fr-FR" sz="1995" u="none" cap="none" strike="noStrike">
                <a:solidFill>
                  <a:schemeClr val="dk1"/>
                </a:solidFill>
                <a:latin typeface="Century Gothic"/>
                <a:ea typeface="Century Gothic"/>
                <a:cs typeface="Century Gothic"/>
                <a:sym typeface="Century Gothic"/>
              </a:rPr>
              <a:t>On parle de </a:t>
            </a:r>
            <a:r>
              <a:rPr b="1" i="0" lang="fr-FR" sz="1995" u="none" cap="none" strike="noStrike">
                <a:solidFill>
                  <a:schemeClr val="dk1"/>
                </a:solidFill>
                <a:latin typeface="Century Gothic"/>
                <a:ea typeface="Century Gothic"/>
                <a:cs typeface="Century Gothic"/>
                <a:sym typeface="Century Gothic"/>
              </a:rPr>
              <a:t>couplage faible </a:t>
            </a:r>
            <a:endParaRPr b="0" i="0" sz="1400" u="none" cap="none" strike="noStrike">
              <a:solidFill>
                <a:srgbClr val="000000"/>
              </a:solidFill>
              <a:latin typeface="Arial"/>
              <a:ea typeface="Arial"/>
              <a:cs typeface="Arial"/>
              <a:sym typeface="Arial"/>
            </a:endParaRPr>
          </a:p>
          <a:p>
            <a:pPr indent="0" lvl="2" marL="829178" marR="0" rtl="0" algn="l">
              <a:lnSpc>
                <a:spcPct val="100000"/>
              </a:lnSpc>
              <a:spcBef>
                <a:spcPts val="399"/>
              </a:spcBef>
              <a:spcAft>
                <a:spcPts val="0"/>
              </a:spcAft>
              <a:buClr>
                <a:schemeClr val="dk1"/>
              </a:buClr>
              <a:buSzPts val="1995"/>
              <a:buFont typeface="Arial"/>
              <a:buNone/>
            </a:pPr>
            <a:r>
              <a:rPr b="0" i="0" lang="fr-FR" sz="1995" u="none" cap="none" strike="noStrike">
                <a:solidFill>
                  <a:schemeClr val="dk1"/>
                </a:solidFill>
                <a:latin typeface="Century Gothic"/>
                <a:ea typeface="Century Gothic"/>
                <a:cs typeface="Century Gothic"/>
                <a:sym typeface="Century Gothic"/>
              </a:rPr>
              <a:t>si les composants échangent peu d’informations.</a:t>
            </a:r>
            <a:endParaRPr b="0" i="0" sz="1400" u="none" cap="none" strike="noStrike">
              <a:solidFill>
                <a:srgbClr val="000000"/>
              </a:solidFill>
              <a:latin typeface="Arial"/>
              <a:ea typeface="Arial"/>
              <a:cs typeface="Arial"/>
              <a:sym typeface="Arial"/>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a:p>
            <a:pPr indent="-216216" lvl="0" marL="342900" marR="0" rtl="0" algn="l">
              <a:lnSpc>
                <a:spcPct val="100000"/>
              </a:lnSpc>
              <a:spcBef>
                <a:spcPts val="399"/>
              </a:spcBef>
              <a:spcAft>
                <a:spcPts val="0"/>
              </a:spcAft>
              <a:buClr>
                <a:schemeClr val="dk1"/>
              </a:buClr>
              <a:buSzPts val="1995"/>
              <a:buFont typeface="Arial"/>
              <a:buNone/>
            </a:pPr>
            <a:r>
              <a:t/>
            </a:r>
            <a:endParaRPr b="0" i="0" sz="1995" u="none" cap="none" strike="noStrike">
              <a:solidFill>
                <a:schemeClr val="dk1"/>
              </a:solidFill>
              <a:latin typeface="Century Gothic"/>
              <a:ea typeface="Century Gothic"/>
              <a:cs typeface="Century Gothic"/>
              <a:sym typeface="Century Gothic"/>
            </a:endParaRPr>
          </a:p>
        </p:txBody>
      </p:sp>
      <p:sp>
        <p:nvSpPr>
          <p:cNvPr id="337" name="Google Shape;337;p5"/>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fort</a:t>
            </a:r>
            <a:endParaRPr b="0" i="0" sz="1400" u="none" cap="none" strike="noStrike">
              <a:solidFill>
                <a:srgbClr val="000000"/>
              </a:solidFill>
              <a:latin typeface="Arial"/>
              <a:ea typeface="Arial"/>
              <a:cs typeface="Arial"/>
              <a:sym typeface="Arial"/>
            </a:endParaRPr>
          </a:p>
        </p:txBody>
      </p:sp>
      <p:sp>
        <p:nvSpPr>
          <p:cNvPr id="344" name="Google Shape;344;p6"/>
          <p:cNvSpPr/>
          <p:nvPr/>
        </p:nvSpPr>
        <p:spPr>
          <a:xfrm>
            <a:off x="1247607" y="1163782"/>
            <a:ext cx="9964344" cy="5382366"/>
          </a:xfrm>
          <a:prstGeom prst="rect">
            <a:avLst/>
          </a:prstGeom>
          <a:noFill/>
          <a:ln>
            <a:noFill/>
          </a:ln>
        </p:spPr>
        <p:txBody>
          <a:bodyPr anchorCtr="0" anchor="t" bIns="45700" lIns="91400" spcFirstLastPara="1" rIns="91400" wrap="square" tIns="45700">
            <a:normAutofit/>
          </a:bodyPr>
          <a:lstStyle/>
          <a:p>
            <a:pPr indent="-183179" lvl="1" marL="310942" marR="0" rtl="0" algn="l">
              <a:lnSpc>
                <a:spcPct val="90000"/>
              </a:lnSpc>
              <a:spcBef>
                <a:spcPts val="0"/>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310942" lvl="1" marL="310942" marR="0" rtl="0" algn="l">
              <a:lnSpc>
                <a:spcPct val="9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La classe A ne peut fonctionner qu’à la présence de la classe B !!</a:t>
            </a:r>
            <a:endParaRPr b="0" i="0" sz="1400" u="none" cap="none" strike="noStrike">
              <a:solidFill>
                <a:srgbClr val="000000"/>
              </a:solidFill>
              <a:latin typeface="Arial"/>
              <a:ea typeface="Arial"/>
              <a:cs typeface="Arial"/>
              <a:sym typeface="Arial"/>
            </a:endParaRPr>
          </a:p>
          <a:p>
            <a:pPr indent="-183179" lvl="1" marL="310942"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183179" lvl="1" marL="310942"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183179" lvl="1" marL="310942"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183179" lvl="1" marL="310942"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0" lvl="1" marL="0"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0" lvl="1" marL="0"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310942" lvl="1" marL="310942" marR="0" rtl="0" algn="l">
              <a:lnSpc>
                <a:spcPct val="9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Si une nouvelle version de la classe B (soit </a:t>
            </a:r>
            <a:r>
              <a:rPr lang="fr-FR" sz="2035">
                <a:solidFill>
                  <a:schemeClr val="dk1"/>
                </a:solidFill>
                <a:latin typeface="Century Gothic"/>
                <a:ea typeface="Century Gothic"/>
                <a:cs typeface="Century Gothic"/>
                <a:sym typeface="Century Gothic"/>
              </a:rPr>
              <a:t>B2) est</a:t>
            </a:r>
            <a:r>
              <a:rPr b="0" i="0" lang="fr-FR" sz="2035" u="none" cap="none" strike="noStrike">
                <a:solidFill>
                  <a:schemeClr val="dk1"/>
                </a:solidFill>
                <a:latin typeface="Century Gothic"/>
                <a:ea typeface="Century Gothic"/>
                <a:cs typeface="Century Gothic"/>
                <a:sym typeface="Century Gothic"/>
              </a:rPr>
              <a:t> créée, on est obligé de modifier dans la classe A.</a:t>
            </a:r>
            <a:endParaRPr b="0" i="0" sz="1400" u="none" cap="none" strike="noStrike">
              <a:solidFill>
                <a:srgbClr val="000000"/>
              </a:solidFill>
              <a:latin typeface="Arial"/>
              <a:ea typeface="Arial"/>
              <a:cs typeface="Arial"/>
              <a:sym typeface="Arial"/>
            </a:endParaRPr>
          </a:p>
          <a:p>
            <a:pPr indent="-181719" lvl="1" marL="310942" marR="0" rtl="0" algn="l">
              <a:lnSpc>
                <a:spcPct val="90000"/>
              </a:lnSpc>
              <a:spcBef>
                <a:spcPts val="407"/>
              </a:spcBef>
              <a:spcAft>
                <a:spcPts val="0"/>
              </a:spcAft>
              <a:buClr>
                <a:schemeClr val="dk1"/>
              </a:buClr>
              <a:buSzPts val="2035"/>
              <a:buFont typeface="Arial"/>
              <a:buNone/>
            </a:pPr>
            <a:r>
              <a:t/>
            </a:r>
            <a:endParaRPr b="0" i="0" sz="2035" u="none" cap="none" strike="noStrike">
              <a:solidFill>
                <a:schemeClr val="dk1"/>
              </a:solidFill>
              <a:latin typeface="Century Gothic"/>
              <a:ea typeface="Century Gothic"/>
              <a:cs typeface="Century Gothic"/>
              <a:sym typeface="Century Gothic"/>
            </a:endParaRPr>
          </a:p>
          <a:p>
            <a:pPr indent="0" lvl="1" marL="0" marR="0" rtl="0" algn="l">
              <a:lnSpc>
                <a:spcPct val="90000"/>
              </a:lnSpc>
              <a:spcBef>
                <a:spcPts val="407"/>
              </a:spcBef>
              <a:spcAft>
                <a:spcPts val="0"/>
              </a:spcAft>
              <a:buNone/>
            </a:pPr>
            <a:r>
              <a:rPr b="0" i="0" lang="fr-FR" sz="2035" u="none" cap="none" strike="noStrike">
                <a:solidFill>
                  <a:schemeClr val="dk1"/>
                </a:solidFill>
                <a:latin typeface="Century Gothic"/>
                <a:ea typeface="Century Gothic"/>
                <a:cs typeface="Century Gothic"/>
                <a:sym typeface="Century Gothic"/>
              </a:rPr>
              <a:t>Modifier une classe implique: </a:t>
            </a:r>
            <a:endParaRPr b="0" i="0" sz="1400" u="none" cap="none" strike="noStrike">
              <a:solidFill>
                <a:srgbClr val="000000"/>
              </a:solidFill>
              <a:latin typeface="Arial"/>
              <a:ea typeface="Arial"/>
              <a:cs typeface="Arial"/>
              <a:sym typeface="Arial"/>
            </a:endParaRPr>
          </a:p>
          <a:p>
            <a:pPr indent="-310942" lvl="1" marL="310942" marR="0" rtl="0" algn="l">
              <a:lnSpc>
                <a:spcPct val="9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Il faut disposer du code source.</a:t>
            </a:r>
            <a:endParaRPr b="0" i="0" sz="1400" u="none" cap="none" strike="noStrike">
              <a:solidFill>
                <a:srgbClr val="000000"/>
              </a:solidFill>
              <a:latin typeface="Arial"/>
              <a:ea typeface="Arial"/>
              <a:cs typeface="Arial"/>
              <a:sym typeface="Arial"/>
            </a:endParaRPr>
          </a:p>
          <a:p>
            <a:pPr indent="-310942" lvl="1" marL="310942" marR="0" rtl="0" algn="l">
              <a:lnSpc>
                <a:spcPct val="90000"/>
              </a:lnSpc>
              <a:spcBef>
                <a:spcPts val="407"/>
              </a:spcBef>
              <a:spcAft>
                <a:spcPts val="0"/>
              </a:spcAft>
              <a:buClr>
                <a:schemeClr val="dk1"/>
              </a:buClr>
              <a:buSzPts val="2035"/>
              <a:buFont typeface="Arial"/>
              <a:buChar char="•"/>
            </a:pPr>
            <a:r>
              <a:rPr b="0" i="0" lang="fr-FR" sz="2035" u="none" cap="none" strike="noStrike">
                <a:solidFill>
                  <a:schemeClr val="dk1"/>
                </a:solidFill>
                <a:latin typeface="Century Gothic"/>
                <a:ea typeface="Century Gothic"/>
                <a:cs typeface="Century Gothic"/>
                <a:sym typeface="Century Gothic"/>
              </a:rPr>
              <a:t>Il faut recompiler, déployer et distribuer la nouvelle application aux clients. Ce qui engendre des problèmes liés à la maintenance de l’application</a:t>
            </a:r>
            <a:endParaRPr b="0" i="0" sz="1400" u="none" cap="none" strike="noStrike">
              <a:solidFill>
                <a:srgbClr val="000000"/>
              </a:solidFill>
              <a:latin typeface="Arial"/>
              <a:ea typeface="Arial"/>
              <a:cs typeface="Arial"/>
              <a:sym typeface="Arial"/>
            </a:endParaRPr>
          </a:p>
          <a:p>
            <a:pPr indent="-215137" lvl="0" marL="342900"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a:p>
            <a:pPr indent="-215137" lvl="0" marL="342900" marR="0" rtl="0" algn="l">
              <a:lnSpc>
                <a:spcPct val="90000"/>
              </a:lnSpc>
              <a:spcBef>
                <a:spcPts val="402"/>
              </a:spcBef>
              <a:spcAft>
                <a:spcPts val="0"/>
              </a:spcAft>
              <a:buClr>
                <a:schemeClr val="dk1"/>
              </a:buClr>
              <a:buSzPts val="2012"/>
              <a:buFont typeface="Arial"/>
              <a:buNone/>
            </a:pPr>
            <a:r>
              <a:t/>
            </a:r>
            <a:endParaRPr b="0" i="0" sz="2012" u="none" cap="none" strike="noStrike">
              <a:solidFill>
                <a:schemeClr val="dk1"/>
              </a:solidFill>
              <a:latin typeface="Century Gothic"/>
              <a:ea typeface="Century Gothic"/>
              <a:cs typeface="Century Gothic"/>
              <a:sym typeface="Century Gothic"/>
            </a:endParaRPr>
          </a:p>
        </p:txBody>
      </p:sp>
      <p:sp>
        <p:nvSpPr>
          <p:cNvPr id="345" name="Google Shape;345;p6"/>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346" name="Google Shape;346;p6"/>
          <p:cNvPicPr preferRelativeResize="0"/>
          <p:nvPr/>
        </p:nvPicPr>
        <p:blipFill rotWithShape="1">
          <a:blip r:embed="rId3">
            <a:alphaModFix/>
          </a:blip>
          <a:srcRect b="0" l="0" r="0" t="0"/>
          <a:stretch/>
        </p:blipFill>
        <p:spPr>
          <a:xfrm>
            <a:off x="3157638" y="2058572"/>
            <a:ext cx="5419645" cy="137807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7"/>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fort : exemple</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1247607" y="5854212"/>
            <a:ext cx="9696786" cy="839635"/>
          </a:xfrm>
          <a:prstGeom prst="rect">
            <a:avLst/>
          </a:prstGeom>
          <a:noFill/>
          <a:ln>
            <a:noFill/>
          </a:ln>
        </p:spPr>
        <p:txBody>
          <a:bodyPr anchorCtr="0" anchor="t" bIns="45700" lIns="91400" spcFirstLastPara="1" rIns="91400" wrap="square" tIns="45700">
            <a:normAutofit/>
          </a:bodyPr>
          <a:lstStyle/>
          <a:p>
            <a:pPr indent="-310942" lvl="1" marL="310942" marR="0" rtl="0" algn="l">
              <a:lnSpc>
                <a:spcPct val="10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De ce fait nous avons violé un principe SOLID </a:t>
            </a:r>
            <a:r>
              <a:rPr b="1" i="0" lang="fr-FR" sz="2000" u="none" cap="none" strike="noStrike">
                <a:solidFill>
                  <a:srgbClr val="FF0000"/>
                </a:solidFill>
                <a:latin typeface="Century Gothic"/>
                <a:ea typeface="Century Gothic"/>
                <a:cs typeface="Century Gothic"/>
                <a:sym typeface="Century Gothic"/>
              </a:rPr>
              <a:t>« une application doit être fermée à la modification et ouverte à l’extension »</a:t>
            </a:r>
            <a:endParaRPr b="0" i="0" sz="1400" u="none" cap="none" strike="noStrike">
              <a:solidFill>
                <a:srgbClr val="000000"/>
              </a:solidFill>
              <a:latin typeface="Arial"/>
              <a:ea typeface="Arial"/>
              <a:cs typeface="Arial"/>
              <a:sym typeface="Arial"/>
            </a:endParaRPr>
          </a:p>
          <a:p>
            <a:pPr indent="-227711" lvl="0" marL="342900" marR="0" rtl="0" algn="l">
              <a:lnSpc>
                <a:spcPct val="100000"/>
              </a:lnSpc>
              <a:spcBef>
                <a:spcPts val="363"/>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p:txBody>
      </p:sp>
      <p:sp>
        <p:nvSpPr>
          <p:cNvPr id="354" name="Google Shape;354;p7"/>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355" name="Google Shape;355;p7"/>
          <p:cNvPicPr preferRelativeResize="0"/>
          <p:nvPr/>
        </p:nvPicPr>
        <p:blipFill rotWithShape="1">
          <a:blip r:embed="rId3">
            <a:alphaModFix/>
          </a:blip>
          <a:srcRect b="0" l="0" r="0" t="0"/>
          <a:stretch/>
        </p:blipFill>
        <p:spPr>
          <a:xfrm>
            <a:off x="2539848" y="1186174"/>
            <a:ext cx="6839532" cy="4658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8"/>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fort : Exemple</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a:off x="1386411" y="5453205"/>
            <a:ext cx="9419178" cy="1035526"/>
          </a:xfrm>
          <a:prstGeom prst="rect">
            <a:avLst/>
          </a:prstGeom>
          <a:noFill/>
          <a:ln>
            <a:noFill/>
          </a:ln>
        </p:spPr>
        <p:txBody>
          <a:bodyPr anchorCtr="0" anchor="t" bIns="45700" lIns="91400" spcFirstLastPara="1" rIns="91400" wrap="square" tIns="45700">
            <a:normAutofit/>
          </a:bodyPr>
          <a:lstStyle/>
          <a:p>
            <a:pPr indent="-227711" lvl="0" marL="342900" marR="0" rtl="0" algn="l">
              <a:lnSpc>
                <a:spcPct val="150000"/>
              </a:lnSpc>
              <a:spcBef>
                <a:spcPts val="0"/>
              </a:spcBef>
              <a:spcAft>
                <a:spcPts val="0"/>
              </a:spcAft>
              <a:buClr>
                <a:schemeClr val="dk1"/>
              </a:buClr>
              <a:buSzPts val="1814"/>
              <a:buFont typeface="Arial"/>
              <a:buNone/>
            </a:pPr>
            <a:r>
              <a:t/>
            </a:r>
            <a:endParaRPr b="0" i="0" sz="1814" u="none" cap="none" strike="noStrike">
              <a:solidFill>
                <a:schemeClr val="dk1"/>
              </a:solidFill>
              <a:latin typeface="Century Gothic"/>
              <a:ea typeface="Century Gothic"/>
              <a:cs typeface="Century Gothic"/>
              <a:sym typeface="Century Gothic"/>
            </a:endParaRPr>
          </a:p>
        </p:txBody>
      </p:sp>
      <p:sp>
        <p:nvSpPr>
          <p:cNvPr id="363" name="Google Shape;363;p8"/>
          <p:cNvSpPr txBox="1"/>
          <p:nvPr>
            <p:ph idx="12" type="sldNum"/>
          </p:nvPr>
        </p:nvSpPr>
        <p:spPr>
          <a:xfrm>
            <a:off x="10331374" y="6645344"/>
            <a:ext cx="1710440" cy="157800"/>
          </a:xfrm>
          <a:prstGeom prst="rect">
            <a:avLst/>
          </a:prstGeom>
          <a:noFill/>
          <a:ln>
            <a:noFill/>
          </a:ln>
        </p:spPr>
        <p:txBody>
          <a:bodyPr anchorCtr="0" anchor="ctr" bIns="0" lIns="0" spcFirstLastPara="1" rIns="0" wrap="square" tIns="0">
            <a:spAutoFit/>
          </a:bodyPr>
          <a:lstStyle/>
          <a:p>
            <a:pPr indent="0" lvl="0" marL="169290" rtl="0" algn="r">
              <a:lnSpc>
                <a:spcPct val="85857"/>
              </a:lnSpc>
              <a:spcBef>
                <a:spcPts val="0"/>
              </a:spcBef>
              <a:spcAft>
                <a:spcPts val="0"/>
              </a:spcAft>
              <a:buSzPts val="1400"/>
              <a:buNone/>
            </a:pPr>
            <a:fld id="{00000000-1234-1234-1234-123412341234}" type="slidenum">
              <a:rPr lang="fr-FR"/>
              <a:t>‹#›</a:t>
            </a:fld>
            <a:endParaRPr/>
          </a:p>
        </p:txBody>
      </p:sp>
      <p:pic>
        <p:nvPicPr>
          <p:cNvPr id="364" name="Google Shape;364;p8"/>
          <p:cNvPicPr preferRelativeResize="0"/>
          <p:nvPr/>
        </p:nvPicPr>
        <p:blipFill rotWithShape="1">
          <a:blip r:embed="rId3">
            <a:alphaModFix/>
          </a:blip>
          <a:srcRect b="589" l="0" r="0" t="0"/>
          <a:stretch/>
        </p:blipFill>
        <p:spPr>
          <a:xfrm>
            <a:off x="1459918" y="1404795"/>
            <a:ext cx="5418786" cy="3460737"/>
          </a:xfrm>
          <a:prstGeom prst="rect">
            <a:avLst/>
          </a:prstGeom>
          <a:noFill/>
          <a:ln cap="flat" cmpd="sng" w="12700">
            <a:solidFill>
              <a:schemeClr val="dk1"/>
            </a:solidFill>
            <a:prstDash val="solid"/>
            <a:round/>
            <a:headEnd len="sm" w="sm" type="none"/>
            <a:tailEnd len="sm" w="sm" type="none"/>
          </a:ln>
        </p:spPr>
      </p:pic>
      <p:pic>
        <p:nvPicPr>
          <p:cNvPr id="365" name="Google Shape;365;p8"/>
          <p:cNvPicPr preferRelativeResize="0"/>
          <p:nvPr/>
        </p:nvPicPr>
        <p:blipFill rotWithShape="1">
          <a:blip r:embed="rId4">
            <a:alphaModFix/>
          </a:blip>
          <a:srcRect b="0" l="0" r="0" t="0"/>
          <a:stretch/>
        </p:blipFill>
        <p:spPr>
          <a:xfrm>
            <a:off x="7630478" y="2752338"/>
            <a:ext cx="2851742" cy="3253099"/>
          </a:xfrm>
          <a:prstGeom prst="rect">
            <a:avLst/>
          </a:prstGeom>
          <a:noFill/>
          <a:ln cap="flat" cmpd="sng" w="12700">
            <a:solidFill>
              <a:schemeClr val="dk1"/>
            </a:solidFill>
            <a:prstDash val="solid"/>
            <a:round/>
            <a:headEnd len="sm" w="sm" type="none"/>
            <a:tailEnd len="sm" w="sm" type="none"/>
          </a:ln>
        </p:spPr>
      </p:pic>
      <p:sp>
        <p:nvSpPr>
          <p:cNvPr id="366" name="Google Shape;366;p8"/>
          <p:cNvSpPr txBox="1"/>
          <p:nvPr/>
        </p:nvSpPr>
        <p:spPr>
          <a:xfrm>
            <a:off x="7630478" y="1595195"/>
            <a:ext cx="2851742"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fr-FR" sz="2000" u="none" cap="none" strike="noStrike">
                <a:solidFill>
                  <a:schemeClr val="dk1"/>
                </a:solidFill>
                <a:latin typeface="Century Gothic"/>
                <a:ea typeface="Century Gothic"/>
                <a:cs typeface="Century Gothic"/>
                <a:sym typeface="Century Gothic"/>
              </a:rPr>
              <a:t>Une nouvelle classe à la place de la classe DAOImpl</a:t>
            </a:r>
            <a:endParaRPr b="0" i="0" sz="20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
          <p:cNvSpPr txBox="1"/>
          <p:nvPr/>
        </p:nvSpPr>
        <p:spPr>
          <a:xfrm>
            <a:off x="1247607" y="37086"/>
            <a:ext cx="9696786" cy="923565"/>
          </a:xfrm>
          <a:prstGeom prst="rect">
            <a:avLst/>
          </a:prstGeom>
          <a:noFill/>
          <a:ln>
            <a:noFill/>
          </a:ln>
        </p:spPr>
        <p:txBody>
          <a:bodyPr anchorCtr="0" anchor="t" bIns="0" lIns="0" spcFirstLastPara="1" rIns="0" wrap="square" tIns="472350">
            <a:spAutoFit/>
          </a:bodyPr>
          <a:lstStyle/>
          <a:p>
            <a:pPr indent="0" lvl="0" marL="11427" marR="0" rtl="0" algn="ctr">
              <a:lnSpc>
                <a:spcPct val="100000"/>
              </a:lnSpc>
              <a:spcBef>
                <a:spcPts val="0"/>
              </a:spcBef>
              <a:spcAft>
                <a:spcPts val="0"/>
              </a:spcAft>
              <a:buClr>
                <a:srgbClr val="000000"/>
              </a:buClr>
              <a:buSzPts val="2902"/>
              <a:buFont typeface="Arial"/>
              <a:buNone/>
            </a:pPr>
            <a:r>
              <a:rPr b="0" i="0" lang="fr-FR" sz="2902" u="none" cap="none" strike="noStrike">
                <a:solidFill>
                  <a:schemeClr val="dk1"/>
                </a:solidFill>
                <a:latin typeface="Century Gothic"/>
                <a:ea typeface="Century Gothic"/>
                <a:cs typeface="Century Gothic"/>
                <a:sym typeface="Century Gothic"/>
              </a:rPr>
              <a:t>Couplage faible</a:t>
            </a:r>
            <a:endParaRPr b="0" i="0" sz="1400" u="none" cap="none" strike="noStrike">
              <a:solidFill>
                <a:srgbClr val="000000"/>
              </a:solidFill>
              <a:latin typeface="Arial"/>
              <a:ea typeface="Arial"/>
              <a:cs typeface="Arial"/>
              <a:sym typeface="Arial"/>
            </a:endParaRPr>
          </a:p>
        </p:txBody>
      </p:sp>
      <p:sp>
        <p:nvSpPr>
          <p:cNvPr id="373" name="Google Shape;373;p9"/>
          <p:cNvSpPr txBox="1"/>
          <p:nvPr/>
        </p:nvSpPr>
        <p:spPr>
          <a:xfrm>
            <a:off x="1492566" y="1132704"/>
            <a:ext cx="9207000" cy="7649700"/>
          </a:xfrm>
          <a:prstGeom prst="rect">
            <a:avLst/>
          </a:prstGeom>
          <a:noFill/>
          <a:ln>
            <a:noFill/>
          </a:ln>
        </p:spPr>
        <p:txBody>
          <a:bodyPr anchorCtr="0" anchor="t" bIns="45700" lIns="91425" spcFirstLastPara="1" rIns="91425" wrap="square" tIns="45700">
            <a:spAutoFit/>
          </a:bodyPr>
          <a:lstStyle/>
          <a:p>
            <a:pPr indent="-115189" lvl="0" marL="0" marR="0" rtl="0" algn="just">
              <a:lnSpc>
                <a:spcPct val="150000"/>
              </a:lnSpc>
              <a:spcBef>
                <a:spcPts val="0"/>
              </a:spcBef>
              <a:spcAft>
                <a:spcPts val="0"/>
              </a:spcAft>
              <a:buClr>
                <a:schemeClr val="dk1"/>
              </a:buClr>
              <a:buSzPts val="1814"/>
              <a:buFont typeface="Arial"/>
              <a:buChar char="•"/>
            </a:pPr>
            <a:r>
              <a:rPr b="0" i="0" lang="fr-FR" sz="1814" u="none" cap="none" strike="noStrike">
                <a:solidFill>
                  <a:schemeClr val="dk1"/>
                </a:solidFill>
                <a:latin typeface="Century Gothic"/>
                <a:ea typeface="Century Gothic"/>
                <a:cs typeface="Century Gothic"/>
                <a:sym typeface="Century Gothic"/>
              </a:rPr>
              <a:t> </a:t>
            </a:r>
            <a:r>
              <a:rPr b="0" i="0" lang="fr-FR" sz="2000" u="none" cap="none" strike="noStrike">
                <a:solidFill>
                  <a:schemeClr val="dk1"/>
                </a:solidFill>
                <a:latin typeface="Century Gothic"/>
                <a:ea typeface="Century Gothic"/>
                <a:cs typeface="Century Gothic"/>
                <a:sym typeface="Century Gothic"/>
              </a:rPr>
              <a:t>Le couplage faible permet de réduire les interdépendances entre les composants d’un système dans le but de réduire le risque que les changements dans un composant nécessitent des changements dans tout autre composant.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127000" lvl="1" marL="0" marR="0" rtl="0" algn="just">
              <a:lnSpc>
                <a:spcPct val="150000"/>
              </a:lnSpc>
              <a:spcBef>
                <a:spcPts val="0"/>
              </a:spcBef>
              <a:spcAft>
                <a:spcPts val="0"/>
              </a:spcAft>
              <a:buClr>
                <a:schemeClr val="dk1"/>
              </a:buClr>
              <a:buSzPts val="2000"/>
              <a:buFont typeface="Arial"/>
              <a:buChar char="•"/>
            </a:pPr>
            <a:r>
              <a:rPr b="0" i="0" lang="fr-FR" sz="2000" u="none" cap="none" strike="noStrike">
                <a:solidFill>
                  <a:schemeClr val="dk1"/>
                </a:solidFill>
                <a:latin typeface="Century Gothic"/>
                <a:ea typeface="Century Gothic"/>
                <a:cs typeface="Century Gothic"/>
                <a:sym typeface="Century Gothic"/>
              </a:rPr>
              <a:t>Pour </a:t>
            </a:r>
            <a:r>
              <a:rPr lang="fr-FR" sz="2000">
                <a:solidFill>
                  <a:schemeClr val="dk1"/>
                </a:solidFill>
                <a:latin typeface="Century Gothic"/>
                <a:ea typeface="Century Gothic"/>
                <a:cs typeface="Century Gothic"/>
                <a:sym typeface="Century Gothic"/>
              </a:rPr>
              <a:t>utiliser</a:t>
            </a:r>
            <a:r>
              <a:rPr b="0" i="0" lang="fr-FR" sz="2000" u="none" cap="none" strike="noStrike">
                <a:solidFill>
                  <a:schemeClr val="dk1"/>
                </a:solidFill>
                <a:latin typeface="Century Gothic"/>
                <a:ea typeface="Century Gothic"/>
                <a:cs typeface="Century Gothic"/>
                <a:sym typeface="Century Gothic"/>
              </a:rPr>
              <a:t> le couplage faible, nous devons utiliser les interfaces…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chemeClr val="dk1"/>
              </a:buClr>
              <a:buSzPts val="1451"/>
              <a:buFont typeface="Arial"/>
              <a:buNone/>
            </a:pPr>
            <a:r>
              <a:t/>
            </a:r>
            <a:endParaRPr b="0" i="0" sz="1451" u="none" cap="none" strike="noStrike">
              <a:solidFill>
                <a:schemeClr val="dk1"/>
              </a:solidFill>
              <a:latin typeface="Century Gothic"/>
              <a:ea typeface="Century Gothic"/>
              <a:cs typeface="Century Gothic"/>
              <a:sym typeface="Century Gothic"/>
            </a:endParaRPr>
          </a:p>
          <a:p>
            <a:pPr indent="0" lvl="0" marL="0" marR="0" rtl="0" algn="just">
              <a:lnSpc>
                <a:spcPct val="150000"/>
              </a:lnSpc>
              <a:spcBef>
                <a:spcPts val="0"/>
              </a:spcBef>
              <a:spcAft>
                <a:spcPts val="0"/>
              </a:spcAft>
              <a:buClr>
                <a:srgbClr val="000000"/>
              </a:buClr>
              <a:buSzPts val="1451"/>
              <a:buFont typeface="Arial"/>
              <a:buNone/>
            </a:pPr>
            <a:r>
              <a:rPr b="0" i="0" lang="fr-FR" sz="1451"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pic>
        <p:nvPicPr>
          <p:cNvPr id="374" name="Google Shape;374;p9"/>
          <p:cNvPicPr preferRelativeResize="0"/>
          <p:nvPr/>
        </p:nvPicPr>
        <p:blipFill rotWithShape="1">
          <a:blip r:embed="rId3">
            <a:alphaModFix/>
          </a:blip>
          <a:srcRect b="4507" l="24412" r="29122" t="57184"/>
          <a:stretch/>
        </p:blipFill>
        <p:spPr>
          <a:xfrm>
            <a:off x="3077196" y="2935817"/>
            <a:ext cx="5491062" cy="25465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2022-07-13T17:14:24Z</dcterms:created>
  <dc:creator>Abir Hzaiem</dc:creator>
</cp:coreProperties>
</file>