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7562850" cx="10693400"/>
  <p:notesSz cx="10693400" cy="7562850"/>
  <p:embeddedFontLst>
    <p:embeddedFont>
      <p:font typeface="Century Gothic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24" roundtripDataSignature="AMtx7mjN89+Y43HAjmlorNJxZV0tVF/s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FA31D05-7F1D-4786-9DCB-B840A9449B06}">
  <a:tblStyle styleId="{5FA31D05-7F1D-4786-9DCB-B840A9449B0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fill>
          <a:solidFill>
            <a:schemeClr val="accent1">
              <a:alpha val="40000"/>
            </a:schemeClr>
          </a:solidFill>
        </a:fill>
      </a:tcStyle>
    </a:band1H>
    <a:band2H>
      <a:tcTxStyle b="off" i="off"/>
    </a:band2H>
    <a:band1V>
      <a:tcTxStyle b="off" i="off"/>
      <a:tcStyle>
        <a:tcBdr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 b="off" i="off"/>
    </a:band2V>
    <a:lastCol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lastCol>
    <a:firstCol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firstCol>
    <a:lastRow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382" orient="horz"/>
        <p:guide pos="336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regular.fntdata"/><Relationship Id="rId11" Type="http://schemas.openxmlformats.org/officeDocument/2006/relationships/slide" Target="slides/slide5.xml"/><Relationship Id="rId22" Type="http://schemas.openxmlformats.org/officeDocument/2006/relationships/font" Target="fonts/CenturyGothic-italic.fntdata"/><Relationship Id="rId10" Type="http://schemas.openxmlformats.org/officeDocument/2006/relationships/slide" Target="slides/slide4.xml"/><Relationship Id="rId21" Type="http://schemas.openxmlformats.org/officeDocument/2006/relationships/font" Target="fonts/CenturyGothic-bold.fntdata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font" Target="fonts/CenturyGothic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633913" cy="379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057900" y="0"/>
            <a:ext cx="4632325" cy="379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7183438"/>
            <a:ext cx="4633913" cy="379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8632849" y="7210449"/>
            <a:ext cx="1500198" cy="1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marR="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1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1" name="Google Shape;81;p1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c835e7154_0_49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13c835e7154_0_49:notes"/>
          <p:cNvSpPr txBox="1"/>
          <p:nvPr>
            <p:ph idx="1" type="body"/>
          </p:nvPr>
        </p:nvSpPr>
        <p:spPr>
          <a:xfrm>
            <a:off x="1069975" y="3640138"/>
            <a:ext cx="8553600" cy="29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6" name="Google Shape;166;g13c835e7154_0_49:notes"/>
          <p:cNvSpPr txBox="1"/>
          <p:nvPr>
            <p:ph idx="12" type="sldNum"/>
          </p:nvPr>
        </p:nvSpPr>
        <p:spPr>
          <a:xfrm>
            <a:off x="6057900" y="7183438"/>
            <a:ext cx="46323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c835e7154_0_65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13c835e7154_0_65:notes"/>
          <p:cNvSpPr txBox="1"/>
          <p:nvPr>
            <p:ph idx="1" type="body"/>
          </p:nvPr>
        </p:nvSpPr>
        <p:spPr>
          <a:xfrm>
            <a:off x="1069975" y="3640138"/>
            <a:ext cx="8553600" cy="29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6" name="Google Shape;176;g13c835e7154_0_65:notes"/>
          <p:cNvSpPr txBox="1"/>
          <p:nvPr>
            <p:ph idx="12" type="sldNum"/>
          </p:nvPr>
        </p:nvSpPr>
        <p:spPr>
          <a:xfrm>
            <a:off x="6057900" y="7183438"/>
            <a:ext cx="46323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c8cdf57ec_0_40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13c8cdf57ec_0_40:notes"/>
          <p:cNvSpPr txBox="1"/>
          <p:nvPr>
            <p:ph idx="1" type="body"/>
          </p:nvPr>
        </p:nvSpPr>
        <p:spPr>
          <a:xfrm>
            <a:off x="1069975" y="3640138"/>
            <a:ext cx="8553600" cy="29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5" name="Google Shape;185;g13c8cdf57ec_0_40:notes"/>
          <p:cNvSpPr txBox="1"/>
          <p:nvPr>
            <p:ph idx="12" type="sldNum"/>
          </p:nvPr>
        </p:nvSpPr>
        <p:spPr>
          <a:xfrm>
            <a:off x="6057900" y="7183438"/>
            <a:ext cx="46323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9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3" name="Google Shape;193;p19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a38037186_0_15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13a38037186_0_15:notes"/>
          <p:cNvSpPr txBox="1"/>
          <p:nvPr>
            <p:ph idx="1" type="body"/>
          </p:nvPr>
        </p:nvSpPr>
        <p:spPr>
          <a:xfrm>
            <a:off x="1069975" y="3640138"/>
            <a:ext cx="8553600" cy="29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3" name="Google Shape;143;g13a38037186_0_15:notes"/>
          <p:cNvSpPr txBox="1"/>
          <p:nvPr>
            <p:ph idx="12" type="sldNum"/>
          </p:nvPr>
        </p:nvSpPr>
        <p:spPr>
          <a:xfrm>
            <a:off x="6057900" y="7183438"/>
            <a:ext cx="46323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c835e7154_0_14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13c835e7154_0_14:notes"/>
          <p:cNvSpPr txBox="1"/>
          <p:nvPr>
            <p:ph idx="1" type="body"/>
          </p:nvPr>
        </p:nvSpPr>
        <p:spPr>
          <a:xfrm>
            <a:off x="1069975" y="3640138"/>
            <a:ext cx="8553600" cy="29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2" name="Google Shape;152;g13c835e7154_0_14:notes"/>
          <p:cNvSpPr txBox="1"/>
          <p:nvPr>
            <p:ph idx="12" type="sldNum"/>
          </p:nvPr>
        </p:nvSpPr>
        <p:spPr>
          <a:xfrm>
            <a:off x="6057900" y="7183438"/>
            <a:ext cx="46323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/>
          <p:nvPr/>
        </p:nvSpPr>
        <p:spPr>
          <a:xfrm>
            <a:off x="0" y="7226724"/>
            <a:ext cx="10693400" cy="336127"/>
          </a:xfrm>
          <a:custGeom>
            <a:rect b="b" l="l" r="r" t="t"/>
            <a:pathLst>
              <a:path extrusionOk="0" h="304800" w="91440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1"/>
          <p:cNvSpPr/>
          <p:nvPr/>
        </p:nvSpPr>
        <p:spPr>
          <a:xfrm>
            <a:off x="0" y="1"/>
            <a:ext cx="10693400" cy="1260475"/>
          </a:xfrm>
          <a:custGeom>
            <a:rect b="b" l="l" r="r" t="t"/>
            <a:pathLst>
              <a:path extrusionOk="0" h="1143000" w="9144000">
                <a:moveTo>
                  <a:pt x="0" y="1143000"/>
                </a:moveTo>
                <a:lnTo>
                  <a:pt x="9144000" y="1143000"/>
                </a:lnTo>
                <a:lnTo>
                  <a:pt x="9144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1"/>
          <p:cNvSpPr/>
          <p:nvPr/>
        </p:nvSpPr>
        <p:spPr>
          <a:xfrm>
            <a:off x="0" y="1260475"/>
            <a:ext cx="10693400" cy="5966248"/>
          </a:xfrm>
          <a:custGeom>
            <a:rect b="b" l="l" r="r" t="t"/>
            <a:pathLst>
              <a:path extrusionOk="0" h="1143000" w="9144000">
                <a:moveTo>
                  <a:pt x="0" y="1143000"/>
                </a:moveTo>
                <a:lnTo>
                  <a:pt x="9144000" y="1143000"/>
                </a:lnTo>
                <a:lnTo>
                  <a:pt x="9144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1"/>
          <p:cNvSpPr txBox="1"/>
          <p:nvPr>
            <p:ph idx="1" type="body"/>
          </p:nvPr>
        </p:nvSpPr>
        <p:spPr>
          <a:xfrm>
            <a:off x="1" y="1260479"/>
            <a:ext cx="10693400" cy="475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86690" marR="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86690" marR="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6690" marR="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86690" marR="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6690" marR="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86690" marR="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86690" marR="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86690" marR="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6690" marR="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8669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1" name="Google Shape;21;p21"/>
          <p:cNvSpPr txBox="1"/>
          <p:nvPr/>
        </p:nvSpPr>
        <p:spPr>
          <a:xfrm>
            <a:off x="3600700" y="7319964"/>
            <a:ext cx="5490416" cy="242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0793" marR="0" rtl="0" algn="l">
              <a:lnSpc>
                <a:spcPct val="1322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</a:pPr>
            <a:r>
              <a:rPr b="1" i="0" lang="fr-FR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© 2022-2023 – ESPRIT – Module  Architecture des SI II Spring – Spring Data JPA</a:t>
            </a:r>
            <a:endParaRPr b="1" i="0" sz="10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 showMasterSp="0">
  <p:cSld name="1_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2"/>
          <p:cNvSpPr/>
          <p:nvPr/>
        </p:nvSpPr>
        <p:spPr>
          <a:xfrm>
            <a:off x="0" y="7226723"/>
            <a:ext cx="10693400" cy="336127"/>
          </a:xfrm>
          <a:custGeom>
            <a:rect b="b" l="l" r="r" t="t"/>
            <a:pathLst>
              <a:path extrusionOk="0" h="304800" w="91440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5"/>
              <a:buFont typeface="Arial"/>
              <a:buNone/>
            </a:pPr>
            <a:r>
              <a:t/>
            </a:r>
            <a:endParaRPr b="0" i="0" sz="19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22"/>
          <p:cNvSpPr/>
          <p:nvPr/>
        </p:nvSpPr>
        <p:spPr>
          <a:xfrm>
            <a:off x="0" y="0"/>
            <a:ext cx="10693400" cy="1260475"/>
          </a:xfrm>
          <a:custGeom>
            <a:rect b="b" l="l" r="r" t="t"/>
            <a:pathLst>
              <a:path extrusionOk="0" h="1143000" w="9144000">
                <a:moveTo>
                  <a:pt x="0" y="1143000"/>
                </a:moveTo>
                <a:lnTo>
                  <a:pt x="9144000" y="1143000"/>
                </a:lnTo>
                <a:lnTo>
                  <a:pt x="9144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5"/>
              <a:buFont typeface="Arial"/>
              <a:buNone/>
            </a:pPr>
            <a:r>
              <a:t/>
            </a:r>
            <a:endParaRPr b="0" i="0" sz="19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2"/>
          <p:cNvSpPr/>
          <p:nvPr/>
        </p:nvSpPr>
        <p:spPr>
          <a:xfrm>
            <a:off x="0" y="1260475"/>
            <a:ext cx="10693400" cy="5966248"/>
          </a:xfrm>
          <a:custGeom>
            <a:rect b="b" l="l" r="r" t="t"/>
            <a:pathLst>
              <a:path extrusionOk="0" h="1143000" w="9144000">
                <a:moveTo>
                  <a:pt x="0" y="1143000"/>
                </a:moveTo>
                <a:lnTo>
                  <a:pt x="9144000" y="1143000"/>
                </a:lnTo>
                <a:lnTo>
                  <a:pt x="9144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5"/>
              <a:buFont typeface="Arial"/>
              <a:buNone/>
            </a:pPr>
            <a:r>
              <a:t/>
            </a:r>
            <a:endParaRPr b="0" i="0" sz="19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2"/>
          <p:cNvSpPr txBox="1"/>
          <p:nvPr>
            <p:ph type="title"/>
          </p:nvPr>
        </p:nvSpPr>
        <p:spPr>
          <a:xfrm>
            <a:off x="448530" y="40896"/>
            <a:ext cx="9796341" cy="10812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29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" type="body"/>
          </p:nvPr>
        </p:nvSpPr>
        <p:spPr>
          <a:xfrm>
            <a:off x="1" y="1260475"/>
            <a:ext cx="10693400" cy="475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88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12" type="sldNum"/>
          </p:nvPr>
        </p:nvSpPr>
        <p:spPr>
          <a:xfrm>
            <a:off x="9358981" y="7313639"/>
            <a:ext cx="774065" cy="1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86690" marR="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86690" marR="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6690" marR="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86690" marR="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6690" marR="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86690" marR="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86690" marR="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86690" marR="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6690" marR="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8669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9" name="Google Shape;29;p22"/>
          <p:cNvSpPr txBox="1"/>
          <p:nvPr/>
        </p:nvSpPr>
        <p:spPr>
          <a:xfrm>
            <a:off x="0" y="7319964"/>
            <a:ext cx="10693400" cy="3819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0793" marR="0" rtl="0" algn="ctr">
              <a:lnSpc>
                <a:spcPct val="1322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</a:pPr>
            <a:r>
              <a:rPr b="1" i="0" lang="fr-FR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© 2022-2023 – ESPRIT – Module Architecture des SI II (Spring) Spring Data JPA</a:t>
            </a:r>
            <a:endParaRPr b="1" i="0" sz="10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lank" showMasterSp="0">
  <p:cSld name="2_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3"/>
          <p:cNvSpPr/>
          <p:nvPr/>
        </p:nvSpPr>
        <p:spPr>
          <a:xfrm>
            <a:off x="0" y="7226723"/>
            <a:ext cx="10693400" cy="336127"/>
          </a:xfrm>
          <a:custGeom>
            <a:rect b="b" l="l" r="r" t="t"/>
            <a:pathLst>
              <a:path extrusionOk="0" h="304800" w="91440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5"/>
              <a:buFont typeface="Arial"/>
              <a:buNone/>
            </a:pPr>
            <a:r>
              <a:t/>
            </a:r>
            <a:endParaRPr b="0" i="0" sz="19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23"/>
          <p:cNvSpPr/>
          <p:nvPr/>
        </p:nvSpPr>
        <p:spPr>
          <a:xfrm>
            <a:off x="0" y="0"/>
            <a:ext cx="10693400" cy="1260475"/>
          </a:xfrm>
          <a:custGeom>
            <a:rect b="b" l="l" r="r" t="t"/>
            <a:pathLst>
              <a:path extrusionOk="0" h="1143000" w="9144000">
                <a:moveTo>
                  <a:pt x="0" y="1143000"/>
                </a:moveTo>
                <a:lnTo>
                  <a:pt x="9144000" y="1143000"/>
                </a:lnTo>
                <a:lnTo>
                  <a:pt x="9144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5"/>
              <a:buFont typeface="Arial"/>
              <a:buNone/>
            </a:pPr>
            <a:r>
              <a:t/>
            </a:r>
            <a:endParaRPr b="0" i="0" sz="19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23"/>
          <p:cNvSpPr/>
          <p:nvPr/>
        </p:nvSpPr>
        <p:spPr>
          <a:xfrm>
            <a:off x="0" y="1260475"/>
            <a:ext cx="10693400" cy="5966248"/>
          </a:xfrm>
          <a:custGeom>
            <a:rect b="b" l="l" r="r" t="t"/>
            <a:pathLst>
              <a:path extrusionOk="0" h="1143000" w="9144000">
                <a:moveTo>
                  <a:pt x="0" y="1143000"/>
                </a:moveTo>
                <a:lnTo>
                  <a:pt x="9144000" y="1143000"/>
                </a:lnTo>
                <a:lnTo>
                  <a:pt x="9144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5"/>
              <a:buFont typeface="Arial"/>
              <a:buNone/>
            </a:pPr>
            <a:r>
              <a:t/>
            </a:r>
            <a:endParaRPr b="0" i="0" sz="19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23"/>
          <p:cNvSpPr txBox="1"/>
          <p:nvPr>
            <p:ph type="title"/>
          </p:nvPr>
        </p:nvSpPr>
        <p:spPr>
          <a:xfrm>
            <a:off x="448530" y="40896"/>
            <a:ext cx="9796341" cy="10812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29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" type="body"/>
          </p:nvPr>
        </p:nvSpPr>
        <p:spPr>
          <a:xfrm>
            <a:off x="1" y="1260475"/>
            <a:ext cx="10693400" cy="475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88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12" type="sldNum"/>
          </p:nvPr>
        </p:nvSpPr>
        <p:spPr>
          <a:xfrm>
            <a:off x="9358981" y="7313639"/>
            <a:ext cx="774065" cy="1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86690" marR="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86690" marR="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6690" marR="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86690" marR="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6690" marR="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86690" marR="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86690" marR="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86690" marR="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6690" marR="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8669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7" name="Google Shape;37;p23"/>
          <p:cNvSpPr txBox="1"/>
          <p:nvPr/>
        </p:nvSpPr>
        <p:spPr>
          <a:xfrm>
            <a:off x="0" y="7319964"/>
            <a:ext cx="10693400" cy="3819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0793" marR="0" rtl="0" algn="ctr">
              <a:lnSpc>
                <a:spcPct val="1322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</a:pPr>
            <a:r>
              <a:rPr b="1" i="0" lang="fr-FR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© 2022-2023 – ESPRIT – Module Architecture des SI II (Spring) Spring Data JPA</a:t>
            </a:r>
            <a:endParaRPr b="1" i="0" sz="10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Blank" showMasterSp="0">
  <p:cSld name="3_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4"/>
          <p:cNvSpPr/>
          <p:nvPr/>
        </p:nvSpPr>
        <p:spPr>
          <a:xfrm>
            <a:off x="0" y="7226723"/>
            <a:ext cx="10693400" cy="336127"/>
          </a:xfrm>
          <a:custGeom>
            <a:rect b="b" l="l" r="r" t="t"/>
            <a:pathLst>
              <a:path extrusionOk="0" h="304800" w="91440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5"/>
              <a:buFont typeface="Arial"/>
              <a:buNone/>
            </a:pPr>
            <a:r>
              <a:t/>
            </a:r>
            <a:endParaRPr b="0" i="0" sz="19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24"/>
          <p:cNvSpPr/>
          <p:nvPr/>
        </p:nvSpPr>
        <p:spPr>
          <a:xfrm>
            <a:off x="0" y="0"/>
            <a:ext cx="10693400" cy="1260475"/>
          </a:xfrm>
          <a:custGeom>
            <a:rect b="b" l="l" r="r" t="t"/>
            <a:pathLst>
              <a:path extrusionOk="0" h="1143000" w="9144000">
                <a:moveTo>
                  <a:pt x="0" y="1143000"/>
                </a:moveTo>
                <a:lnTo>
                  <a:pt x="9144000" y="1143000"/>
                </a:lnTo>
                <a:lnTo>
                  <a:pt x="9144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5"/>
              <a:buFont typeface="Arial"/>
              <a:buNone/>
            </a:pPr>
            <a:r>
              <a:t/>
            </a:r>
            <a:endParaRPr b="0" i="0" sz="19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24"/>
          <p:cNvSpPr/>
          <p:nvPr/>
        </p:nvSpPr>
        <p:spPr>
          <a:xfrm>
            <a:off x="0" y="1260475"/>
            <a:ext cx="10693400" cy="5966248"/>
          </a:xfrm>
          <a:custGeom>
            <a:rect b="b" l="l" r="r" t="t"/>
            <a:pathLst>
              <a:path extrusionOk="0" h="1143000" w="9144000">
                <a:moveTo>
                  <a:pt x="0" y="1143000"/>
                </a:moveTo>
                <a:lnTo>
                  <a:pt x="9144000" y="1143000"/>
                </a:lnTo>
                <a:lnTo>
                  <a:pt x="9144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5"/>
              <a:buFont typeface="Arial"/>
              <a:buNone/>
            </a:pPr>
            <a:r>
              <a:t/>
            </a:r>
            <a:endParaRPr b="0" i="0" sz="19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24"/>
          <p:cNvSpPr txBox="1"/>
          <p:nvPr>
            <p:ph type="title"/>
          </p:nvPr>
        </p:nvSpPr>
        <p:spPr>
          <a:xfrm>
            <a:off x="448530" y="40896"/>
            <a:ext cx="9796341" cy="10812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29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1" type="body"/>
          </p:nvPr>
        </p:nvSpPr>
        <p:spPr>
          <a:xfrm>
            <a:off x="1" y="1260475"/>
            <a:ext cx="10693400" cy="475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88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12" type="sldNum"/>
          </p:nvPr>
        </p:nvSpPr>
        <p:spPr>
          <a:xfrm>
            <a:off x="9358981" y="7313639"/>
            <a:ext cx="774065" cy="1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86690" marR="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86690" marR="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6690" marR="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86690" marR="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6690" marR="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86690" marR="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86690" marR="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86690" marR="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6690" marR="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8669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5" name="Google Shape;45;p24"/>
          <p:cNvSpPr txBox="1"/>
          <p:nvPr/>
        </p:nvSpPr>
        <p:spPr>
          <a:xfrm>
            <a:off x="0" y="7319964"/>
            <a:ext cx="10693400" cy="3819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0793" marR="0" rtl="0" algn="ctr">
              <a:lnSpc>
                <a:spcPct val="1322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</a:pPr>
            <a:r>
              <a:rPr b="1" i="0" lang="fr-FR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© 2022-2023 – ESPRIT – Module Architecture des SI II (Spring) Spring Data JPA</a:t>
            </a:r>
            <a:endParaRPr b="1" i="0" sz="10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Blank" showMasterSp="0">
  <p:cSld name="4_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5"/>
          <p:cNvSpPr/>
          <p:nvPr/>
        </p:nvSpPr>
        <p:spPr>
          <a:xfrm>
            <a:off x="0" y="7226723"/>
            <a:ext cx="10693400" cy="336127"/>
          </a:xfrm>
          <a:custGeom>
            <a:rect b="b" l="l" r="r" t="t"/>
            <a:pathLst>
              <a:path extrusionOk="0" h="304800" w="91440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5"/>
              <a:buFont typeface="Arial"/>
              <a:buNone/>
            </a:pPr>
            <a:r>
              <a:t/>
            </a:r>
            <a:endParaRPr b="0" i="0" sz="19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25"/>
          <p:cNvSpPr/>
          <p:nvPr/>
        </p:nvSpPr>
        <p:spPr>
          <a:xfrm>
            <a:off x="0" y="0"/>
            <a:ext cx="10693400" cy="1260475"/>
          </a:xfrm>
          <a:custGeom>
            <a:rect b="b" l="l" r="r" t="t"/>
            <a:pathLst>
              <a:path extrusionOk="0" h="1143000" w="9144000">
                <a:moveTo>
                  <a:pt x="0" y="1143000"/>
                </a:moveTo>
                <a:lnTo>
                  <a:pt x="9144000" y="1143000"/>
                </a:lnTo>
                <a:lnTo>
                  <a:pt x="9144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5"/>
              <a:buFont typeface="Arial"/>
              <a:buNone/>
            </a:pPr>
            <a:r>
              <a:t/>
            </a:r>
            <a:endParaRPr b="0" i="0" sz="19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25"/>
          <p:cNvSpPr/>
          <p:nvPr/>
        </p:nvSpPr>
        <p:spPr>
          <a:xfrm>
            <a:off x="0" y="1260475"/>
            <a:ext cx="10693400" cy="5966248"/>
          </a:xfrm>
          <a:custGeom>
            <a:rect b="b" l="l" r="r" t="t"/>
            <a:pathLst>
              <a:path extrusionOk="0" h="1143000" w="9144000">
                <a:moveTo>
                  <a:pt x="0" y="1143000"/>
                </a:moveTo>
                <a:lnTo>
                  <a:pt x="9144000" y="1143000"/>
                </a:lnTo>
                <a:lnTo>
                  <a:pt x="9144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5"/>
              <a:buFont typeface="Arial"/>
              <a:buNone/>
            </a:pPr>
            <a:r>
              <a:t/>
            </a:r>
            <a:endParaRPr b="0" i="0" sz="19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25"/>
          <p:cNvSpPr txBox="1"/>
          <p:nvPr>
            <p:ph type="title"/>
          </p:nvPr>
        </p:nvSpPr>
        <p:spPr>
          <a:xfrm>
            <a:off x="448530" y="40896"/>
            <a:ext cx="9796341" cy="10812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29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" type="body"/>
          </p:nvPr>
        </p:nvSpPr>
        <p:spPr>
          <a:xfrm>
            <a:off x="1" y="1260475"/>
            <a:ext cx="10693400" cy="475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88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2" type="sldNum"/>
          </p:nvPr>
        </p:nvSpPr>
        <p:spPr>
          <a:xfrm>
            <a:off x="9358981" y="7313639"/>
            <a:ext cx="774065" cy="1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86690" marR="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86690" marR="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6690" marR="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86690" marR="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6690" marR="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86690" marR="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86690" marR="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86690" marR="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6690" marR="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8669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53" name="Google Shape;53;p25"/>
          <p:cNvSpPr txBox="1"/>
          <p:nvPr/>
        </p:nvSpPr>
        <p:spPr>
          <a:xfrm>
            <a:off x="0" y="7319964"/>
            <a:ext cx="10693400" cy="3819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0793" marR="0" rtl="0" algn="ctr">
              <a:lnSpc>
                <a:spcPct val="1322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</a:pPr>
            <a:r>
              <a:rPr b="1" i="0" lang="fr-FR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© 2022-2023 – ESPRIT – Module Architecture des SI II (Spring) Spring Data JPA</a:t>
            </a:r>
            <a:endParaRPr b="1" i="0" sz="10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Blank" showMasterSp="0">
  <p:cSld name="5_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/>
          <p:nvPr/>
        </p:nvSpPr>
        <p:spPr>
          <a:xfrm>
            <a:off x="0" y="7226723"/>
            <a:ext cx="10693400" cy="336127"/>
          </a:xfrm>
          <a:custGeom>
            <a:rect b="b" l="l" r="r" t="t"/>
            <a:pathLst>
              <a:path extrusionOk="0" h="304800" w="91440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5"/>
              <a:buFont typeface="Arial"/>
              <a:buNone/>
            </a:pPr>
            <a:r>
              <a:t/>
            </a:r>
            <a:endParaRPr b="0" i="0" sz="19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26"/>
          <p:cNvSpPr/>
          <p:nvPr/>
        </p:nvSpPr>
        <p:spPr>
          <a:xfrm>
            <a:off x="0" y="0"/>
            <a:ext cx="10693400" cy="1260475"/>
          </a:xfrm>
          <a:custGeom>
            <a:rect b="b" l="l" r="r" t="t"/>
            <a:pathLst>
              <a:path extrusionOk="0" h="1143000" w="9144000">
                <a:moveTo>
                  <a:pt x="0" y="1143000"/>
                </a:moveTo>
                <a:lnTo>
                  <a:pt x="9144000" y="1143000"/>
                </a:lnTo>
                <a:lnTo>
                  <a:pt x="9144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5"/>
              <a:buFont typeface="Arial"/>
              <a:buNone/>
            </a:pPr>
            <a:r>
              <a:t/>
            </a:r>
            <a:endParaRPr b="0" i="0" sz="19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26"/>
          <p:cNvSpPr/>
          <p:nvPr/>
        </p:nvSpPr>
        <p:spPr>
          <a:xfrm>
            <a:off x="0" y="1260475"/>
            <a:ext cx="10693400" cy="5966248"/>
          </a:xfrm>
          <a:custGeom>
            <a:rect b="b" l="l" r="r" t="t"/>
            <a:pathLst>
              <a:path extrusionOk="0" h="1143000" w="9144000">
                <a:moveTo>
                  <a:pt x="0" y="1143000"/>
                </a:moveTo>
                <a:lnTo>
                  <a:pt x="9144000" y="1143000"/>
                </a:lnTo>
                <a:lnTo>
                  <a:pt x="9144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5"/>
              <a:buFont typeface="Arial"/>
              <a:buNone/>
            </a:pPr>
            <a:r>
              <a:t/>
            </a:r>
            <a:endParaRPr b="0" i="0" sz="19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6"/>
          <p:cNvSpPr txBox="1"/>
          <p:nvPr>
            <p:ph type="title"/>
          </p:nvPr>
        </p:nvSpPr>
        <p:spPr>
          <a:xfrm>
            <a:off x="448530" y="40896"/>
            <a:ext cx="9796341" cy="10812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29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6"/>
          <p:cNvSpPr txBox="1"/>
          <p:nvPr>
            <p:ph idx="1" type="body"/>
          </p:nvPr>
        </p:nvSpPr>
        <p:spPr>
          <a:xfrm>
            <a:off x="1" y="1260475"/>
            <a:ext cx="10693400" cy="475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88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2" type="sldNum"/>
          </p:nvPr>
        </p:nvSpPr>
        <p:spPr>
          <a:xfrm>
            <a:off x="9358981" y="7313639"/>
            <a:ext cx="774065" cy="1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86690" marR="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86690" marR="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6690" marR="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86690" marR="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6690" marR="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86690" marR="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86690" marR="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86690" marR="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6690" marR="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8669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61" name="Google Shape;61;p26"/>
          <p:cNvSpPr txBox="1"/>
          <p:nvPr/>
        </p:nvSpPr>
        <p:spPr>
          <a:xfrm>
            <a:off x="0" y="7319964"/>
            <a:ext cx="10693400" cy="3819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0793" marR="0" rtl="0" algn="ctr">
              <a:lnSpc>
                <a:spcPct val="1322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</a:pPr>
            <a:r>
              <a:rPr b="1" i="0" lang="fr-FR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© 2022-2023 – ESPRIT – Module Architecture des SI II (Spring) Spring Data JPA</a:t>
            </a:r>
            <a:endParaRPr b="1" i="0" sz="10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Blank" showMasterSp="0">
  <p:cSld name="6_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7"/>
          <p:cNvSpPr/>
          <p:nvPr/>
        </p:nvSpPr>
        <p:spPr>
          <a:xfrm>
            <a:off x="0" y="7226723"/>
            <a:ext cx="10693400" cy="336127"/>
          </a:xfrm>
          <a:custGeom>
            <a:rect b="b" l="l" r="r" t="t"/>
            <a:pathLst>
              <a:path extrusionOk="0" h="304800" w="91440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5"/>
              <a:buFont typeface="Arial"/>
              <a:buNone/>
            </a:pPr>
            <a:r>
              <a:t/>
            </a:r>
            <a:endParaRPr b="0" i="0" sz="19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7"/>
          <p:cNvSpPr/>
          <p:nvPr/>
        </p:nvSpPr>
        <p:spPr>
          <a:xfrm>
            <a:off x="0" y="0"/>
            <a:ext cx="10693400" cy="1260475"/>
          </a:xfrm>
          <a:custGeom>
            <a:rect b="b" l="l" r="r" t="t"/>
            <a:pathLst>
              <a:path extrusionOk="0" h="1143000" w="9144000">
                <a:moveTo>
                  <a:pt x="0" y="1143000"/>
                </a:moveTo>
                <a:lnTo>
                  <a:pt x="9144000" y="1143000"/>
                </a:lnTo>
                <a:lnTo>
                  <a:pt x="9144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5"/>
              <a:buFont typeface="Arial"/>
              <a:buNone/>
            </a:pPr>
            <a:r>
              <a:t/>
            </a:r>
            <a:endParaRPr b="0" i="0" sz="19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27"/>
          <p:cNvSpPr/>
          <p:nvPr/>
        </p:nvSpPr>
        <p:spPr>
          <a:xfrm>
            <a:off x="0" y="1260475"/>
            <a:ext cx="10693400" cy="5966248"/>
          </a:xfrm>
          <a:custGeom>
            <a:rect b="b" l="l" r="r" t="t"/>
            <a:pathLst>
              <a:path extrusionOk="0" h="1143000" w="9144000">
                <a:moveTo>
                  <a:pt x="0" y="1143000"/>
                </a:moveTo>
                <a:lnTo>
                  <a:pt x="9144000" y="1143000"/>
                </a:lnTo>
                <a:lnTo>
                  <a:pt x="9144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5"/>
              <a:buFont typeface="Arial"/>
              <a:buNone/>
            </a:pPr>
            <a:r>
              <a:t/>
            </a:r>
            <a:endParaRPr b="0" i="0" sz="19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27"/>
          <p:cNvSpPr txBox="1"/>
          <p:nvPr>
            <p:ph type="title"/>
          </p:nvPr>
        </p:nvSpPr>
        <p:spPr>
          <a:xfrm>
            <a:off x="448530" y="40896"/>
            <a:ext cx="9796341" cy="10812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29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 txBox="1"/>
          <p:nvPr>
            <p:ph idx="1" type="body"/>
          </p:nvPr>
        </p:nvSpPr>
        <p:spPr>
          <a:xfrm>
            <a:off x="1" y="1260475"/>
            <a:ext cx="10693400" cy="475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88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7"/>
          <p:cNvSpPr txBox="1"/>
          <p:nvPr>
            <p:ph idx="12" type="sldNum"/>
          </p:nvPr>
        </p:nvSpPr>
        <p:spPr>
          <a:xfrm>
            <a:off x="9358981" y="7313639"/>
            <a:ext cx="774065" cy="1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86690" marR="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86690" marR="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6690" marR="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86690" marR="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6690" marR="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86690" marR="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86690" marR="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86690" marR="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6690" marR="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8669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69" name="Google Shape;69;p27"/>
          <p:cNvSpPr txBox="1"/>
          <p:nvPr/>
        </p:nvSpPr>
        <p:spPr>
          <a:xfrm>
            <a:off x="0" y="7319964"/>
            <a:ext cx="10693400" cy="3819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0793" marR="0" rtl="0" algn="ctr">
              <a:lnSpc>
                <a:spcPct val="1322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</a:pPr>
            <a:r>
              <a:rPr b="1" i="0" lang="fr-FR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© 2022-2023 – ESPRIT – Module Architecture des SI II (Spring) Spring Data JPA</a:t>
            </a:r>
            <a:endParaRPr b="1" i="0" sz="10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Blank" showMasterSp="0">
  <p:cSld name="7_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8"/>
          <p:cNvSpPr/>
          <p:nvPr/>
        </p:nvSpPr>
        <p:spPr>
          <a:xfrm>
            <a:off x="0" y="7226723"/>
            <a:ext cx="10693400" cy="336127"/>
          </a:xfrm>
          <a:custGeom>
            <a:rect b="b" l="l" r="r" t="t"/>
            <a:pathLst>
              <a:path extrusionOk="0" h="304800" w="91440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5"/>
              <a:buFont typeface="Arial"/>
              <a:buNone/>
            </a:pPr>
            <a:r>
              <a:t/>
            </a:r>
            <a:endParaRPr b="0" i="0" sz="19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28"/>
          <p:cNvSpPr/>
          <p:nvPr/>
        </p:nvSpPr>
        <p:spPr>
          <a:xfrm>
            <a:off x="0" y="0"/>
            <a:ext cx="10693400" cy="1260475"/>
          </a:xfrm>
          <a:custGeom>
            <a:rect b="b" l="l" r="r" t="t"/>
            <a:pathLst>
              <a:path extrusionOk="0" h="1143000" w="9144000">
                <a:moveTo>
                  <a:pt x="0" y="1143000"/>
                </a:moveTo>
                <a:lnTo>
                  <a:pt x="9144000" y="1143000"/>
                </a:lnTo>
                <a:lnTo>
                  <a:pt x="9144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5"/>
              <a:buFont typeface="Arial"/>
              <a:buNone/>
            </a:pPr>
            <a:r>
              <a:t/>
            </a:r>
            <a:endParaRPr b="0" i="0" sz="19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28"/>
          <p:cNvSpPr/>
          <p:nvPr/>
        </p:nvSpPr>
        <p:spPr>
          <a:xfrm>
            <a:off x="0" y="1260475"/>
            <a:ext cx="10693400" cy="5966248"/>
          </a:xfrm>
          <a:custGeom>
            <a:rect b="b" l="l" r="r" t="t"/>
            <a:pathLst>
              <a:path extrusionOk="0" h="1143000" w="9144000">
                <a:moveTo>
                  <a:pt x="0" y="1143000"/>
                </a:moveTo>
                <a:lnTo>
                  <a:pt x="9144000" y="1143000"/>
                </a:lnTo>
                <a:lnTo>
                  <a:pt x="9144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5"/>
              <a:buFont typeface="Arial"/>
              <a:buNone/>
            </a:pPr>
            <a:r>
              <a:t/>
            </a:r>
            <a:endParaRPr b="0" i="0" sz="19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28"/>
          <p:cNvSpPr txBox="1"/>
          <p:nvPr>
            <p:ph type="title"/>
          </p:nvPr>
        </p:nvSpPr>
        <p:spPr>
          <a:xfrm>
            <a:off x="448530" y="40896"/>
            <a:ext cx="9796341" cy="10812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29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8"/>
          <p:cNvSpPr txBox="1"/>
          <p:nvPr>
            <p:ph idx="1" type="body"/>
          </p:nvPr>
        </p:nvSpPr>
        <p:spPr>
          <a:xfrm>
            <a:off x="1" y="1260475"/>
            <a:ext cx="10693400" cy="475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88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2" type="sldNum"/>
          </p:nvPr>
        </p:nvSpPr>
        <p:spPr>
          <a:xfrm>
            <a:off x="9358981" y="7313639"/>
            <a:ext cx="774065" cy="1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86690" marR="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86690" marR="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6690" marR="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86690" marR="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6690" marR="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86690" marR="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86690" marR="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86690" marR="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6690" marR="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8669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77" name="Google Shape;77;p28"/>
          <p:cNvSpPr txBox="1"/>
          <p:nvPr/>
        </p:nvSpPr>
        <p:spPr>
          <a:xfrm>
            <a:off x="0" y="7319964"/>
            <a:ext cx="10693400" cy="3819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0793" marR="0" rtl="0" algn="ctr">
              <a:lnSpc>
                <a:spcPct val="1322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</a:pPr>
            <a:r>
              <a:rPr b="1" i="0" lang="fr-FR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© 2022-2023 – ESPRIT – Module Architecture des SI II (Spring) Spring Data JPA</a:t>
            </a:r>
            <a:endParaRPr b="1" i="0" sz="10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/>
          <p:nvPr/>
        </p:nvSpPr>
        <p:spPr>
          <a:xfrm>
            <a:off x="0" y="7226724"/>
            <a:ext cx="10693400" cy="336127"/>
          </a:xfrm>
          <a:custGeom>
            <a:rect b="b" l="l" r="r" t="t"/>
            <a:pathLst>
              <a:path extrusionOk="0" h="1143000" w="9144000">
                <a:moveTo>
                  <a:pt x="0" y="1143000"/>
                </a:moveTo>
                <a:lnTo>
                  <a:pt x="9144000" y="1143000"/>
                </a:lnTo>
                <a:lnTo>
                  <a:pt x="9144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0"/>
          <p:cNvSpPr txBox="1"/>
          <p:nvPr>
            <p:ph type="title"/>
          </p:nvPr>
        </p:nvSpPr>
        <p:spPr>
          <a:xfrm>
            <a:off x="448533" y="40899"/>
            <a:ext cx="9796341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0"/>
          <p:cNvSpPr txBox="1"/>
          <p:nvPr>
            <p:ph idx="1" type="body"/>
          </p:nvPr>
        </p:nvSpPr>
        <p:spPr>
          <a:xfrm>
            <a:off x="305597" y="1554307"/>
            <a:ext cx="1008221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0"/>
          <p:cNvSpPr txBox="1"/>
          <p:nvPr/>
        </p:nvSpPr>
        <p:spPr>
          <a:xfrm>
            <a:off x="9061476" y="7281886"/>
            <a:ext cx="114300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marR="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fld id="{00000000-1234-1234-1234-123412341234}" type="slidenum">
              <a:rPr b="1" i="0" lang="fr-FR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0"/>
          <p:cNvSpPr txBox="1"/>
          <p:nvPr/>
        </p:nvSpPr>
        <p:spPr>
          <a:xfrm>
            <a:off x="3600700" y="7319964"/>
            <a:ext cx="5490416" cy="242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0793" marR="0" rtl="0" algn="l">
              <a:lnSpc>
                <a:spcPct val="1322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</a:pPr>
            <a:r>
              <a:rPr b="1" i="0" lang="fr-FR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© 2021-2022 – ESPRIT – Module  Architecture des SI II Spring – Spring Data JPA</a:t>
            </a:r>
            <a:endParaRPr b="1" i="0" sz="10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"/>
          <p:cNvSpPr txBox="1"/>
          <p:nvPr/>
        </p:nvSpPr>
        <p:spPr>
          <a:xfrm>
            <a:off x="0" y="40897"/>
            <a:ext cx="106935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fr-F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SPRING DATA JPA – CrudRepository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"/>
          <p:cNvSpPr/>
          <p:nvPr/>
        </p:nvSpPr>
        <p:spPr>
          <a:xfrm>
            <a:off x="304800" y="3605849"/>
            <a:ext cx="10083900" cy="36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/>
          <a:p>
            <a:pPr indent="-285750" lvl="1" marL="7429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2325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2325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2325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1" i="0" sz="2325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1" i="0" sz="2325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2325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1" i="0" sz="2325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2325" u="none" cap="none" strike="noStrike">
              <a:solidFill>
                <a:srgbClr val="C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2325" u="none" cap="none" strike="noStrike">
              <a:solidFill>
                <a:srgbClr val="C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2325" u="none" cap="none" strike="noStrike">
              <a:solidFill>
                <a:srgbClr val="C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2325" u="none" cap="none" strike="noStrike">
              <a:solidFill>
                <a:srgbClr val="C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fr-FR" sz="139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UP ASI</a:t>
            </a:r>
            <a:endParaRPr b="0" i="0" sz="108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fr-FR" sz="139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Bureau E204  </a:t>
            </a:r>
            <a:endParaRPr b="0" i="0" sz="108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descr="Résultat de recherche d'images pour &quot;spring boot data jpa&quot;"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4875" y="2852731"/>
            <a:ext cx="634365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iversité Centrale – Honoris United Universities" id="87" name="Google Shape;8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72029" y="1344445"/>
            <a:ext cx="3016572" cy="1508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c835e7154_0_49"/>
          <p:cNvSpPr txBox="1"/>
          <p:nvPr/>
        </p:nvSpPr>
        <p:spPr>
          <a:xfrm>
            <a:off x="0" y="40897"/>
            <a:ext cx="106935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EXEMPLE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13c835e7154_0_49"/>
          <p:cNvSpPr/>
          <p:nvPr/>
        </p:nvSpPr>
        <p:spPr>
          <a:xfrm>
            <a:off x="0" y="1283393"/>
            <a:ext cx="10693500" cy="59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6464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464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464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464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464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@Repository</a:t>
            </a:r>
            <a:endParaRPr b="0" i="0" sz="2000" u="none" cap="none" strike="noStrike">
              <a:solidFill>
                <a:srgbClr val="6464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fr-F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fr-FR" sz="20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b="0" i="0" lang="fr-F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ProjetRepository 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b="0" i="0" lang="fr-F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JpaRepository&lt;Projet, Long&gt; {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List&lt;Projet&gt; </a:t>
            </a:r>
            <a:r>
              <a:rPr b="1" i="0" lang="fr-F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findBy</a:t>
            </a:r>
            <a:r>
              <a:rPr b="1" i="0" lang="fr-FR" sz="2000" u="none" cap="none" strike="noStrike">
                <a:solidFill>
                  <a:schemeClr val="dk1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Equipes</a:t>
            </a:r>
            <a:r>
              <a:rPr b="1" i="0" lang="fr-F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IdEquipe</a:t>
            </a:r>
            <a:r>
              <a:rPr b="0" i="0" lang="fr-F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(Long </a:t>
            </a:r>
            <a:r>
              <a:rPr b="0" i="0" lang="fr-FR" sz="20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equipeId</a:t>
            </a:r>
            <a:r>
              <a:rPr b="0" i="0" lang="fr-F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g13c835e7154_0_49"/>
          <p:cNvSpPr txBox="1"/>
          <p:nvPr>
            <p:ph idx="12" type="sldNum"/>
          </p:nvPr>
        </p:nvSpPr>
        <p:spPr>
          <a:xfrm>
            <a:off x="9061476" y="7329489"/>
            <a:ext cx="15003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71" name="Google Shape;171;g13c835e7154_0_49"/>
          <p:cNvSpPr txBox="1"/>
          <p:nvPr/>
        </p:nvSpPr>
        <p:spPr>
          <a:xfrm>
            <a:off x="122325" y="1512575"/>
            <a:ext cx="10304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Afficher la liste des projets d’une équipe.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g13c835e7154_0_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9391" y="1283392"/>
            <a:ext cx="5114009" cy="4094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c835e7154_0_65"/>
          <p:cNvSpPr txBox="1"/>
          <p:nvPr/>
        </p:nvSpPr>
        <p:spPr>
          <a:xfrm>
            <a:off x="0" y="40897"/>
            <a:ext cx="106935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EXEMPLE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13c835e7154_0_65"/>
          <p:cNvSpPr/>
          <p:nvPr/>
        </p:nvSpPr>
        <p:spPr>
          <a:xfrm>
            <a:off x="0" y="1283393"/>
            <a:ext cx="10693500" cy="59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Afficher la liste des projets d’une équipe dont la description est non nulle.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fr-F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   @Repository</a:t>
            </a:r>
            <a:endParaRPr b="0" i="0" sz="2000" u="none" cap="none" strike="noStrike">
              <a:solidFill>
                <a:srgbClr val="6464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fr-F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fr-FR" sz="20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b="0" i="0" lang="fr-F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ProjetRepository </a:t>
            </a:r>
            <a:r>
              <a:rPr b="1" i="0" lang="fr-FR" sz="20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b="0" i="0" lang="fr-F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JpaRepository&lt;Projet, Long&gt; {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List&lt;Projet&gt; </a:t>
            </a:r>
            <a:r>
              <a:rPr b="1" i="0" lang="fr-F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findBy</a:t>
            </a:r>
            <a:r>
              <a:rPr b="1" i="0" lang="fr-FR" sz="2000" u="none" cap="none" strike="noStrike">
                <a:solidFill>
                  <a:schemeClr val="dk1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Equipes</a:t>
            </a:r>
            <a:r>
              <a:rPr b="1" i="0" lang="fr-F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IdEquipeAnd</a:t>
            </a:r>
            <a:r>
              <a:rPr b="1" i="0" lang="fr-FR" sz="2000" u="none" cap="none" strike="noStrike">
                <a:solidFill>
                  <a:schemeClr val="dk1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ProjetDetail</a:t>
            </a:r>
            <a:r>
              <a:rPr b="1" i="0" lang="fr-F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DescriptionNotNull</a:t>
            </a:r>
            <a:r>
              <a:rPr b="0" i="0" lang="fr-F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(Long </a:t>
            </a:r>
            <a:r>
              <a:rPr b="0" i="0" lang="fr-FR" sz="20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equipeId</a:t>
            </a:r>
            <a:r>
              <a:rPr b="0" i="0" lang="fr-F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0" name="Google Shape;180;g13c835e7154_0_65"/>
          <p:cNvSpPr txBox="1"/>
          <p:nvPr>
            <p:ph idx="12" type="sldNum"/>
          </p:nvPr>
        </p:nvSpPr>
        <p:spPr>
          <a:xfrm>
            <a:off x="9061476" y="7329489"/>
            <a:ext cx="15003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81" name="Google Shape;181;g13c835e7154_0_65"/>
          <p:cNvSpPr txBox="1"/>
          <p:nvPr/>
        </p:nvSpPr>
        <p:spPr>
          <a:xfrm>
            <a:off x="122325" y="4836600"/>
            <a:ext cx="1030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c8cdf57ec_0_40"/>
          <p:cNvSpPr txBox="1"/>
          <p:nvPr/>
        </p:nvSpPr>
        <p:spPr>
          <a:xfrm>
            <a:off x="0" y="40897"/>
            <a:ext cx="106935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EXEMPLE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13c8cdf57ec_0_40"/>
          <p:cNvSpPr/>
          <p:nvPr/>
        </p:nvSpPr>
        <p:spPr>
          <a:xfrm>
            <a:off x="0" y="1283393"/>
            <a:ext cx="10693500" cy="59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fr-FR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fr-FR" sz="20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@Repository</a:t>
            </a:r>
            <a:endParaRPr b="0" i="0" sz="2000" u="none" cap="none" strike="noStrike">
              <a:solidFill>
                <a:srgbClr val="6464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fr-F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fr-FR" sz="20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b="0" i="0" lang="fr-F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ProjetRepository </a:t>
            </a:r>
            <a:r>
              <a:rPr b="1" i="0" lang="fr-FR" sz="20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b="0" i="0" lang="fr-F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JpaRepository&lt;Projet, Long&gt; {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●"/>
            </a:pP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Afficher la liste des projets par équipe et entreprise.</a:t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List&lt;Projet&gt; </a:t>
            </a:r>
            <a:r>
              <a:rPr b="1" i="0" lang="fr-F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findBy</a:t>
            </a:r>
            <a:r>
              <a:rPr b="1" i="0" lang="fr-FR" sz="2000" u="none" cap="none" strike="noStrike">
                <a:solidFill>
                  <a:schemeClr val="dk1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Equipes</a:t>
            </a:r>
            <a:r>
              <a:rPr b="1" i="0" lang="fr-F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IdEquipeAnd</a:t>
            </a:r>
            <a:r>
              <a:rPr b="1" i="0" lang="fr-FR" sz="2000" u="none" cap="none" strike="noStrike">
                <a:solidFill>
                  <a:schemeClr val="dk1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Equipes</a:t>
            </a:r>
            <a:r>
              <a:rPr b="1" i="0" lang="fr-FR" sz="2000" u="none" cap="none" strike="noStrike">
                <a:solidFill>
                  <a:schemeClr val="dk1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Entreprise</a:t>
            </a:r>
            <a:r>
              <a:rPr b="1" i="0" lang="fr-F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IdEntreprise</a:t>
            </a:r>
            <a:endParaRPr b="1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(Long </a:t>
            </a:r>
            <a:r>
              <a:rPr b="0" i="0" lang="fr-FR" sz="20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equipeId</a:t>
            </a:r>
            <a:r>
              <a:rPr b="0" i="0" lang="fr-F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Long </a:t>
            </a:r>
            <a:r>
              <a:rPr b="0" i="0" lang="fr-FR" sz="20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entrepriseId</a:t>
            </a:r>
            <a:r>
              <a:rPr b="0" i="0" lang="fr-F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●"/>
            </a:pP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Afficher la liste des projets par la spécialité d’une équipe et l’adresse de l’entreprise.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List&lt;Projet&gt; </a:t>
            </a:r>
            <a:r>
              <a:rPr b="1" i="0" lang="fr-F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findBy</a:t>
            </a:r>
            <a:r>
              <a:rPr b="1" i="0" lang="fr-FR" sz="2000" u="none" cap="none" strike="noStrike">
                <a:solidFill>
                  <a:schemeClr val="dk1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Equipes</a:t>
            </a:r>
            <a:r>
              <a:rPr b="1" i="0" lang="fr-F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SpecialiteContainsAnd</a:t>
            </a:r>
            <a:r>
              <a:rPr b="1" i="0" lang="fr-FR" sz="2000" u="none" cap="none" strike="noStrike">
                <a:solidFill>
                  <a:schemeClr val="dk1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Equipes</a:t>
            </a:r>
            <a:r>
              <a:rPr b="1" i="0" lang="fr-FR" sz="2000" u="none" cap="none" strike="noStrike">
                <a:solidFill>
                  <a:schemeClr val="dk1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Entreprise</a:t>
            </a:r>
            <a:r>
              <a:rPr b="1" i="0" lang="fr-F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AdresseContains</a:t>
            </a:r>
            <a:endParaRPr b="1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(String </a:t>
            </a:r>
            <a:r>
              <a:rPr b="0" i="0" lang="fr-FR" sz="20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specialite</a:t>
            </a:r>
            <a:r>
              <a:rPr b="0" i="0" lang="fr-F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String </a:t>
            </a:r>
            <a:r>
              <a:rPr b="0" i="0" lang="fr-FR" sz="20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adresse</a:t>
            </a:r>
            <a:r>
              <a:rPr b="0" i="0" lang="fr-F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9" name="Google Shape;189;g13c8cdf57ec_0_40"/>
          <p:cNvSpPr txBox="1"/>
          <p:nvPr>
            <p:ph idx="12" type="sldNum"/>
          </p:nvPr>
        </p:nvSpPr>
        <p:spPr>
          <a:xfrm>
            <a:off x="9061476" y="7329489"/>
            <a:ext cx="15003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/>
          <p:nvPr/>
        </p:nvSpPr>
        <p:spPr>
          <a:xfrm>
            <a:off x="0" y="40897"/>
            <a:ext cx="10693400" cy="10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SPRING DATA JPA (CrudRepository)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9"/>
          <p:cNvSpPr/>
          <p:nvPr/>
        </p:nvSpPr>
        <p:spPr>
          <a:xfrm>
            <a:off x="304801" y="1283393"/>
            <a:ext cx="10083800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fr-FR" sz="3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 vous avez des questions, n’hésitez pas à nous contacter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fr-FR" sz="3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Département Informatique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fr-FR" sz="3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UP Architectures des Systèmes d'Information</a:t>
            </a:r>
            <a:endParaRPr b="1" i="0" sz="3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Bureau E204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9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/>
        </p:nvSpPr>
        <p:spPr>
          <a:xfrm>
            <a:off x="0" y="40897"/>
            <a:ext cx="10693400" cy="10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 du Cours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0" y="1283393"/>
            <a:ext cx="10693399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Autofit/>
          </a:bodyPr>
          <a:lstStyle/>
          <a:p>
            <a:pPr indent="-1460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Spring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Spring Data JPA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60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CRUD Repository interface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Créer et Utiliser un Repository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60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460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TP Spring Boot + Spring Data JPA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/>
        </p:nvSpPr>
        <p:spPr>
          <a:xfrm>
            <a:off x="0" y="40897"/>
            <a:ext cx="10693400" cy="10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SPRING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0" y="1283393"/>
            <a:ext cx="10693400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/>
          <a:p>
            <a:pPr indent="-203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C’est un module Spring qui a pour but de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Faciliter l’écriture des couches d’accès aux données.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Offrir une abstraction commune pour l’accès aux données quelle que soit la source de données (SQL ou NoSQL).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60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" name="Google Shape;103;p3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04" name="Google Shape;10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8690" y="3852863"/>
            <a:ext cx="5516020" cy="3114914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/>
        </p:nvSpPr>
        <p:spPr>
          <a:xfrm>
            <a:off x="0" y="40897"/>
            <a:ext cx="10693400" cy="10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SPRING DATA JPA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0" y="1283393"/>
            <a:ext cx="10693400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/>
          <a:p>
            <a:pPr indent="-203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Spring Data JPA est un sous projet du projet Spring Data.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4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13" name="Google Shape;11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0519" y="2281227"/>
            <a:ext cx="7072362" cy="4572032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/>
          <p:nvPr/>
        </p:nvSpPr>
        <p:spPr>
          <a:xfrm>
            <a:off x="0" y="40897"/>
            <a:ext cx="10693400" cy="10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SPRING DATA JPA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5"/>
          <p:cNvSpPr/>
          <p:nvPr/>
        </p:nvSpPr>
        <p:spPr>
          <a:xfrm>
            <a:off x="0" y="1283393"/>
            <a:ext cx="10693400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/>
          <a:p>
            <a:pPr indent="-203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 répétitif avec les DAO (Data Access Object) avant Spring Data JPA: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p5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22" name="Google Shape;12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1287" y="2240675"/>
            <a:ext cx="7870826" cy="484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/>
          <p:nvPr/>
        </p:nvSpPr>
        <p:spPr>
          <a:xfrm>
            <a:off x="0" y="40897"/>
            <a:ext cx="10693400" cy="10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SPRING DATA JPA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6"/>
          <p:cNvSpPr/>
          <p:nvPr/>
        </p:nvSpPr>
        <p:spPr>
          <a:xfrm>
            <a:off x="0" y="1283393"/>
            <a:ext cx="10693400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/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Avec Spring Data JPA, il vous suffit de définir une interface qui permet de manipuler une entité, en étendant l’interface CrudRepository &lt;T, ID&gt; et de déclarer les méthodes pour manipuler cette entité.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Spring Data JPA créera une classe qui implémente cette interface pour vous.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Exemple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rgbClr val="7F0055"/>
                </a:solidFill>
                <a:highlight>
                  <a:srgbClr val="E8F2FE"/>
                </a:highlight>
                <a:latin typeface="Consolas"/>
                <a:ea typeface="Consolas"/>
                <a:cs typeface="Consolas"/>
                <a:sym typeface="Consolas"/>
              </a:rPr>
              <a:t> public</a:t>
            </a:r>
            <a:r>
              <a:rPr b="0" i="0" lang="fr-FR" sz="2000" u="none" cap="none" strike="noStrike">
                <a:solidFill>
                  <a:schemeClr val="dk1"/>
                </a:solidFill>
                <a:highlight>
                  <a:srgbClr val="E8F2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fr-FR" sz="2000" u="none" cap="none" strike="noStrike">
                <a:solidFill>
                  <a:srgbClr val="7F0055"/>
                </a:solidFill>
                <a:highlight>
                  <a:srgbClr val="E8F2FE"/>
                </a:highlight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b="0" i="0" lang="fr-FR" sz="2000" u="none" cap="none" strike="noStrike">
                <a:solidFill>
                  <a:schemeClr val="dk1"/>
                </a:solidFill>
                <a:highlight>
                  <a:srgbClr val="E8F2FE"/>
                </a:highlight>
                <a:latin typeface="Consolas"/>
                <a:ea typeface="Consolas"/>
                <a:cs typeface="Consolas"/>
                <a:sym typeface="Consolas"/>
              </a:rPr>
              <a:t> ProjetRepository </a:t>
            </a:r>
            <a:r>
              <a:rPr b="1" i="0" lang="fr-FR" sz="2000" u="none" cap="none" strike="noStrike">
                <a:solidFill>
                  <a:srgbClr val="7F0055"/>
                </a:solidFill>
                <a:highlight>
                  <a:srgbClr val="E8F2FE"/>
                </a:highlight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b="0" i="0" lang="fr-FR" sz="2000" u="none" cap="none" strike="noStrike">
                <a:solidFill>
                  <a:schemeClr val="dk1"/>
                </a:solidFill>
                <a:highlight>
                  <a:srgbClr val="E8F2FE"/>
                </a:highlight>
                <a:latin typeface="Consolas"/>
                <a:ea typeface="Consolas"/>
                <a:cs typeface="Consolas"/>
                <a:sym typeface="Consolas"/>
              </a:rPr>
              <a:t> JpaRepository&lt;Projet, Long&gt; {..}</a:t>
            </a:r>
            <a:endParaRPr b="0" i="0" sz="2000" u="none" cap="none" strike="noStrike">
              <a:solidFill>
                <a:schemeClr val="dk1"/>
              </a:solidFill>
              <a:highlight>
                <a:srgbClr val="E8F2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L’interface </a:t>
            </a:r>
            <a:r>
              <a:rPr b="1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ProjetRepository</a:t>
            </a: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étend l’interface </a:t>
            </a:r>
            <a:r>
              <a:rPr b="1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CrudRepository&lt;Projet, Long&gt;</a:t>
            </a: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Elle contient les méthodes pour manipuler l’entité Projet. </a:t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Spring Data JPA va automatiquement créer une classe qui implémente cette interface au moment de l'exécution de la l’application. </a:t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0" name="Google Shape;130;p6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/>
          <p:nvPr/>
        </p:nvSpPr>
        <p:spPr>
          <a:xfrm>
            <a:off x="0" y="40897"/>
            <a:ext cx="10693400" cy="10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SPRING DATA JPA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7"/>
          <p:cNvSpPr/>
          <p:nvPr/>
        </p:nvSpPr>
        <p:spPr>
          <a:xfrm>
            <a:off x="0" y="1283393"/>
            <a:ext cx="10693400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/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Spring Data JPA va créer le code pour les méthodes que tu souhaites utiliser. Il suffit de lui indiquer les méthodes à utiliser : </a:t>
            </a:r>
            <a:r>
              <a:rPr b="0" i="0" lang="fr-F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  </a:t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8" name="Google Shape;138;p7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aphicFrame>
        <p:nvGraphicFramePr>
          <p:cNvPr id="139" name="Google Shape;139;p7"/>
          <p:cNvGraphicFramePr/>
          <p:nvPr/>
        </p:nvGraphicFramePr>
        <p:xfrm>
          <a:off x="167426" y="2447581"/>
          <a:ext cx="3000000" cy="3000000"/>
        </p:xfrm>
        <a:graphic>
          <a:graphicData uri="http://schemas.openxmlformats.org/drawingml/2006/table">
            <a:tbl>
              <a:tblPr>
                <a:gradFill>
                  <a:gsLst>
                    <a:gs pos="0">
                      <a:srgbClr val="9FC3FF"/>
                    </a:gs>
                    <a:gs pos="35000">
                      <a:srgbClr val="BDD5FF"/>
                    </a:gs>
                    <a:gs pos="100000">
                      <a:srgbClr val="E4EEFF"/>
                    </a:gs>
                  </a:gsLst>
                  <a:lin ang="16200000" scaled="0"/>
                </a:gradFill>
                <a:tableStyleId>{5FA31D05-7F1D-4786-9DCB-B840A9449B06}</a:tableStyleId>
              </a:tblPr>
              <a:tblGrid>
                <a:gridCol w="1717125"/>
                <a:gridCol w="3260950"/>
                <a:gridCol w="5380450"/>
              </a:tblGrid>
              <a:tr h="417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fr-FR" sz="1600" u="none" cap="none" strike="noStrike"/>
                        <a:t>Keyword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25" marB="0" marR="6625" marL="6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fr-FR" sz="1600" u="none" cap="none" strike="noStrike"/>
                        <a:t>Sample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25" marB="0" marR="6625" marL="6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fr-FR" sz="1600" u="none" cap="none" strike="noStrike"/>
                        <a:t>Equivalent to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25" marB="0" marR="6625" marL="6625" anchor="ctr"/>
                </a:tc>
              </a:tr>
              <a:tr h="417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fr-FR" sz="1600" u="none" cap="none" strike="noStrike"/>
                        <a:t>GreaterThan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25" marB="0" marR="6625" marL="6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u="none" cap="none" strike="noStrike"/>
                        <a:t>findBydateDebutGreaterThan(Date dateC); 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25" marB="0" marR="6625" marL="6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u="none" cap="none" strike="noStrike"/>
                        <a:t>Select p from ProjetDetail p where p.dateDebut &gt; :dateC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25" marB="0" marR="6625" marL="6625"/>
                </a:tc>
              </a:tr>
              <a:tr h="417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fr-FR" sz="1600" u="none" cap="none" strike="noStrike"/>
                        <a:t>LessThan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25" marB="0" marR="6625" marL="6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u="none" cap="none" strike="noStrike"/>
                        <a:t>findBydateDebutLessThan(Date dateN);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25" marB="0" marR="6625" marL="6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u="none" cap="none" strike="noStrike"/>
                        <a:t>Select p from ProjetDetail p where p.dateDebut  &lt; :dateN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25" marB="0" marR="6625" marL="6625"/>
                </a:tc>
              </a:tr>
              <a:tr h="39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fr-FR" sz="1600" u="none" cap="none" strike="noStrike"/>
                        <a:t>Between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25" marB="0" marR="6625" marL="6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u="none" cap="none" strike="noStrike"/>
                        <a:t>findBydateDebutBetween(Date dFrom, Date dTo);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25" marB="0" marR="6625" marL="6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u="none" cap="none" strike="noStrike"/>
                        <a:t>Select p from ProjetDetail p where p.dateDebut  between :dFrom and :dTo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25" marB="0" marR="6625" marL="6625"/>
                </a:tc>
              </a:tr>
              <a:tr h="417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fr-FR" sz="1600" u="none" cap="none" strike="noStrike"/>
                        <a:t>IsNotNull, NotNull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25" marB="0" marR="6625" marL="6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u="none" cap="none" strike="noStrike"/>
                        <a:t>findByCout_provisoireNotNull();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25" marB="0" marR="6625" marL="6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u="none" cap="none" strike="noStrike"/>
                        <a:t>Select p from ProjetDetail p where p.cout_provisoire is not null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25" marB="0" marR="6625" marL="6625"/>
                </a:tc>
              </a:tr>
              <a:tr h="417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fr-FR" sz="1600" u="none" cap="none" strike="noStrike"/>
                        <a:t>IsNull, Null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25" marB="0" marR="6625" marL="6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u="none" cap="none" strike="noStrike"/>
                        <a:t>findByDescriptionNull();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25" marB="0" marR="6625" marL="6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u="none" cap="none" strike="noStrike"/>
                        <a:t>Select p from ProjetDetail p where p.description is null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25" marB="0" marR="6625" marL="6625"/>
                </a:tc>
              </a:tr>
              <a:tr h="417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fr-FR" sz="1600" u="none" cap="none" strike="noStrike"/>
                        <a:t>Like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25" marB="0" marR="6625" marL="6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u="none" cap="none" strike="noStrike"/>
                        <a:t>findByTechnologieLike(String technologie);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25" marB="0" marR="6625" marL="6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u="none" cap="none" strike="noStrike"/>
                        <a:t>Select p from ProjetDetail p where p. technologie like :technologie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25" marB="0" marR="6625" marL="6625"/>
                </a:tc>
              </a:tr>
              <a:tr h="417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fr-FR" sz="1600" u="none" cap="none" strike="noStrike"/>
                        <a:t>(No keyword)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25" marB="0" marR="6625" marL="6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u="none" cap="none" strike="noStrike"/>
                        <a:t>findByTechnologie (String technologie);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25" marB="0" marR="6625" marL="6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u="none" cap="none" strike="noStrike"/>
                        <a:t>Select p from ProjetDetail p where p. technologie= :technologie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25" marB="0" marR="6625" marL="6625"/>
                </a:tc>
              </a:tr>
              <a:tr h="417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1" lang="fr-FR" sz="1600" u="none" cap="none" strike="noStrike"/>
                        <a:t>(No keyword)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25" marB="0" marR="6625" marL="6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u="none" cap="none" strike="noStrike"/>
                        <a:t>findOne(ID primaryKey);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25" marB="0" marR="6625" marL="6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u="none" cap="none" strike="noStrike"/>
                        <a:t>Select p from ProjetDetail p  where p.id =:primaryKey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25" marB="0" marR="6625" marL="6625"/>
                </a:tc>
              </a:tr>
              <a:tr h="417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1" lang="fr-FR" sz="1600" u="none" cap="none" strike="noStrike"/>
                        <a:t> (No keyword)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25" marB="0" marR="6625" marL="6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u="none" cap="none" strike="noStrike"/>
                        <a:t> Long count();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25" marB="0" marR="6625" marL="6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fr-FR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 count(*) From </a:t>
                      </a:r>
                      <a:r>
                        <a:rPr lang="fr-FR" sz="1600" u="none" cap="none" strike="noStrike"/>
                        <a:t>Projet;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25" marB="0" marR="6625" marL="66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a38037186_0_15"/>
          <p:cNvSpPr txBox="1"/>
          <p:nvPr/>
        </p:nvSpPr>
        <p:spPr>
          <a:xfrm>
            <a:off x="0" y="40897"/>
            <a:ext cx="106935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EXEMPLE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13a38037186_0_15"/>
          <p:cNvSpPr/>
          <p:nvPr/>
        </p:nvSpPr>
        <p:spPr>
          <a:xfrm>
            <a:off x="0" y="1283393"/>
            <a:ext cx="10693500" cy="59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@Repository</a:t>
            </a:r>
            <a:endParaRPr b="0" i="0" sz="2000" u="none" cap="none" strike="noStrike">
              <a:solidFill>
                <a:srgbClr val="6464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fr-F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fr-FR" sz="20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b="0" i="0" lang="fr-F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ProjetDetailRepository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b="0" i="0" lang="fr-F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JpaRepository&lt;ProjetDetail, Long&gt; 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fr-FR" sz="20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b="0" i="0" lang="fr-FR" sz="2000" u="sng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SELECT * FROM ProjetDetail WHERE technologie LIKE '%in%';</a:t>
            </a:r>
            <a:endParaRPr b="0" i="0" sz="2000" u="sng" cap="none" strike="noStrike">
              <a:solidFill>
                <a:srgbClr val="3F7F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	List&lt;ProjetDetail&gt; </a:t>
            </a:r>
            <a:r>
              <a:rPr b="1" i="0" lang="fr-F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findByTechnologie</a:t>
            </a:r>
            <a:r>
              <a:rPr b="1" i="0" lang="fr-FR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Like</a:t>
            </a:r>
            <a:r>
              <a:rPr b="0" i="0" lang="fr-F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(String </a:t>
            </a:r>
            <a:r>
              <a:rPr b="0" i="0" lang="fr-FR" sz="20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technologie</a:t>
            </a:r>
            <a:r>
              <a:rPr b="0" i="0" lang="fr-F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	List&lt;ProjetDetail&gt; </a:t>
            </a:r>
            <a:r>
              <a:rPr b="1" i="0" lang="fr-F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findByTechnologie</a:t>
            </a:r>
            <a:r>
              <a:rPr b="1" i="0" lang="fr-FR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Contains</a:t>
            </a:r>
            <a:r>
              <a:rPr b="0" i="0" lang="fr-F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(String </a:t>
            </a:r>
            <a:r>
              <a:rPr b="0" i="0" lang="fr-FR" sz="20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technologie</a:t>
            </a:r>
            <a:r>
              <a:rPr b="0" i="0" lang="fr-F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	List&lt;ProjetDetail&gt; </a:t>
            </a:r>
            <a:r>
              <a:rPr b="1" i="0" lang="fr-F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findByTechnologie</a:t>
            </a:r>
            <a:r>
              <a:rPr b="1" i="0" lang="fr-FR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Containing</a:t>
            </a:r>
            <a:r>
              <a:rPr b="0" i="0" lang="fr-F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(String </a:t>
            </a:r>
            <a:r>
              <a:rPr b="0" i="0" lang="fr-FR" sz="20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technologie</a:t>
            </a:r>
            <a:r>
              <a:rPr b="0" i="0" lang="fr-F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);}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g13a38037186_0_15"/>
          <p:cNvSpPr txBox="1"/>
          <p:nvPr>
            <p:ph idx="12" type="sldNum"/>
          </p:nvPr>
        </p:nvSpPr>
        <p:spPr>
          <a:xfrm>
            <a:off x="9061476" y="7329489"/>
            <a:ext cx="15003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48" name="Google Shape;148;g13a38037186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8800" y="1283400"/>
            <a:ext cx="4354600" cy="358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c835e7154_0_14"/>
          <p:cNvSpPr txBox="1"/>
          <p:nvPr/>
        </p:nvSpPr>
        <p:spPr>
          <a:xfrm>
            <a:off x="0" y="40897"/>
            <a:ext cx="106935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EXEMPLE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13c835e7154_0_14"/>
          <p:cNvSpPr/>
          <p:nvPr/>
        </p:nvSpPr>
        <p:spPr>
          <a:xfrm>
            <a:off x="0" y="1283393"/>
            <a:ext cx="10693500" cy="59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6464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@Repository</a:t>
            </a:r>
            <a:endParaRPr b="0" i="0" sz="2000" u="none" cap="none" strike="noStrike">
              <a:solidFill>
                <a:srgbClr val="6464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fr-F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fr-FR" sz="20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b="0" i="0" lang="fr-F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ProjetRepository </a:t>
            </a:r>
            <a:r>
              <a:rPr b="1" i="0" lang="fr-FR" sz="20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b="0" i="0" lang="fr-F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JpaRepository&lt;Projet, Long&gt; {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List&lt;Projet&gt; </a:t>
            </a:r>
            <a:r>
              <a:rPr b="1" i="0" lang="fr-F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findBy</a:t>
            </a:r>
            <a:r>
              <a:rPr b="1" i="0" lang="fr-FR" sz="2000" u="none" cap="none" strike="noStrike">
                <a:solidFill>
                  <a:schemeClr val="dk1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ProjetDetail</a:t>
            </a:r>
            <a:r>
              <a:rPr b="1" i="0" lang="fr-F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TechnologieContains</a:t>
            </a:r>
            <a:r>
              <a:rPr b="0" i="0" lang="fr-F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(String </a:t>
            </a:r>
            <a:r>
              <a:rPr b="0" i="0" lang="fr-FR" sz="20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technologie</a:t>
            </a:r>
            <a:r>
              <a:rPr b="0" i="0" lang="fr-F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6464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g13c835e7154_0_14"/>
          <p:cNvSpPr txBox="1"/>
          <p:nvPr>
            <p:ph idx="12" type="sldNum"/>
          </p:nvPr>
        </p:nvSpPr>
        <p:spPr>
          <a:xfrm>
            <a:off x="9061476" y="7329489"/>
            <a:ext cx="15003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157" name="Google Shape;157;g13c835e7154_0_14"/>
          <p:cNvCxnSpPr/>
          <p:nvPr/>
        </p:nvCxnSpPr>
        <p:spPr>
          <a:xfrm flipH="1" rot="10800000">
            <a:off x="3133150" y="3611013"/>
            <a:ext cx="823800" cy="20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8" name="Google Shape;158;g13c835e7154_0_14"/>
          <p:cNvSpPr txBox="1"/>
          <p:nvPr/>
        </p:nvSpPr>
        <p:spPr>
          <a:xfrm>
            <a:off x="2322825" y="3823638"/>
            <a:ext cx="17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association </a:t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59" name="Google Shape;159;g13c835e7154_0_14"/>
          <p:cNvCxnSpPr/>
          <p:nvPr/>
        </p:nvCxnSpPr>
        <p:spPr>
          <a:xfrm rot="10800000">
            <a:off x="5726100" y="3621188"/>
            <a:ext cx="702300" cy="16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0" name="Google Shape;160;g13c835e7154_0_14"/>
          <p:cNvSpPr txBox="1"/>
          <p:nvPr/>
        </p:nvSpPr>
        <p:spPr>
          <a:xfrm>
            <a:off x="5527375" y="3823638"/>
            <a:ext cx="379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attribut dans la table Projet Detail</a:t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1" name="Google Shape;161;g13c835e7154_0_14"/>
          <p:cNvSpPr txBox="1"/>
          <p:nvPr/>
        </p:nvSpPr>
        <p:spPr>
          <a:xfrm>
            <a:off x="122325" y="1512575"/>
            <a:ext cx="10304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Afficher la liste des projets qui ont une technologie précise.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g13c835e7154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8284" y="4255043"/>
            <a:ext cx="7326449" cy="2797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2016-10-15T13:19:30Z</dcterms:created>
  <dc:creator>ad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2007-01-12T00:00:00Z</vt:filetime>
  </property>
  <property fmtid="{D5CDD505-2E9C-101B-9397-08002B2CF9AE}" pid="3" name="Creator">
    <vt:lpwstr>PScript5.dll Version 5.2</vt:lpwstr>
  </property>
  <property fmtid="{D5CDD505-2E9C-101B-9397-08002B2CF9AE}" pid="4" name="LastSaved">
    <vt:filetime>2016-10-15T00:00:00Z</vt:filetime>
  </property>
</Properties>
</file>