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7562850" cx="10693400"/>
  <p:notesSz cx="10693400" cy="7562850"/>
  <p:embeddedFontLs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3" roundtripDataSignature="AMtx7mhFP+8S6ZguInkutbFPLrXFvfSM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382" orient="horz"/>
        <p:guide pos="336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633913" cy="379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057900" y="0"/>
            <a:ext cx="4632325" cy="379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7183438"/>
            <a:ext cx="46339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8632849" y="7210449"/>
            <a:ext cx="1500198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8" name="Google Shape;118;p9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6" name="Google Shape;126;p10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" name="Google Shape;35;p2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3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3" name="Google Shape;43;p3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4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1" name="Google Shape;51;p4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cdfbbb1d7_1_1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13cdfbbb1d7_1_1:notes"/>
          <p:cNvSpPr txBox="1"/>
          <p:nvPr>
            <p:ph idx="1" type="body"/>
          </p:nvPr>
        </p:nvSpPr>
        <p:spPr>
          <a:xfrm>
            <a:off x="1069975" y="3640138"/>
            <a:ext cx="8553600" cy="29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9" name="Google Shape;59;g13cdfbbb1d7_1_1:notes"/>
          <p:cNvSpPr txBox="1"/>
          <p:nvPr>
            <p:ph idx="12" type="sldNum"/>
          </p:nvPr>
        </p:nvSpPr>
        <p:spPr>
          <a:xfrm>
            <a:off x="6057900" y="7183438"/>
            <a:ext cx="46323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cdfbbb1d7_2_30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3cdfbbb1d7_2_30:notes"/>
          <p:cNvSpPr txBox="1"/>
          <p:nvPr>
            <p:ph idx="1" type="body"/>
          </p:nvPr>
        </p:nvSpPr>
        <p:spPr>
          <a:xfrm>
            <a:off x="1069975" y="3640138"/>
            <a:ext cx="8553600" cy="29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8" name="Google Shape;68;g13cdfbbb1d7_2_30:notes"/>
          <p:cNvSpPr txBox="1"/>
          <p:nvPr>
            <p:ph idx="12" type="sldNum"/>
          </p:nvPr>
        </p:nvSpPr>
        <p:spPr>
          <a:xfrm>
            <a:off x="6057900" y="7183438"/>
            <a:ext cx="46323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cdfbbb1d7_2_10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3cdfbbb1d7_2_10:notes"/>
          <p:cNvSpPr txBox="1"/>
          <p:nvPr>
            <p:ph idx="1" type="body"/>
          </p:nvPr>
        </p:nvSpPr>
        <p:spPr>
          <a:xfrm>
            <a:off x="1069975" y="3640138"/>
            <a:ext cx="8553600" cy="29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7" name="Google Shape;77;g13cdfbbb1d7_2_10:notes"/>
          <p:cNvSpPr txBox="1"/>
          <p:nvPr>
            <p:ph idx="12" type="sldNum"/>
          </p:nvPr>
        </p:nvSpPr>
        <p:spPr>
          <a:xfrm>
            <a:off x="6057900" y="7183438"/>
            <a:ext cx="46323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543300" y="946150"/>
            <a:ext cx="3606800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 txBox="1"/>
          <p:nvPr>
            <p:ph idx="12" type="sldNum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fr-F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/>
          <p:nvPr/>
        </p:nvSpPr>
        <p:spPr>
          <a:xfrm>
            <a:off x="0" y="7226724"/>
            <a:ext cx="10693400" cy="336127"/>
          </a:xfrm>
          <a:custGeom>
            <a:rect b="b" l="l" r="r" t="t"/>
            <a:pathLst>
              <a:path extrusionOk="0" h="304800" w="91440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0" y="1"/>
            <a:ext cx="10693400" cy="1260475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0" y="1260475"/>
            <a:ext cx="10693400" cy="5966248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1" y="1260479"/>
            <a:ext cx="10693400" cy="475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86690" marR="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86690" marR="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6690" marR="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6690" marR="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6690" marR="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86690" marR="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86690" marR="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86690" marR="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6690" marR="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8669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1" name="Google Shape;21;p12"/>
          <p:cNvSpPr txBox="1"/>
          <p:nvPr/>
        </p:nvSpPr>
        <p:spPr>
          <a:xfrm>
            <a:off x="3366700" y="7319964"/>
            <a:ext cx="5436384" cy="242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793" marR="0" rtl="0" algn="l">
              <a:lnSpc>
                <a:spcPct val="1322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b="1" i="0" lang="fr-FR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© 2022-2023 – ESPRIT – Module Architecture des SI II Spring – Spring Data JPA - JPQL</a:t>
            </a:r>
            <a:endParaRPr b="1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0" y="7226724"/>
            <a:ext cx="10693400" cy="336127"/>
          </a:xfrm>
          <a:custGeom>
            <a:rect b="b" l="l" r="r" t="t"/>
            <a:pathLst>
              <a:path extrusionOk="0" h="1143000" w="9144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1"/>
          <p:cNvSpPr txBox="1"/>
          <p:nvPr>
            <p:ph type="title"/>
          </p:nvPr>
        </p:nvSpPr>
        <p:spPr>
          <a:xfrm>
            <a:off x="448533" y="40899"/>
            <a:ext cx="9796341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" type="body"/>
          </p:nvPr>
        </p:nvSpPr>
        <p:spPr>
          <a:xfrm>
            <a:off x="305597" y="1554307"/>
            <a:ext cx="100822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/>
        </p:nvSpPr>
        <p:spPr>
          <a:xfrm>
            <a:off x="3366700" y="7319964"/>
            <a:ext cx="5436384" cy="242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793" marR="0" rtl="0" algn="l">
              <a:lnSpc>
                <a:spcPct val="1322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b="1" i="0" lang="fr-FR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© 2022-2023 – ESPRIT – Module Architecture des SI II Spring – Spring Data JPA - JPQL</a:t>
            </a:r>
            <a:endParaRPr b="1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1"/>
          <p:cNvSpPr txBox="1"/>
          <p:nvPr/>
        </p:nvSpPr>
        <p:spPr>
          <a:xfrm>
            <a:off x="9061476" y="7281886"/>
            <a:ext cx="114300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marR="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fld id="{00000000-1234-1234-1234-123412341234}" type="slidenum">
              <a:rPr b="1" i="0" lang="fr-FR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/>
          <p:nvPr/>
        </p:nvSpPr>
        <p:spPr>
          <a:xfrm>
            <a:off x="0" y="40897"/>
            <a:ext cx="10693400" cy="1018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DATA JPA – JPQL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304800" y="1283400"/>
            <a:ext cx="7676700" cy="5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 ASI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Bureau E204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Résultat de recherche d'images pour &quot;spring boot data jpa&quot;" id="30" name="Google Shape;3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4875" y="2852731"/>
            <a:ext cx="634365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iversité Centrale – Honoris United Universities" id="31" name="Google Shape;3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2029" y="1344445"/>
            <a:ext cx="3016572" cy="1508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INSERT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p7"/>
          <p:cNvSpPr/>
          <p:nvPr/>
        </p:nvSpPr>
        <p:spPr>
          <a:xfrm>
            <a:off x="0" y="1283393"/>
            <a:ext cx="106934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Cette méthode permet d’insérer des projets dans la table T_Projet:  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JPQL : </a:t>
            </a: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Nous utilisons Spring Data JPA. Or INSERT ne fait pas partie des spécifications JPA. Donc, nous sommes obligés d’utiliser les Natives Query pour le INSERT.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b="1" i="0" lang="fr-FR" sz="2000" u="none" cap="none" strike="noStrik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 de JPQL pour les requêtes INSERT.</a:t>
            </a:r>
            <a:endParaRPr b="1" i="0" sz="2000" u="none" cap="none" strike="noStrike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46464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Native Query (SQL et non JPQL)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46464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@Modifying</a:t>
            </a:r>
            <a:endParaRPr b="1" i="0" sz="1800" u="none" cap="none" strike="noStrike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46464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@Query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(value = "INSERT INTO T_Projet(projet_sujet) VALUES (:projetsujet)", 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nativeQuery = true</a:t>
            </a:r>
            <a:r>
              <a:rPr b="0" i="0" lang="fr-FR" sz="1800" u="none" cap="none" strike="noStrike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insertProjet(</a:t>
            </a:r>
            <a:r>
              <a:rPr b="0" i="0" lang="fr-FR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@Param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projetsujet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String </a:t>
            </a: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projetsujet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p7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/>
        </p:nvSpPr>
        <p:spPr>
          <a:xfrm>
            <a:off x="0" y="40897"/>
            <a:ext cx="106935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Exercice</a:t>
            </a:r>
            <a:endParaRPr b="0" i="0" sz="32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0" y="1283393"/>
            <a:ext cx="106934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Faites une requête permettant de sélectionner …………. </a:t>
            </a:r>
            <a:r>
              <a:rPr b="0" i="0" lang="fr-FR" sz="20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selon l’étude de cas</a:t>
            </a: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en SQL.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Faites la même requête en JPQL.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p8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0" y="1283393"/>
            <a:ext cx="106934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Ces requêtes JPQL seront appliquées lors du </a:t>
            </a:r>
            <a:r>
              <a:rPr b="1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TP …. </a:t>
            </a:r>
            <a:r>
              <a:rPr b="1" i="0" lang="fr-FR" sz="20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selon l’étude de cas</a:t>
            </a:r>
            <a:r>
              <a:rPr b="1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 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 TP permettra de manipuler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 Entities,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 Associations,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 CrudRepository,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JPQL,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MVC REST,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Core (IoC : Injection de Dépendances).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9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DATA JPA – JPQL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0"/>
          <p:cNvSpPr/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fr-FR" sz="3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 vous avez des questions, n’hésitez pas à nous contacter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fr-FR" sz="3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Département Informatique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fr-FR" sz="3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 Architectures des Systèmes d'Information</a:t>
            </a:r>
            <a:endParaRPr b="1" i="0" sz="3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Bureau E204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0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 du Cours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1283393"/>
            <a:ext cx="10693399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-1460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1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JPQL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Requêtes </a:t>
            </a:r>
            <a:r>
              <a:rPr b="1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</a:t>
            </a: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1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</a:t>
            </a: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1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</a:t>
            </a: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1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INSERT</a:t>
            </a: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avec JPQL et Native Query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1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@Query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1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@Modifying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1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@Param </a:t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fr-FR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JPQL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0" y="1283393"/>
            <a:ext cx="106934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JPQL</a:t>
            </a: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Java Persistence Query Language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JPQL peut être considéré comme une version orientée objet de SQL.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JPQL, on sélectionne des objets d'une entité (une classe annotée par @Entity) en utilisant les noms des attributs et le nom de la classe </a:t>
            </a:r>
            <a:r>
              <a:rPr b="1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l’entité </a:t>
            </a: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question et non plus ceux de la table de base de données et ses colonnes. 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Google Shape;47;p3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0" y="1283393"/>
            <a:ext cx="106934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fr-FR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Ces méthodes permettent de récupérer les entreprises avec une adresse donnée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i="0" lang="fr-FR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JPQL : </a:t>
            </a:r>
            <a:endParaRPr b="0" i="0" sz="1700" u="none" cap="none" strike="noStrike">
              <a:solidFill>
                <a:srgbClr val="000000"/>
              </a:solidFill>
              <a:highlight>
                <a:srgbClr val="E8F2FE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fr-FR" sz="17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@Query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fr-FR" sz="17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"SELECT e FROM Entreprise e WHERE e.adresse =:</a:t>
            </a:r>
            <a:r>
              <a:rPr b="0" i="0" lang="fr-FR" sz="1700" u="none" cap="none" strike="noStrike">
                <a:solidFill>
                  <a:srgbClr val="2A00FF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adresse</a:t>
            </a:r>
            <a:r>
              <a:rPr b="0" i="0" lang="fr-FR" sz="17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List&lt;Entreprise&gt; retrieveEntreprisesByAdresse(</a:t>
            </a:r>
            <a:r>
              <a:rPr b="0" i="0" lang="fr-FR" sz="17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@Param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fr-FR" sz="17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fr-FR" sz="1700" u="none" cap="none" strike="noStrike">
                <a:solidFill>
                  <a:srgbClr val="2A00FF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adresse</a:t>
            </a:r>
            <a:r>
              <a:rPr b="0" i="0" lang="fr-FR" sz="17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String </a:t>
            </a:r>
            <a:r>
              <a:rPr b="0" i="0" lang="fr-FR" sz="17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adresse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rgbClr val="C00000"/>
              </a:buClr>
              <a:buSzPts val="1530"/>
              <a:buFont typeface="Arial"/>
              <a:buNone/>
            </a:pPr>
            <a:r>
              <a:t/>
            </a:r>
            <a:endParaRPr b="1" i="0" sz="1530" u="none" cap="none" strike="noStrike">
              <a:solidFill>
                <a:srgbClr val="C00000"/>
              </a:solidFill>
              <a:highlight>
                <a:srgbClr val="E8F2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r>
              <a:rPr b="0" i="0" lang="fr-FR" sz="153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C’est équivalent à : </a:t>
            </a:r>
            <a:endParaRPr b="0" i="0" sz="1530" u="none" cap="none" strike="noStrike">
              <a:solidFill>
                <a:srgbClr val="000000"/>
              </a:solidFill>
              <a:highlight>
                <a:srgbClr val="E8F2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17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@Query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fr-FR" sz="17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"SELECT e FROM Entreprise e WHERE e.adresse = ?1"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List&lt;Entreprise&gt; retrieveEntreprisesByAdresse(String </a:t>
            </a:r>
            <a:r>
              <a:rPr b="0" i="0" lang="fr-FR" sz="17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adresse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 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r>
              <a:t/>
            </a:r>
            <a:endParaRPr b="0" i="0" sz="153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fr-FR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Supposons que nous avons mapper l’entité Entreprise avec </a:t>
            </a:r>
            <a:r>
              <a:rPr b="1" i="0" lang="fr-FR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table associé T_Entreprise</a:t>
            </a:r>
            <a:endParaRPr b="1" i="0" sz="17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i="0" lang="fr-FR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Native Query (SQL et non JPQL) : </a:t>
            </a:r>
            <a:endParaRPr b="0" i="0" sz="17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fr-FR" sz="17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@Query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(value = </a:t>
            </a:r>
            <a:r>
              <a:rPr b="0" i="0" lang="fr-FR" sz="17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"SELECT * FROM T_Entreprise e WHERE e.entreprise_adresse = :</a:t>
            </a:r>
            <a:r>
              <a:rPr b="0" i="0" lang="fr-FR" sz="1700" u="none" cap="none" strike="noStrike">
                <a:solidFill>
                  <a:srgbClr val="2A00FF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adresse</a:t>
            </a:r>
            <a:r>
              <a:rPr b="0" i="0" lang="fr-FR" sz="17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0" lang="fr-FR" sz="17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nativeQuery</a:t>
            </a:r>
            <a:r>
              <a:rPr b="0" i="0" lang="fr-FR" sz="17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7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fr-FR" sz="17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r-FR" sz="17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List&lt;Entreprise&gt; retrieveEntreprisesByAdresse(</a:t>
            </a:r>
            <a:r>
              <a:rPr b="0" i="0" lang="fr-FR" sz="17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@Param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fr-FR" sz="17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fr-FR" sz="1700" u="none" cap="none" strike="noStrike">
                <a:solidFill>
                  <a:srgbClr val="2A00FF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adresse</a:t>
            </a:r>
            <a:r>
              <a:rPr b="0" i="0" lang="fr-FR" sz="17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String </a:t>
            </a:r>
            <a:r>
              <a:rPr b="0" i="0" lang="fr-FR" sz="17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adresse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b="0" i="0" lang="fr-FR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Arial"/>
              <a:buNone/>
            </a:pPr>
            <a:r>
              <a:t/>
            </a:r>
            <a:endParaRPr b="0" i="0" sz="1629" u="none" cap="none" strike="noStrike">
              <a:solidFill>
                <a:srgbClr val="000000"/>
              </a:solidFill>
              <a:highlight>
                <a:srgbClr val="E8F2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r>
              <a:rPr b="0" i="0" lang="fr-FR" sz="1629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C’est équivalent à :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17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@Query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(value = </a:t>
            </a:r>
            <a:r>
              <a:rPr b="0" i="0" lang="fr-FR" sz="17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"SELECT * FROM T_Entreprise e WHERE e.entreprise_adresse = ?1"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, </a:t>
            </a:r>
            <a:r>
              <a:rPr b="1" i="0" lang="fr-FR" sz="17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nativeQuery = true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List&lt;Entreprise&gt; retrieveEntreprisesByAdresse( String </a:t>
            </a:r>
            <a:r>
              <a:rPr b="0" i="0" lang="fr-FR" sz="17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adresse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Arial"/>
              <a:buNone/>
            </a:pPr>
            <a:r>
              <a:t/>
            </a:r>
            <a:endParaRPr b="0" i="0" sz="1530" u="none" cap="none" strike="noStrike">
              <a:solidFill>
                <a:srgbClr val="000000"/>
              </a:solidFill>
              <a:highlight>
                <a:srgbClr val="E8F2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3495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cdfbbb1d7_1_1"/>
          <p:cNvSpPr txBox="1"/>
          <p:nvPr/>
        </p:nvSpPr>
        <p:spPr>
          <a:xfrm>
            <a:off x="0" y="40897"/>
            <a:ext cx="106935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" name="Google Shape;62;g13cdfbbb1d7_1_1"/>
          <p:cNvSpPr/>
          <p:nvPr/>
        </p:nvSpPr>
        <p:spPr>
          <a:xfrm>
            <a:off x="0" y="1283393"/>
            <a:ext cx="10693500" cy="5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fr-FR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Ces méthodes permettent de récupérer les entreprises qui ont une équipe avec une spécialité donnée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i="0" lang="fr-FR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JPQL : </a:t>
            </a:r>
            <a:endParaRPr b="0" i="0" sz="1700" u="none" cap="none" strike="noStrike">
              <a:solidFill>
                <a:srgbClr val="000000"/>
              </a:solidFill>
              <a:highlight>
                <a:srgbClr val="E8F2FE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@Query</a:t>
            </a:r>
            <a:r>
              <a:rPr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FR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"SELECT entreprise FROM Entreprise entreprise , Equipe equipe where entreprise.id = equipe.entreprise.id and equipe.specialite =:specialite"</a:t>
            </a:r>
            <a:r>
              <a:rPr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List&lt;Entreprise&gt; retrieveEntreprisesBySpecialiteEquipe(</a:t>
            </a:r>
            <a:r>
              <a:rPr b="0" i="0" lang="fr-FR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@Param</a:t>
            </a: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fr-FR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"specialite"</a:t>
            </a: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String </a:t>
            </a:r>
            <a:r>
              <a:rPr b="0" i="0" lang="fr-FR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specialite</a:t>
            </a:r>
            <a:r>
              <a:rPr b="0" i="0" lang="fr-F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2300" u="none" cap="none" strike="noStrike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rgbClr val="C00000"/>
              </a:buClr>
              <a:buSzPts val="1530"/>
              <a:buFont typeface="Arial"/>
              <a:buNone/>
            </a:pPr>
            <a:r>
              <a:t/>
            </a:r>
            <a:endParaRPr b="1" i="0" sz="1829" u="none" cap="none" strike="noStrike">
              <a:solidFill>
                <a:srgbClr val="C00000"/>
              </a:solidFill>
              <a:highlight>
                <a:srgbClr val="E8F2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b="1" lang="fr-FR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Native Query (SQL et non JPQL) : </a:t>
            </a:r>
            <a:endParaRPr b="0" i="0" sz="1729" u="none" cap="none" strike="noStrike">
              <a:solidFill>
                <a:srgbClr val="000000"/>
              </a:solidFill>
              <a:highlight>
                <a:srgbClr val="E8F2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@Query(value = </a:t>
            </a:r>
            <a:r>
              <a:rPr lang="fr-FR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"SELECT * FROM T_ENTREPRISE entreprise INNER JOIN T_EQUIPE equipe ON entreprise.ENTREPRISE_ID = equipe.ENTREPRISE_ENTREPRISE_ID where equipe.EQUIPE_SPECIALITE =:specialite"</a:t>
            </a:r>
            <a:r>
              <a:rPr b="1" lang="fr-FR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, nativeQuery = true)</a:t>
            </a:r>
            <a:endParaRPr b="1" sz="180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List&lt;Entreprise&gt; retrieveEntreprisesBySpecialiteEquipe(</a:t>
            </a:r>
            <a:r>
              <a:rPr lang="fr-FR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@Param</a:t>
            </a:r>
            <a:r>
              <a:rPr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("specialite") String specialite);</a:t>
            </a:r>
            <a:endParaRPr b="1" sz="180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1" sz="180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r>
              <a:t/>
            </a:r>
            <a:endParaRPr b="0" i="0" sz="153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fr-FR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b="0" i="0" lang="fr-FR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Arial"/>
              <a:buNone/>
            </a:pPr>
            <a:r>
              <a:t/>
            </a:r>
            <a:endParaRPr b="0" i="0" sz="1530" u="none" cap="none" strike="noStrike">
              <a:solidFill>
                <a:srgbClr val="000000"/>
              </a:solidFill>
              <a:highlight>
                <a:srgbClr val="E8F2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3495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" name="Google Shape;63;g13cdfbbb1d7_1_1"/>
          <p:cNvSpPr txBox="1"/>
          <p:nvPr>
            <p:ph idx="12" type="sldNum"/>
          </p:nvPr>
        </p:nvSpPr>
        <p:spPr>
          <a:xfrm>
            <a:off x="9061476" y="7329489"/>
            <a:ext cx="15003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64" name="Google Shape;64;g13cdfbbb1d7_1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3536" y="5720025"/>
            <a:ext cx="4066325" cy="126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cdfbbb1d7_2_30"/>
          <p:cNvSpPr txBox="1"/>
          <p:nvPr/>
        </p:nvSpPr>
        <p:spPr>
          <a:xfrm>
            <a:off x="0" y="40897"/>
            <a:ext cx="106935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g13cdfbbb1d7_2_30"/>
          <p:cNvSpPr/>
          <p:nvPr/>
        </p:nvSpPr>
        <p:spPr>
          <a:xfrm>
            <a:off x="0" y="1283393"/>
            <a:ext cx="10693500" cy="5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fr-FR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Cette méthode permet d’afficher les projets qui ont un coût supérieur à  coût donné dt et une technologie donnée. </a:t>
            </a:r>
            <a:endParaRPr b="0" i="0" sz="17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i="0" lang="fr-FR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JPQL : 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-FR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fr-FR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@Query</a:t>
            </a:r>
            <a:r>
              <a:rPr lang="fr-FR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FR" sz="17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"SELECT projet FROM Projet projet, ProjetDetail detail where "</a:t>
            </a:r>
            <a:endParaRPr sz="1700">
              <a:solidFill>
                <a:srgbClr val="2A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	+ </a:t>
            </a:r>
            <a:r>
              <a:rPr lang="fr-FR" sz="17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"detail.idProjetDetail = projet.projetDetail.idProjetDetail "</a:t>
            </a:r>
            <a:endParaRPr sz="1700">
              <a:solidFill>
                <a:srgbClr val="2A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	+ </a:t>
            </a:r>
            <a:r>
              <a:rPr lang="fr-FR" sz="17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"and detail.technologie =:technologie "</a:t>
            </a:r>
            <a:endParaRPr sz="1700">
              <a:solidFill>
                <a:srgbClr val="2A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	+ </a:t>
            </a:r>
            <a:r>
              <a:rPr lang="fr-FR" sz="17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"and detail.cout_provisoire &gt;:cout_provisoire"</a:t>
            </a:r>
            <a:r>
              <a:rPr lang="fr-FR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80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List&lt;Projet&gt; retrieveProjetsByCoutAndTechnologie</a:t>
            </a:r>
            <a:r>
              <a:rPr b="0" i="0" lang="fr-FR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fr-FR" sz="15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@Param</a:t>
            </a:r>
            <a:r>
              <a:rPr b="0" i="0" lang="fr-FR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fr-FR" sz="15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"technologie"</a:t>
            </a:r>
            <a:r>
              <a:rPr b="0" i="0" lang="fr-FR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String </a:t>
            </a:r>
            <a:r>
              <a:rPr b="0" i="0" lang="fr-FR" sz="15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technologie</a:t>
            </a:r>
            <a:r>
              <a:rPr b="0" i="0" lang="fr-FR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	</a:t>
            </a:r>
            <a:r>
              <a:rPr b="0" i="0" lang="fr-FR" sz="15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@Param</a:t>
            </a:r>
            <a:r>
              <a:rPr b="0" i="0" lang="fr-FR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fr-FR" sz="15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"cout_provisoire"</a:t>
            </a:r>
            <a:r>
              <a:rPr b="0" i="0" lang="fr-FR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Long </a:t>
            </a:r>
            <a:r>
              <a:rPr b="0" i="0" lang="fr-FR" sz="15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cout_provisoire</a:t>
            </a:r>
            <a:r>
              <a:rPr b="0" i="0" lang="fr-FR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rgbClr val="C00000"/>
              </a:buClr>
              <a:buSzPts val="1530"/>
              <a:buFont typeface="Arial"/>
              <a:buNone/>
            </a:pPr>
            <a:r>
              <a:t/>
            </a:r>
            <a:endParaRPr b="1" sz="1829">
              <a:solidFill>
                <a:srgbClr val="C00000"/>
              </a:solidFill>
              <a:highlight>
                <a:srgbClr val="E8F2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b="1" lang="fr-FR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Native Query (SQL et non JPQL) : </a:t>
            </a:r>
            <a:endParaRPr sz="153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-FR" sz="15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fr-FR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Query(value</a:t>
            </a:r>
            <a:r>
              <a:rPr lang="fr-FR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-FR" sz="17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"SELECT * FROM T_PROJET projet INNER JOIN T_PROJET_DETAIL detail ON detail.PD_ID =   projet.PROJET_DETAIL_PD_ID WHERE detail.PD_TECHNOLOGIE = ?1 and detail.PD_COUT_PROVISOIRE &gt; ?2"</a:t>
            </a:r>
            <a:r>
              <a:rPr lang="fr-FR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fr-FR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nativeQuery = true</a:t>
            </a:r>
            <a:r>
              <a:rPr lang="fr-FR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fr-F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List&lt;Projet&gt; retrieveProjetsByCoutAndTechnologie(</a:t>
            </a:r>
            <a:r>
              <a:rPr lang="fr-FR" sz="15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@Param</a:t>
            </a:r>
            <a:r>
              <a:rPr lang="fr-F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FR" sz="15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"technologie"</a:t>
            </a:r>
            <a:r>
              <a:rPr lang="fr-F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String </a:t>
            </a:r>
            <a:r>
              <a:rPr lang="fr-FR" sz="15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technologie</a:t>
            </a:r>
            <a:r>
              <a:rPr lang="fr-F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	</a:t>
            </a:r>
            <a:r>
              <a:rPr lang="fr-FR" sz="15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@Param</a:t>
            </a:r>
            <a:r>
              <a:rPr lang="fr-F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FR" sz="15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"cout_provisoire"</a:t>
            </a:r>
            <a:r>
              <a:rPr lang="fr-F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Long </a:t>
            </a:r>
            <a:r>
              <a:rPr lang="fr-FR" sz="15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cout_provisoire</a:t>
            </a:r>
            <a:r>
              <a:rPr lang="fr-F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r>
              <a:t/>
            </a:r>
            <a:endParaRPr b="0" i="0" sz="153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r>
              <a:t/>
            </a:r>
            <a:endParaRPr b="0" i="0" sz="153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fr-FR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b="0" i="0" lang="fr-FR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Arial"/>
              <a:buNone/>
            </a:pPr>
            <a:r>
              <a:t/>
            </a:r>
            <a:endParaRPr b="0" i="0" sz="1530" u="none" cap="none" strike="noStrike">
              <a:solidFill>
                <a:srgbClr val="000000"/>
              </a:solidFill>
              <a:highlight>
                <a:srgbClr val="E8F2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3495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" name="Google Shape;72;g13cdfbbb1d7_2_30"/>
          <p:cNvSpPr txBox="1"/>
          <p:nvPr>
            <p:ph idx="12" type="sldNum"/>
          </p:nvPr>
        </p:nvSpPr>
        <p:spPr>
          <a:xfrm>
            <a:off x="9061476" y="7329489"/>
            <a:ext cx="15003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73" name="Google Shape;73;g13cdfbbb1d7_2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3175" y="3070800"/>
            <a:ext cx="3360224" cy="12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cdfbbb1d7_2_10"/>
          <p:cNvSpPr txBox="1"/>
          <p:nvPr/>
        </p:nvSpPr>
        <p:spPr>
          <a:xfrm>
            <a:off x="0" y="40897"/>
            <a:ext cx="106935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3cdfbbb1d7_2_10"/>
          <p:cNvSpPr/>
          <p:nvPr/>
        </p:nvSpPr>
        <p:spPr>
          <a:xfrm>
            <a:off x="0" y="1283393"/>
            <a:ext cx="10693500" cy="5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fr-FR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Cette méthode permet d’afficher les équipes qui travaillent sur une technologie donnée </a:t>
            </a:r>
            <a:r>
              <a:rPr lang="fr-FR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dont le projet n’a pas encore commencé.</a:t>
            </a:r>
            <a:endParaRPr b="0" i="0" sz="17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i="0" lang="fr-FR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JPQL : 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-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fr-FR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@Query</a:t>
            </a:r>
            <a:r>
              <a:rPr lang="fr-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FR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"SELECT equipe FROM Equipe equipe"</a:t>
            </a:r>
            <a:endParaRPr>
              <a:solidFill>
                <a:srgbClr val="2A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	+ </a:t>
            </a:r>
            <a:r>
              <a:rPr lang="fr-FR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 INNER JOIN equipe.projets projet"</a:t>
            </a:r>
            <a:endParaRPr>
              <a:solidFill>
                <a:srgbClr val="2A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	+ </a:t>
            </a:r>
            <a:r>
              <a:rPr lang="fr-FR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 INNER JOIN ProjetDetail detail"</a:t>
            </a:r>
            <a:endParaRPr>
              <a:solidFill>
                <a:srgbClr val="2A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	+ </a:t>
            </a:r>
            <a:r>
              <a:rPr lang="fr-FR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 ON detail.idProjetDetail = projet.projetDetail.idProjetDetail"</a:t>
            </a:r>
            <a:endParaRPr>
              <a:solidFill>
                <a:srgbClr val="2A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	+ </a:t>
            </a:r>
            <a:r>
              <a:rPr lang="fr-FR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 where detail.dateDebut &gt; current_date"</a:t>
            </a:r>
            <a:endParaRPr>
              <a:solidFill>
                <a:srgbClr val="2A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	+ </a:t>
            </a:r>
            <a:r>
              <a:rPr lang="fr-FR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 and detail.technologie =:technologie"</a:t>
            </a:r>
            <a:r>
              <a:rPr lang="fr-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60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List&lt;Equipe&gt; retrieveEquipesByProjetTechnologie(</a:t>
            </a:r>
            <a:r>
              <a:rPr b="0" i="0" lang="fr-FR" sz="1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@Param</a:t>
            </a:r>
            <a:r>
              <a:rPr b="0" i="0" lang="fr-FR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fr-FR" sz="16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"technologie"</a:t>
            </a:r>
            <a:r>
              <a:rPr b="0" i="0" lang="fr-FR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String </a:t>
            </a:r>
            <a:r>
              <a:rPr b="0" i="0" lang="fr-FR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technologie</a:t>
            </a:r>
            <a:r>
              <a:rPr b="0" i="0" lang="fr-FR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6464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rgbClr val="C00000"/>
              </a:buClr>
              <a:buSzPts val="1530"/>
              <a:buFont typeface="Arial"/>
              <a:buNone/>
            </a:pPr>
            <a:r>
              <a:t/>
            </a:r>
            <a:endParaRPr b="1" i="0" sz="1829" u="none" cap="none" strike="noStrike">
              <a:solidFill>
                <a:srgbClr val="C00000"/>
              </a:solidFill>
              <a:highlight>
                <a:srgbClr val="E8F2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r>
              <a:t/>
            </a:r>
            <a:endParaRPr b="0" i="0" sz="153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fr-FR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b="0" i="0" lang="fr-FR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Arial"/>
              <a:buNone/>
            </a:pPr>
            <a:r>
              <a:t/>
            </a:r>
            <a:endParaRPr b="0" i="0" sz="1530" u="none" cap="none" strike="noStrike">
              <a:solidFill>
                <a:srgbClr val="000000"/>
              </a:solidFill>
              <a:highlight>
                <a:srgbClr val="E8F2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3495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" name="Google Shape;81;g13cdfbbb1d7_2_10"/>
          <p:cNvSpPr txBox="1"/>
          <p:nvPr>
            <p:ph idx="12" type="sldNum"/>
          </p:nvPr>
        </p:nvSpPr>
        <p:spPr>
          <a:xfrm>
            <a:off x="9061476" y="7329489"/>
            <a:ext cx="15003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82" name="Google Shape;82;g13cdfbbb1d7_2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3989" y="5339622"/>
            <a:ext cx="8232459" cy="188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" name="Google Shape;89;p5"/>
          <p:cNvSpPr/>
          <p:nvPr/>
        </p:nvSpPr>
        <p:spPr>
          <a:xfrm>
            <a:off x="0" y="1283393"/>
            <a:ext cx="10693400" cy="59433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 nous souhaitons faire un </a:t>
            </a:r>
            <a:r>
              <a:rPr b="1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UPDATE, DELETE et INSERT</a:t>
            </a: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nous devons ajouter l’annotaion </a:t>
            </a:r>
            <a:r>
              <a:rPr b="1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@Modifying</a:t>
            </a: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pour activer la modification de la base de données.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Cette méthode permet de mettre à jour l’adresse de l’entreprise.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JPQL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1700" u="none" cap="none" strike="noStrik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@Modifying</a:t>
            </a:r>
            <a:endParaRPr b="1" i="0" sz="1700" u="none" cap="none" strike="noStrike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17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@Query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fr-FR" sz="17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"update Entreprise e set e.adresse = :adresse where e.idEntreprise = :idEntreprise"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17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updateEntrepriseByAdresse(</a:t>
            </a:r>
            <a:r>
              <a:rPr b="0" i="0" lang="fr-FR" sz="17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@Param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fr-FR" sz="17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"adresse"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String </a:t>
            </a:r>
            <a:r>
              <a:rPr b="0" i="0" lang="fr-FR" sz="17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adresse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fr-FR" sz="17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@Param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fr-FR" sz="17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"idEntreprise"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b="0" i="0" lang="fr-FR" sz="17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idEntreprise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Native Query (SQL et non JPQL)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46464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A compléter ensemble. 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/>
        </p:nvSpPr>
        <p:spPr>
          <a:xfrm>
            <a:off x="0" y="40897"/>
            <a:ext cx="10693400" cy="10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900">
            <a:spAutoFit/>
          </a:bodyPr>
          <a:lstStyle/>
          <a:p>
            <a:pPr indent="0" lvl="0" marL="1260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6"/>
          <p:cNvSpPr/>
          <p:nvPr/>
        </p:nvSpPr>
        <p:spPr>
          <a:xfrm>
            <a:off x="0" y="1283393"/>
            <a:ext cx="10693400" cy="594333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Cette méthode permet de supprimer les entreprises qui ont une adresse donnée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JPQL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fr-FR" sz="1700" u="none" cap="none" strike="noStrik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@Modifying</a:t>
            </a:r>
            <a:endParaRPr b="1" i="0" sz="1700" u="none" cap="none" strike="noStrike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fr-FR" sz="17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@Query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fr-FR" sz="17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"DELETE FROM </a:t>
            </a:r>
            <a:r>
              <a:rPr b="0" i="0" lang="fr-FR" sz="17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Entreprise</a:t>
            </a:r>
            <a:r>
              <a:rPr b="0" i="0" lang="fr-FR" sz="17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 e WHERE e.adresse= :adresse"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fr-FR" sz="17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deleteFournisseurByCategorieFournisseur(</a:t>
            </a:r>
            <a:r>
              <a:rPr b="0" i="0" lang="fr-FR" sz="17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@Param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fr-FR" sz="17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"adresse"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String </a:t>
            </a:r>
            <a:r>
              <a:rPr b="0" i="0" lang="fr-FR" sz="17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adresse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fr-FR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C’est équivalent à : 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fr-FR" sz="1700" u="none" cap="none" strike="noStrik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@Modifying</a:t>
            </a:r>
            <a:endParaRPr b="1" i="0" sz="1700" u="none" cap="none" strike="noStrike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fr-FR" sz="17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@Query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fr-FR" sz="17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"DELETE FROM Entreprise e WHERE e.adresse= ?1"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fr-FR" sz="17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deleteFournisseurByCategorieFournisseur(String </a:t>
            </a:r>
            <a:r>
              <a:rPr b="0" i="0" lang="fr-FR" sz="17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adresse</a:t>
            </a:r>
            <a:r>
              <a:rPr b="0" i="0" lang="fr-FR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Native Query (SQL et non JPQL)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46464"/>
              </a:buClr>
              <a:buSzPts val="1800"/>
              <a:buFont typeface="Arial"/>
              <a:buChar char="•"/>
            </a:pPr>
            <a:r>
              <a:rPr b="0" i="0" lang="fr-FR" sz="18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A compléter ensemble. 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Google Shape;98;p6"/>
          <p:cNvSpPr txBox="1"/>
          <p:nvPr>
            <p:ph idx="12" type="sldNum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669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2016-10-15T13:19:30Z</dcterms:created>
  <dc:creator>ad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2007-01-12T00:00:00Z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2016-10-15T00:00:00Z</vt:filetime>
  </property>
</Properties>
</file>