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7562850" cx="10693400"/>
  <p:notesSz cx="10693400" cy="756285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8" roundtripDataSignature="AMtx7misxJKni1hF4BJdhrLGana1K3v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C6ADBC-81F9-4AE6-8F12-8A0D6C244ABB}">
  <a:tblStyle styleId="{DDC6ADBC-81F9-4AE6-8F12-8A0D6C244AB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p3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1" name="Google Shape;351;p3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9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39"/>
          <p:cNvSpPr txBox="1"/>
          <p:nvPr/>
        </p:nvSpPr>
        <p:spPr>
          <a:xfrm>
            <a:off x="3114452" y="7319965"/>
            <a:ext cx="5436424" cy="242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 Spring – Spring MVC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0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0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0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p40"/>
          <p:cNvSpPr txBox="1"/>
          <p:nvPr/>
        </p:nvSpPr>
        <p:spPr>
          <a:xfrm>
            <a:off x="3150700" y="7302897"/>
            <a:ext cx="5652384" cy="259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ARCHITECTURE DES SI II SPRING – Spring Data JPA – 1ere Entité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1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1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1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" name="Google Shape;36;p41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étude de cas gestion magasin-stock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8"/>
          <p:cNvSpPr txBox="1"/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8"/>
          <p:cNvSpPr txBox="1"/>
          <p:nvPr>
            <p:ph idx="1" type="body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/>
        </p:nvSpPr>
        <p:spPr>
          <a:xfrm>
            <a:off x="3726700" y="7319964"/>
            <a:ext cx="4932368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 Spring – Spring MVC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8"/>
          <p:cNvSpPr txBox="1"/>
          <p:nvPr/>
        </p:nvSpPr>
        <p:spPr>
          <a:xfrm>
            <a:off x="9061476" y="7281886"/>
            <a:ext cx="114300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fld id="{00000000-1234-1234-1234-123412341234}" type="slidenum">
              <a:rPr b="1" i="0" lang="fr-F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localhost:8089/Khadde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</a:t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304800" y="1283400"/>
            <a:ext cx="80946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556" y="3041986"/>
            <a:ext cx="5184576" cy="1906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é Centrale – Honoris United Universities" id="46" name="Google Shape;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2.bp.blogspot.com/-zXNWvWAprCk/VdhUkA8ryTI/AAAAAAAAApA/gNQN8oO_6bM/s320/n-tier-architecture-1.png"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11" y="3924301"/>
            <a:ext cx="5539871" cy="3271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- 3-Tiers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3-Tiers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typiquement une application Web :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Niveau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IHM (Navigateur sur la machine de l’utilisateur) 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Niveau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: Un serveur web (Tomcat, …) qui contient le WAR de notre application. 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Niveau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données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Un serveur de BD qui stocke les données de notre application.   </a:t>
            </a:r>
            <a:endParaRPr/>
          </a:p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N-Tiers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L’architecture N tiers assure un équilibre de charge entre le client et le serveur par l’introduction de nouvelles couches.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Voici une architecture 4-Tiers d’une application web développée par un étudiant Esprit pendant son projet de fin d’étude (GUI – Angular sur le Serveur NodeJS – Spring Boot (Serveur Web Tomcat embarqué) – Serveur de base de données MySQL) :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238" y="3565401"/>
            <a:ext cx="7772400" cy="350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N-Tiers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1549177"/>
            <a:ext cx="10256875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362" y="2138351"/>
            <a:ext cx="658177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N-Tiers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Voici une architecture n-Tiers,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Micro-Servcies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d’une application web développée par un étudiant Esprit pendant son projet de fin d’étude : GUI / NodeJS / Spring Boot / DB 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logique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typique utilisant Spring est généralement structurée en trois couches :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(Web + Contrôleur)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interface métier avec mise en œuvre de certaines fonctionnalités.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Accès aux Données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recherche et persistance des objets.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est un Framework utilisé pour créer et injecter les objets requis pour communiquer entre les différentes couches.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 Web vs Serveur d’Application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64" name="Google Shape;164;p15"/>
          <p:cNvGraphicFramePr/>
          <p:nvPr/>
        </p:nvGraphicFramePr>
        <p:xfrm>
          <a:off x="131726" y="1689887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{DDC6ADBC-81F9-4AE6-8F12-8A0D6C244ABB}</a:tableStyleId>
              </a:tblPr>
              <a:tblGrid>
                <a:gridCol w="5359775"/>
                <a:gridCol w="5059025"/>
              </a:tblGrid>
              <a:tr h="37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b="1" lang="fr-FR" sz="1600" u="none" cap="none" strike="noStrike"/>
                        <a:t>Serveur Web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b="1" lang="fr-FR" sz="1600" u="none" cap="none" strike="noStrike"/>
                        <a:t>Serveur d’application JavaEE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b="1" lang="fr-FR" sz="1600" u="none" cap="none" strike="noStrike"/>
                        <a:t>Serveur web + EJB container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Héberge que la couche présentation et l’expose qu’à travers le protocole HTTP(S)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Héberge la logique métier et peut aussi héberger la couche présentation (supporte différents protocoles : HTTP, JNDI, ...).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Ne peut pas inclure un EJB Container.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Doit inclure un EJB Container.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lightweight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Relativement gourmand en ressources (CPU, RAM et Disk).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Exp : Apache HTTP Server, Tomcat, Jetty ....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Exp : Wildfly, WebSphere 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enter image description here"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990" y="4852995"/>
            <a:ext cx="7858180" cy="2033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owsericons.png"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02" y="5592874"/>
            <a:ext cx="1274026" cy="54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 Web vs Serveur d’Application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12" y="1566117"/>
            <a:ext cx="9217024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/>
        </p:nvSpPr>
        <p:spPr>
          <a:xfrm>
            <a:off x="-117458" y="-395039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 Web vs Serveur d’Application</a:t>
            </a:r>
            <a:endParaRPr/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53350" y="5753485"/>
            <a:ext cx="95050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une application Spring, les objets sont </a:t>
            </a: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créés,</a:t>
            </a: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liés ensembles et communiquent dans le Spring IOC Container.</a:t>
            </a:r>
            <a:endParaRPr/>
          </a:p>
        </p:txBody>
      </p:sp>
      <p:pic>
        <p:nvPicPr>
          <p:cNvPr descr="D:\esprit\cours architecture des si II spring\preparation cours 1 spring\serveur web spring.png"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236" y="1909217"/>
            <a:ext cx="8757634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>
            <a:off x="214623" y="1323861"/>
            <a:ext cx="30973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IOC Container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182929" y="1549177"/>
            <a:ext cx="10327542" cy="232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Parmi les nombreuses solutions pour interroger ou tester  les web services et les API, Postman propose de nombreuses fonctionnalités, une prise en main rapide et une interface graphique agréable.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permet de construire et d’exécuter des requêtes HTTP, de les stocker dans un historique afin de pouvoir les rejouer.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308" y="4501505"/>
            <a:ext cx="7056784" cy="155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C:\Users\ASUS\Desktop\Image1.png"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48" y="1602345"/>
            <a:ext cx="9721079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( Définition + Spring web)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architectures physiques et logiques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 web vs. Serveur d’application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Dépendance web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Cycle de Vie d’une requête HTTP (Spring Boot + Postman)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RestController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Spring Boot + Spring Data JPA + Spring MVC (REST)  + Postman</a:t>
            </a:r>
            <a:endParaRPr/>
          </a:p>
          <a:p>
            <a:pPr indent="0" lvl="1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80" y="1566807"/>
            <a:ext cx="10227403" cy="537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Dépendance web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234132" y="5857388"/>
            <a:ext cx="1032754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starter web permet d’ajouter toutes les dépendances liées à la partie web notamment ceux liées à Spring MVC et l’exposition des web services.</a:t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56" y="4237139"/>
            <a:ext cx="9361040" cy="122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80" y="1579653"/>
            <a:ext cx="9361040" cy="255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0" y="-315777"/>
            <a:ext cx="10693400" cy="151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Cycle de Vie d’une requête HTTP </a:t>
            </a:r>
            <a:endParaRPr/>
          </a:p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(Spring Boot + Postman)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304800" y="1283393"/>
            <a:ext cx="103885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64" y="1481425"/>
            <a:ext cx="9865095" cy="53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RestController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304800" y="1283393"/>
            <a:ext cx="103885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ce fichier de properties ajouter les lignes suivantes, pour définir l’url de notre application :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F7F5F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#Server configuration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server.port=</a:t>
            </a:r>
            <a:r>
              <a:rPr b="1" lang="fr-F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8089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server.servlet.context-path=</a:t>
            </a:r>
            <a:r>
              <a:rPr lang="fr-F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fr-F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kaddem</a:t>
            </a:r>
            <a:endParaRPr b="1" sz="20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Cela permet de créer une partie de l’url que nous allons utiliser sur postman :   </a:t>
            </a:r>
            <a:r>
              <a:rPr lang="fr-FR" sz="20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http://localhost:8089/Kaddem</a:t>
            </a:r>
            <a:r>
              <a:rPr lang="fr-F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path complet sera crée au niveau de notre couche controller comme présentée dans le slide suivant 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RestController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@AllArgsConstructor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@RequestMapping("/equipe")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EquipeRestController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IEquipeService equipeService;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// http://localhost:8089/Kaddem/equipe/retrieve-all-equipes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@GetMapping("/retrieve-all-equipes")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List&lt;Equipe&gt; getEquipes()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List&lt;Equipe&gt; listEquipes = equipeService.retrieveAllEquipes();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 listEquipes;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allons commencer par exposer des Web Service REST :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 – Core – Data JPA – MVC (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-Postman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 avez déjà créé un projet : Spring (Boot – Core – Data JPA) avec un CRUD.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allons reprendre le même projet (étude de cas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kaddem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et exposer ces méthodes (CRUD) avec des Web Servie REST.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Web Services seront testé avec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de Postman :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L’exécutable est sur le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cours Spring (dossier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Outils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à télécharger et à installer.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200" y="385286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13677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2035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lang="fr-FR" sz="203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le fichier de properties contient les propriétés nécessaires (web, base de données, log4j, …) :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F7F5F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F7F5F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#Server configuration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server.servlet.context-path=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/kaddem</a:t>
            </a:r>
            <a:endParaRPr sz="1665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server.port=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8089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F7F5F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### DATABASE ###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spring.datasource.url=jdbc:mysql://localhost:3306/springdb?useUnicode=true</a:t>
            </a:r>
            <a:endParaRPr sz="1665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&amp;useJDBCCompliantTimezoneShift=true&amp;useLegacyDatetimeCode=false&amp;serverTimezone=UTC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spring.datasource.username=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endParaRPr sz="1665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spring.datasource.password=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F7F5F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### JPA / HIBERNATE ###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spring.jpa.show-sql=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65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spring.jpa.hibernate.ddl-auto=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spring.jpa.properties.hibernate.dialect=</a:t>
            </a:r>
            <a:r>
              <a:rPr lang="fr-FR" sz="1665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org.hibernate.dialect.MySQL5Dialect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None/>
            </a:pPr>
            <a:r>
              <a:rPr lang="fr-FR" sz="166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#logging configuration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Spécifier le fichier externe ou les messages sont stockés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logging.file=D:/spring_log_file.log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Spécifier la taille maximale du fichier de journalisation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logging.file.max-size= 100KB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spécifier le niveau de Log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logging.level.root=INFO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Spécifier la forme du message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logging.pattern.console=%d{yyyy-MM-dd HH:mm:ss} - %-5level - %logger{36} - %msg%n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le package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tn.esprit.spring.control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 le bean Spring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EquipeRestController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annoté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@RestController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les méthodes nécessaires pour exposer le CRUD (voir pages suivantes) :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436" y="4069457"/>
            <a:ext cx="5976664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 de Servlets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(Servlet container en anglais) ou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Conteneur Web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(web container en anglais) est un logiciel qui exécute des servlets.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ou une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une classe Java qui permet de créer dynamiquement des données au sein d'un serveur HTTP.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existe plusieurs conteneurs de servlets, dont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Apache Tomcat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encore Jetty. Le serveur d'application JBoss Application Server(Wildfly) utilise Apache Tomcat.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allons nous intéresser au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développement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couche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(Web Services REST + Contrôleur + Service + Repository) dans ce cours.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allons aussi pratiquer la consommation des services par Postman.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@AllArgsConstructor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@RequestMapping("/equipe")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EquipeRestController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IEquipeService equipeService;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// http://localhost:8089/Kaddem/equipe/retrieve-all-equipes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@GetMapping("/retrieve-all-equipes")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List&lt;Equipe&gt; getEquipes()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List&lt;Equipe&gt; listEquipes = equipeService.retrieveAllEquipes();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listEquipes;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// http://localhost:8089/Kaddem/equipe/retrieve-equipe/8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@GetMapping("/retrieve-equipe/{</a:t>
            </a:r>
            <a:r>
              <a:rPr b="1" lang="fr-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equipe-id</a:t>
            </a: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Equipe retrieveEquipe(@PathVariable("</a:t>
            </a:r>
            <a:r>
              <a:rPr b="1" lang="fr-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equipe-id</a:t>
            </a: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Integer equipeId)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equipeService.retrieveEquipe(equipeId);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// http://localhost:8089/Kaddem/equipe/add-equipe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@PostMapping("/add-equipe")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Equipe addEquipe(@RequestBody Equipe e)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Equipe equipe = equipeService.addEquipe(e);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equipe;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// http://localhost:8089/Kaddem/equipe/remove-equipe/1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@DeleteMapping("/remove-equipe/{</a:t>
            </a:r>
            <a:r>
              <a:rPr b="1" lang="fr-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equipe-id</a:t>
            </a: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removeOperateur(</a:t>
            </a: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@PathVariable</a:t>
            </a: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1" lang="fr-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equipe-id</a:t>
            </a: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Long equipeId)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equipeService.deleteEquipe(equipeId);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// http://localhost:8089/Kaddem/equipe/update-equipe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@PutMapping("/update-equipe")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Equipe updateEtudiant(@RequestBody Equipe e)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Equipe equipe= equipeService.updateEquipe(e);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equipe;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2269257"/>
            <a:ext cx="9982200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355600" y="1621185"/>
            <a:ext cx="5711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web service sur le navigateur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- Spring : Boot – Core – Data JPA – MVC (REST)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78148" y="1518241"/>
            <a:ext cx="5711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web service sur Postman</a:t>
            </a: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236" y="2228849"/>
            <a:ext cx="7704856" cy="414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72" y="-21860"/>
            <a:ext cx="10693401" cy="716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0" y="40896"/>
            <a:ext cx="1069340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Travail à faire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162123" y="1260475"/>
            <a:ext cx="10531277" cy="21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rPr b="1" lang="fr-FR" sz="2200" u="sng"/>
              <a:t>Spring MVC 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1" sz="2400" u="sng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fr-FR" sz="2000"/>
              <a:t>Exposer les services implémentés dans l’étude de cas </a:t>
            </a:r>
            <a:r>
              <a:rPr b="1" lang="fr-FR" sz="2000"/>
              <a:t>Kaddem</a:t>
            </a:r>
            <a:r>
              <a:rPr lang="fr-FR" sz="2000"/>
              <a:t> avec Postman 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fr-FR" sz="2000"/>
              <a:t>pour les tester.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</a:t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Plusieurs Projets Spring permettent d’implémenter des applications Web :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 (qui contient Spring MVC)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Web Flow (Implémenter les navigations Stateful).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mobile (Détecter le type de l’appareil connecté).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Social (Facebook, Twitter, LinkedIn).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allons nous intéresser à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</a:t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 un Framework Web basé sur le design pattern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MVC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(Model / View / Controller).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fait partie du projet “Spring Framework”.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s'intègre avec les différentes technologies de vue tel que JSF, JSP, Velocity, Thymeleaf...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n’offre pas une technologie de vue mais permet en revanche de communiquer avec toutes les technologies web les plus performantes tels que Angular, React, etc...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est construit en se basant sur la spécification JavaEE :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Servlet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Tier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un mot anglais qui signifie étage ou niveau.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peut être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1-Tier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2-Tiers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3-Tiers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N-Tiers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- 1-Tiers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1-Tier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est, par exemple, la Modification d’un document Word sur un ordinateur Local.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Tout est sur la même machine et les couches sont fortement liées.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Inconvénients : Risque de perte des données (non sauvegardées à distance), Impossible d’accéder à une même ressource par deux utilisateurs en même temps.   </a:t>
            </a:r>
            <a:endParaRPr/>
          </a:p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177" y="4429497"/>
            <a:ext cx="5863046" cy="249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0.gstatic.com/images?q=tbn:ANd9GcTSh_vEVdo8ImhxAniDCY1aEg13iEvol_GsluNL1pe-hSNdGI_X"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70" y="2917329"/>
            <a:ext cx="3956804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- 2-Tiers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0" y="1283393"/>
            <a:ext cx="10204484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2-Tiers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typiquement une application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lourd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niveau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 (IHM)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le niveau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sont sur la machine de l’utilisateur. 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niveau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Données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sur un autre serveur.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une architecture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/ Serveur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= demandeur de ressource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 = fournisseur de ressource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Inconvénients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Toute mise à jour des fonctionnalités 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nécessite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déploiement sur toutes les machines des utilisateurs. 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serveur ne fait pas appel à une autre application pour fournir le service.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/>
        </p:nvSpPr>
        <p:spPr>
          <a:xfrm>
            <a:off x="0" y="40898"/>
            <a:ext cx="10693400" cy="101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Physique - 3-Tiers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application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3-Tiers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introduit un niveau intermédiaire ( middleware) entre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le client et le serveur.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niveau intermédiaire est chargé de fournir la ressource en faisant appel à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un autre serveur. 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Avantages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Centraliser la logique application sur un serveur HTTP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Inconvénients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serveur HTTP ( élément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l’architecture )est fortement sollicité d’où une charge de demandes provenant à la fois du client et du serveur.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Bien que cette architecture résout le problème du client lourd de l’architecture deux tiers, le soulagement du client est remplacé par un serveur fortement sollicité.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