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d317a364d_0_1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d317a364d_0_1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d317a364d_0_1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d317a364d_0_1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d317a364d_0_1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d317a364d_0_1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d317a364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d317a364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d317a364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d317a364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d317a364d_0_1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d317a364d_0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d317a364d_0_1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d317a364d_0_1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d317a364d_0_1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d317a364d_0_1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d317a364d_0_1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d317a364d_0_1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d317a364d_0_1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d317a364d_0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d317a364d_0_1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d317a364d_0_1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80"/>
              <a:t>Optimizing Ski Resort Ticket Prices Using Predictive Modeling</a:t>
            </a:r>
            <a:endParaRPr sz="308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-419" sz="1812"/>
              <a:t> Big Mountain Case Study</a:t>
            </a:r>
            <a:endParaRPr sz="181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-419" sz="1812"/>
              <a:t>Maria Suarez</a:t>
            </a:r>
            <a:endParaRPr sz="181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-419" sz="1812"/>
              <a:t>04/17/2025</a:t>
            </a:r>
            <a:endParaRPr sz="191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886400" y="62425"/>
            <a:ext cx="762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What if we upgrade the resort </a:t>
            </a:r>
            <a:r>
              <a:rPr lang="es-419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?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0" y="1036200"/>
            <a:ext cx="652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Scenario 1</a:t>
            </a:r>
            <a:r>
              <a:rPr lang="es-419" sz="1100">
                <a:solidFill>
                  <a:schemeClr val="dk1"/>
                </a:solidFill>
              </a:rPr>
              <a:t>: Add chairlift and run → Moderate price lift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Google Shape;173;p22" title="Screenshot 2025-04-17 at 1.32.0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00" y="1390200"/>
            <a:ext cx="6105174" cy="27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/>
          <p:nvPr/>
        </p:nvSpPr>
        <p:spPr>
          <a:xfrm>
            <a:off x="5767700" y="1532675"/>
            <a:ext cx="3220800" cy="24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F"/>
                </a:highlight>
              </a:rPr>
              <a:t>The model says closing one run makes no difference.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F"/>
                </a:highlight>
              </a:rPr>
              <a:t> Closing 2 and 3 successively reduces support for ticket price and so revenue.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F"/>
                </a:highlight>
              </a:rPr>
              <a:t> If Big Mountain closes down 3 runs, it seems they may as well close down 4 or 5 as there's no further loss in ticket price.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F"/>
                </a:highlight>
              </a:rPr>
              <a:t>Increasing the closures down to 6 or more leads to a large drop.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/>
        </p:nvSpPr>
        <p:spPr>
          <a:xfrm>
            <a:off x="886400" y="62425"/>
            <a:ext cx="762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What if we upgrade the resort ?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5767700" y="1532675"/>
            <a:ext cx="3220800" cy="24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420229" y="649744"/>
            <a:ext cx="4437900" cy="2468100"/>
          </a:xfrm>
          <a:prstGeom prst="rightArrow">
            <a:avLst>
              <a:gd fmla="val 18646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100">
                <a:solidFill>
                  <a:schemeClr val="dk1"/>
                </a:solidFill>
              </a:rPr>
              <a:t>Scenario 2</a:t>
            </a:r>
            <a:r>
              <a:rPr lang="es-419" sz="1100">
                <a:solidFill>
                  <a:schemeClr val="dk1"/>
                </a:solidFill>
              </a:rPr>
              <a:t>: Add vertical drop → High impact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3"/>
          <p:cNvSpPr/>
          <p:nvPr/>
        </p:nvSpPr>
        <p:spPr>
          <a:xfrm rot="232">
            <a:off x="3669043" y="2357546"/>
            <a:ext cx="4437900" cy="2468100"/>
          </a:xfrm>
          <a:prstGeom prst="rightArrow">
            <a:avLst>
              <a:gd fmla="val 18646" name="adj1"/>
              <a:gd fmla="val 50000" name="adj2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Scenario 3</a:t>
            </a:r>
            <a:r>
              <a:rPr lang="es-419" sz="1100">
                <a:solidFill>
                  <a:schemeClr val="dk1"/>
                </a:solidFill>
              </a:rPr>
              <a:t>: Add 2 acres of snowmaking → Negligible effect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Wrap-Up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s-419" sz="1500">
                <a:latin typeface="Arial"/>
                <a:ea typeface="Arial"/>
                <a:cs typeface="Arial"/>
                <a:sym typeface="Arial"/>
              </a:rPr>
              <a:t>Big Mountain may be underpriced compared to similar resorts.</a:t>
            </a:r>
            <a:br>
              <a:rPr lang="es-419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s-419" sz="1500">
                <a:latin typeface="Arial"/>
                <a:ea typeface="Arial"/>
                <a:cs typeface="Arial"/>
                <a:sym typeface="Arial"/>
              </a:rPr>
              <a:t>Data shows clear ROI on high-impact upgrades (lifts, terrain).C</a:t>
            </a:r>
            <a:r>
              <a:rPr lang="es-419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ould justify a price increase of more than $8, covering the lift’s cost while boosting profit</a:t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s-419" sz="1500">
                <a:latin typeface="Arial"/>
                <a:ea typeface="Arial"/>
                <a:cs typeface="Arial"/>
                <a:sym typeface="Arial"/>
              </a:rPr>
              <a:t>Recommend building a dashboard or tool for business analysts to explore price scenarios independently.</a:t>
            </a:r>
            <a:br>
              <a:rPr lang="es-419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500"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lang="es-419" sz="1500">
                <a:latin typeface="Arial"/>
                <a:ea typeface="Arial"/>
                <a:cs typeface="Arial"/>
                <a:sym typeface="Arial"/>
              </a:rPr>
              <a:t>: Add cost and visitor volume data for full profitability modeling.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6280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Business Problem:Is Big Mountain Underpricing Its Tickets?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24825" y="1777900"/>
            <a:ext cx="2496900" cy="24096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971250" y="1777900"/>
            <a:ext cx="2703000" cy="249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Open Sans"/>
                <a:ea typeface="Open Sans"/>
                <a:cs typeface="Open Sans"/>
                <a:sym typeface="Open Sans"/>
              </a:rPr>
              <a:t>Data-driven approach to optimize pricing decisions.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6292425" y="1777900"/>
            <a:ext cx="2359200" cy="24096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s-419" sz="1600"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18225" y="2244525"/>
            <a:ext cx="1941300" cy="16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Current ticket pricing may not reflect the value of the resort’s features.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491800" y="2151250"/>
            <a:ext cx="2496900" cy="16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Predict fair ticket prices using resort features and test various upgrade scenarios.</a:t>
            </a:r>
            <a:br>
              <a:rPr lang="es-419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037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180"/>
              <a:t>What did we use ? Dataset: U.S ski resort features + ticket prices </a:t>
            </a:r>
            <a:endParaRPr sz="3180"/>
          </a:p>
        </p:txBody>
      </p:sp>
      <p:grpSp>
        <p:nvGrpSpPr>
          <p:cNvPr id="79" name="Google Shape;79;p15"/>
          <p:cNvGrpSpPr/>
          <p:nvPr/>
        </p:nvGrpSpPr>
        <p:grpSpPr>
          <a:xfrm>
            <a:off x="249674" y="1496775"/>
            <a:ext cx="1834901" cy="1299827"/>
            <a:chOff x="1083025" y="1574025"/>
            <a:chExt cx="1834901" cy="1299827"/>
          </a:xfrm>
        </p:grpSpPr>
        <p:sp>
          <p:nvSpPr>
            <p:cNvPr id="80" name="Google Shape;80;p15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Key Features: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1" name="Google Shape;81;p15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C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2" name="Google Shape;82;p1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  </a:t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083126" y="2460452"/>
              <a:ext cx="1834800" cy="413400"/>
            </a:xfrm>
            <a:prstGeom prst="parallelogram">
              <a:avLst>
                <a:gd fmla="val 96952" name="adj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300"/>
                <a:t>Vertical Drop</a:t>
              </a:r>
              <a:endParaRPr sz="1300"/>
            </a:p>
          </p:txBody>
        </p:sp>
      </p:grpSp>
      <p:grpSp>
        <p:nvGrpSpPr>
          <p:cNvPr id="84" name="Google Shape;84;p15"/>
          <p:cNvGrpSpPr/>
          <p:nvPr/>
        </p:nvGrpSpPr>
        <p:grpSpPr>
          <a:xfrm>
            <a:off x="2474474" y="1496775"/>
            <a:ext cx="1834901" cy="1299827"/>
            <a:chOff x="1083025" y="1574025"/>
            <a:chExt cx="1834901" cy="1299827"/>
          </a:xfrm>
        </p:grpSpPr>
        <p:sp>
          <p:nvSpPr>
            <p:cNvPr id="85" name="Google Shape;85;p15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Key Features: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6" name="Google Shape;86;p15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C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7" name="Google Shape;87;p1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  </a:t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83126" y="2460452"/>
              <a:ext cx="1834800" cy="413400"/>
            </a:xfrm>
            <a:prstGeom prst="parallelogram">
              <a:avLst>
                <a:gd fmla="val 96952" name="adj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300"/>
                <a:t>Number of runs</a:t>
              </a:r>
              <a:endParaRPr sz="1300"/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6849149" y="1496775"/>
            <a:ext cx="1834901" cy="1299825"/>
            <a:chOff x="1083025" y="1574025"/>
            <a:chExt cx="1834901" cy="1299825"/>
          </a:xfrm>
        </p:grpSpPr>
        <p:sp>
          <p:nvSpPr>
            <p:cNvPr id="90" name="Google Shape;90;p15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Key Features: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1" name="Google Shape;91;p15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C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2" name="Google Shape;92;p1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  </a:t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1083126" y="2460450"/>
              <a:ext cx="1834800" cy="413400"/>
            </a:xfrm>
            <a:prstGeom prst="parallelogram">
              <a:avLst>
                <a:gd fmla="val 96952" name="adj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300"/>
                <a:t>Snowmaking area</a:t>
              </a:r>
              <a:endParaRPr sz="1300"/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4636849" y="1501987"/>
            <a:ext cx="1834801" cy="1289402"/>
            <a:chOff x="1083025" y="1574025"/>
            <a:chExt cx="1834801" cy="1289402"/>
          </a:xfrm>
        </p:grpSpPr>
        <p:sp>
          <p:nvSpPr>
            <p:cNvPr id="95" name="Google Shape;95;p15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Key Features: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6" name="Google Shape;96;p15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C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7" name="Google Shape;97;p1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  </a:t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083026" y="2450027"/>
              <a:ext cx="1834800" cy="413400"/>
            </a:xfrm>
            <a:prstGeom prst="parallelogram">
              <a:avLst>
                <a:gd fmla="val 96952" name="adj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300"/>
                <a:t>Lift types and counts </a:t>
              </a:r>
              <a:endParaRPr sz="1300"/>
            </a:p>
          </p:txBody>
        </p:sp>
      </p:grpSp>
      <p:sp>
        <p:nvSpPr>
          <p:cNvPr id="99" name="Google Shape;99;p15"/>
          <p:cNvSpPr/>
          <p:nvPr/>
        </p:nvSpPr>
        <p:spPr>
          <a:xfrm>
            <a:off x="3220925" y="3121175"/>
            <a:ext cx="2834100" cy="18849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Target Variable :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latin typeface="Open Sans"/>
                <a:ea typeface="Open Sans"/>
                <a:cs typeface="Open Sans"/>
                <a:sym typeface="Open Sans"/>
              </a:rPr>
              <a:t>Adult Weekend Ticket Price</a:t>
            </a:r>
            <a:br>
              <a:rPr lang="es-419" sz="1600"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25" y="0"/>
            <a:ext cx="497203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5667850" y="711600"/>
            <a:ext cx="3000000" cy="30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dk1"/>
                </a:solidFill>
              </a:rPr>
              <a:t>Strong Positive Relationships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Vertical Drop</a:t>
            </a:r>
            <a:r>
              <a:rPr lang="es-419" sz="1100">
                <a:solidFill>
                  <a:schemeClr val="dk1"/>
                </a:solidFill>
              </a:rPr>
              <a:t>: Higher vertical drop is clearly associated with higher ticket prices.</a:t>
            </a:r>
            <a:br>
              <a:rPr lang="es-419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Total Chairs</a:t>
            </a:r>
            <a:r>
              <a:rPr lang="es-419" sz="1100">
                <a:solidFill>
                  <a:schemeClr val="dk1"/>
                </a:solidFill>
              </a:rPr>
              <a:t> and </a:t>
            </a:r>
            <a:r>
              <a:rPr b="1" lang="es-419" sz="1100">
                <a:solidFill>
                  <a:schemeClr val="dk1"/>
                </a:solidFill>
              </a:rPr>
              <a:t>Runs</a:t>
            </a:r>
            <a:r>
              <a:rPr lang="es-419" sz="1100">
                <a:solidFill>
                  <a:schemeClr val="dk1"/>
                </a:solidFill>
              </a:rPr>
              <a:t>: Resorts with more lifts and runs charge more.</a:t>
            </a:r>
            <a:br>
              <a:rPr lang="es-419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SkiableTerrain_ac</a:t>
            </a:r>
            <a:r>
              <a:rPr lang="es-419" sz="1100">
                <a:solidFill>
                  <a:schemeClr val="dk1"/>
                </a:solidFill>
              </a:rPr>
              <a:t>: Larger skiable area generally leads to higher prices.</a:t>
            </a:r>
            <a:br>
              <a:rPr lang="es-419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Snow Making_ac</a:t>
            </a:r>
            <a:r>
              <a:rPr lang="es-419" sz="1100">
                <a:solidFill>
                  <a:schemeClr val="dk1"/>
                </a:solidFill>
              </a:rPr>
              <a:t>: More snowmaking capacity correlates with increased pricing.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3274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Big Mountain Is Likely Undervalued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 rot="-1275946">
            <a:off x="957814" y="2234647"/>
            <a:ext cx="7228395" cy="2209721"/>
          </a:xfrm>
          <a:prstGeom prst="rightArrow">
            <a:avLst>
              <a:gd fmla="val 18646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latin typeface="Open Sans"/>
                <a:ea typeface="Open Sans"/>
                <a:cs typeface="Open Sans"/>
                <a:sym typeface="Open Sans"/>
              </a:rPr>
              <a:t>Top Price Drivers 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 rot="-4406544">
            <a:off x="1460665" y="3035867"/>
            <a:ext cx="1685387" cy="437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Vertical Drop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 rot="-4406544">
            <a:off x="3279615" y="2353142"/>
            <a:ext cx="1685387" cy="437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FastQuads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 rot="-4406544">
            <a:off x="4849065" y="1810092"/>
            <a:ext cx="1685387" cy="437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Total chairlifts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6391925" y="3383225"/>
            <a:ext cx="277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239850" y="4221775"/>
            <a:ext cx="476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R</a:t>
            </a:r>
            <a:r>
              <a:rPr b="1" lang="es-419" sz="1100">
                <a:solidFill>
                  <a:schemeClr val="dk1"/>
                </a:solidFill>
              </a:rPr>
              <a:t>ecommendation</a:t>
            </a:r>
            <a:r>
              <a:rPr lang="es-419" sz="1100">
                <a:solidFill>
                  <a:schemeClr val="dk1"/>
                </a:solidFill>
              </a:rPr>
              <a:t>: Increase ticket price to better reflect facility value and use the model to guide strategic upgrades.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225" y="202325"/>
            <a:ext cx="6668620" cy="39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How We Built the Model 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1392845" y="2486575"/>
            <a:ext cx="1882793" cy="831300"/>
            <a:chOff x="1392845" y="2486575"/>
            <a:chExt cx="1882793" cy="831300"/>
          </a:xfrm>
        </p:grpSpPr>
        <p:sp>
          <p:nvSpPr>
            <p:cNvPr id="129" name="Google Shape;129;p19"/>
            <p:cNvSpPr txBox="1"/>
            <p:nvPr/>
          </p:nvSpPr>
          <p:spPr>
            <a:xfrm>
              <a:off x="1392845" y="2486575"/>
              <a:ext cx="12492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200">
                  <a:latin typeface="Roboto"/>
                  <a:ea typeface="Roboto"/>
                  <a:cs typeface="Roboto"/>
                  <a:sym typeface="Roboto"/>
                </a:rPr>
                <a:t>Models Used 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800">
                  <a:latin typeface="Roboto"/>
                  <a:ea typeface="Roboto"/>
                  <a:cs typeface="Roboto"/>
                  <a:sym typeface="Roboto"/>
                </a:rPr>
                <a:t>Baseline (mean)</a:t>
              </a:r>
              <a:br>
                <a:rPr lang="es-419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s-419" sz="800">
                  <a:latin typeface="Roboto"/>
                  <a:ea typeface="Roboto"/>
                  <a:cs typeface="Roboto"/>
                  <a:sym typeface="Roboto"/>
                </a:rPr>
                <a:t>Linear Regression</a:t>
              </a:r>
              <a:br>
                <a:rPr lang="es-419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s-419" sz="800">
                  <a:latin typeface="Roboto"/>
                  <a:ea typeface="Roboto"/>
                  <a:cs typeface="Roboto"/>
                  <a:sym typeface="Roboto"/>
                </a:rPr>
                <a:t>Random Forest Regression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0" name="Google Shape;130;p19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249C9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31" name="Google Shape;131;p19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132" name="Google Shape;132;p19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200">
                  <a:latin typeface="Roboto"/>
                  <a:ea typeface="Roboto"/>
                  <a:cs typeface="Roboto"/>
                  <a:sym typeface="Roboto"/>
                </a:rPr>
                <a:t>Tools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s-419" sz="800">
                  <a:latin typeface="Roboto"/>
                  <a:ea typeface="Roboto"/>
                  <a:cs typeface="Roboto"/>
                  <a:sym typeface="Roboto"/>
                </a:rPr>
                <a:t>Python (pandas, sklearn), matplotlib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3" name="Google Shape;133;p19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34" name="Google Shape;134;p19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135" name="Google Shape;135;p19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200">
                  <a:latin typeface="Roboto"/>
                  <a:ea typeface="Roboto"/>
                  <a:cs typeface="Roboto"/>
                  <a:sym typeface="Roboto"/>
                </a:rPr>
                <a:t>Evaluation Metrics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800">
                  <a:latin typeface="Roboto"/>
                  <a:ea typeface="Roboto"/>
                  <a:cs typeface="Roboto"/>
                  <a:sym typeface="Roboto"/>
                </a:rPr>
                <a:t>R²</a:t>
              </a:r>
              <a:br>
                <a:rPr lang="es-419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s-419" sz="800">
                  <a:latin typeface="Roboto"/>
                  <a:ea typeface="Roboto"/>
                  <a:cs typeface="Roboto"/>
                  <a:sym typeface="Roboto"/>
                </a:rPr>
                <a:t>MAE</a:t>
              </a:r>
              <a:br>
                <a:rPr lang="es-419" sz="8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s-419" sz="800">
                  <a:latin typeface="Roboto"/>
                  <a:ea typeface="Roboto"/>
                  <a:cs typeface="Roboto"/>
                  <a:sym typeface="Roboto"/>
                </a:rPr>
                <a:t>MSE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6" name="Google Shape;136;p19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D7E7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37" name="Google Shape;137;p19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138" name="Google Shape;138;p19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249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" name="Google Shape;141;p19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142" name="Google Shape;142;p19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49C9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9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49C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" name="Google Shape;144;p19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145" name="Google Shape;145;p19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5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9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" name="Google Shape;147;p19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148" name="Google Shape;148;p19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5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9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0" name="Google Shape;150;p19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9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19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Actual vs.Predicted Prices </a:t>
            </a:r>
            <a:endParaRPr/>
          </a:p>
        </p:txBody>
      </p:sp>
      <p:pic>
        <p:nvPicPr>
          <p:cNvPr id="158" name="Google Shape;158;p20" title="actual_vs_predict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25" y="1147225"/>
            <a:ext cx="3778899" cy="3778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/>
        </p:nvSpPr>
        <p:spPr>
          <a:xfrm>
            <a:off x="4456875" y="1860150"/>
            <a:ext cx="4069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Random Forest outperforms Linear Regression</a:t>
            </a:r>
            <a:br>
              <a:rPr lang="es-419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Strong alignment between predicted and actual prices</a:t>
            </a:r>
            <a:br>
              <a:rPr lang="es-419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Minimal overfitting observed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How Good Was the Fit?</a:t>
            </a: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2800"/>
            <a:ext cx="6232001" cy="307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6079825" y="1572800"/>
            <a:ext cx="30000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/>
              <a:t>Residuals show mostly random distribution (no major bias)</a:t>
            </a:r>
            <a:br>
              <a:rPr lang="es-419"/>
            </a:b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/>
              <a:t>Learning curve indicates solid generalization with current data</a:t>
            </a:r>
            <a:br>
              <a:rPr lang="es-419"/>
            </a:b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/>
              <a:t>Cross-validation confirms model stability</a:t>
            </a:r>
            <a:br>
              <a:rPr lang="es-419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