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37"/>
  </p:notesMasterIdLst>
  <p:sldIdLst>
    <p:sldId id="256" r:id="rId2"/>
    <p:sldId id="272" r:id="rId3"/>
    <p:sldId id="274" r:id="rId4"/>
    <p:sldId id="273" r:id="rId5"/>
    <p:sldId id="275" r:id="rId6"/>
    <p:sldId id="276" r:id="rId7"/>
    <p:sldId id="292" r:id="rId8"/>
    <p:sldId id="277" r:id="rId9"/>
    <p:sldId id="278" r:id="rId10"/>
    <p:sldId id="279" r:id="rId11"/>
    <p:sldId id="301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299" r:id="rId32"/>
    <p:sldId id="302" r:id="rId33"/>
    <p:sldId id="303" r:id="rId34"/>
    <p:sldId id="271" r:id="rId35"/>
    <p:sldId id="30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70841" autoAdjust="0"/>
  </p:normalViewPr>
  <p:slideViewPr>
    <p:cSldViewPr>
      <p:cViewPr varScale="1">
        <p:scale>
          <a:sx n="55" d="100"/>
          <a:sy n="55" d="100"/>
        </p:scale>
        <p:origin x="20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81B7-E259-4461-A65A-4F110E9B922D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FBC56-E94E-44C9-948D-DCC50B5BB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9BB2AC-5B38-4523-B60A-1B9DF99EA34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SomeProgra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SomeProgra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8062664" cy="5771727"/>
          </a:xfrm>
        </p:spPr>
        <p:txBody>
          <a:bodyPr anchor="ctr"/>
          <a:lstStyle/>
          <a:p>
            <a:r>
              <a:rPr lang="en-US" dirty="0" smtClean="0"/>
              <a:t>Servlets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6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48464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("/test1")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response) throws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("text/html");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("&lt;!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DOCTYPE html&gt;\n"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"&lt;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html&gt;\n"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"&lt;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head&gt;&lt;title&gt;A Test Servlet&lt;/title&gt;&lt;/head&gt;\n"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"&lt;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=\"#fdf5e6\"&gt;\n"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"&lt;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h1&gt;Test&lt;/h1&gt;\n"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"&lt;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p&gt;Simple servlet for testing.&lt;/p&gt;\n" 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"&lt;/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body&gt;&lt;/html&gt;");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err="1"/>
              <a:t>HttpServlet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HttpServlet</a:t>
            </a:r>
            <a:r>
              <a:rPr lang="en-US" dirty="0">
                <a:solidFill>
                  <a:schemeClr val="tx1"/>
                </a:solidFill>
              </a:rPr>
              <a:t> class has methods you can override for each HTTP method (GET, POST etc.). Here is a list of the methods you can override: </a:t>
            </a:r>
          </a:p>
          <a:p>
            <a:r>
              <a:rPr lang="en-US" dirty="0" err="1">
                <a:solidFill>
                  <a:schemeClr val="tx1"/>
                </a:solidFill>
              </a:rPr>
              <a:t>doGet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doPost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doHead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doDelete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doOptions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doTrace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Deployment </a:t>
            </a:r>
            <a:r>
              <a:rPr lang="en-US" dirty="0">
                <a:solidFill>
                  <a:schemeClr val="tx1"/>
                </a:solidFill>
              </a:rPr>
              <a:t>Descriptor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With Java EE annotations, the standard web.xml deployment descriptor is optional.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Servlet </a:t>
            </a:r>
            <a:r>
              <a:rPr lang="en-US" b="1" dirty="0" smtClean="0">
                <a:solidFill>
                  <a:schemeClr val="tx1"/>
                </a:solidFill>
              </a:rPr>
              <a:t>Mapping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&lt;servlet&gt;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&lt;servlet-name&gt;</a:t>
            </a:r>
            <a:r>
              <a:rPr lang="en-US" b="1" dirty="0">
                <a:solidFill>
                  <a:schemeClr val="tx1"/>
                </a:solidFill>
              </a:rPr>
              <a:t>watermelon</a:t>
            </a:r>
            <a:r>
              <a:rPr lang="en-US" dirty="0">
                <a:solidFill>
                  <a:schemeClr val="tx1"/>
                </a:solidFill>
              </a:rPr>
              <a:t>&lt;/servlet-name&gt;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&lt;servlet-class&gt;</a:t>
            </a:r>
            <a:r>
              <a:rPr lang="en-US" dirty="0" err="1">
                <a:solidFill>
                  <a:schemeClr val="tx1"/>
                </a:solidFill>
              </a:rPr>
              <a:t>myservlets.watermelon</a:t>
            </a:r>
            <a:r>
              <a:rPr lang="en-US" dirty="0">
                <a:solidFill>
                  <a:schemeClr val="tx1"/>
                </a:solidFill>
              </a:rPr>
              <a:t>&lt;/servlet-class&gt;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&lt;/servlet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&lt;servlet-mapping&gt;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&lt;servlet-name&gt;watermelon&lt;/servlet-name&gt;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-pattern&gt;/fruit/summer/*&lt;/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&lt;/servlet-mapping&gt;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245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Filter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&lt;filter&gt;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&lt;filter-name&gt;message&lt;/filter-name&gt;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&lt;filter-class&gt;</a:t>
            </a:r>
            <a:r>
              <a:rPr lang="en-US" dirty="0" err="1">
                <a:solidFill>
                  <a:schemeClr val="tx1"/>
                </a:solidFill>
              </a:rPr>
              <a:t>com.acme.filter.MessageFilter</a:t>
            </a:r>
            <a:r>
              <a:rPr lang="en-US" dirty="0">
                <a:solidFill>
                  <a:schemeClr val="tx1"/>
                </a:solidFill>
              </a:rPr>
              <a:t>&lt;/filter-class&gt;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init-param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-name&gt;message&lt;/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-name&gt;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-value&gt;A message for you!&lt;/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-value&gt;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&lt;/</a:t>
            </a:r>
            <a:r>
              <a:rPr lang="en-US" dirty="0" err="1">
                <a:solidFill>
                  <a:schemeClr val="tx1"/>
                </a:solidFill>
              </a:rPr>
              <a:t>init-param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&lt;/filter&gt;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&lt;filter-mapping&gt;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&lt;filter-name&gt;message&lt;/filter-name&gt;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-pattern&gt;/filter2.jsp&lt;/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-pattern&gt;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&lt;/</a:t>
            </a:r>
            <a:r>
              <a:rPr lang="ru-RU" dirty="0" err="1">
                <a:solidFill>
                  <a:schemeClr val="tx1"/>
                </a:solidFill>
              </a:rPr>
              <a:t>filter-mapping</a:t>
            </a:r>
            <a:r>
              <a:rPr lang="ru-RU" dirty="0">
                <a:solidFill>
                  <a:schemeClr val="tx1"/>
                </a:solidFill>
              </a:rPr>
              <a:t>&gt; 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4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748464" cy="48245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Listener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&lt;listener&gt; 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&lt;listener-class&gt;</a:t>
            </a:r>
            <a:r>
              <a:rPr lang="en-US" sz="2000" dirty="0" err="1" smtClean="0">
                <a:solidFill>
                  <a:schemeClr val="tx1"/>
                </a:solidFill>
              </a:rPr>
              <a:t>com.acme.MyConnectionManager</a:t>
            </a:r>
            <a:r>
              <a:rPr lang="en-US" sz="2000" dirty="0">
                <a:solidFill>
                  <a:schemeClr val="tx1"/>
                </a:solidFill>
              </a:rPr>
              <a:t>&lt;/</a:t>
            </a:r>
            <a:r>
              <a:rPr lang="en-US" sz="2000" dirty="0" smtClean="0">
                <a:solidFill>
                  <a:schemeClr val="tx1"/>
                </a:solidFill>
              </a:rPr>
              <a:t>listener-class</a:t>
            </a:r>
            <a:r>
              <a:rPr lang="en-US" sz="2000" dirty="0">
                <a:solidFill>
                  <a:schemeClr val="tx1"/>
                </a:solidFill>
              </a:rPr>
              <a:t>&gt;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&lt;/</a:t>
            </a:r>
            <a:r>
              <a:rPr lang="en-US" sz="2000" dirty="0">
                <a:solidFill>
                  <a:schemeClr val="tx1"/>
                </a:solidFill>
              </a:rPr>
              <a:t>listener&gt;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listener&gt; 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&lt;</a:t>
            </a:r>
            <a:r>
              <a:rPr lang="en-US" sz="2000" dirty="0">
                <a:solidFill>
                  <a:schemeClr val="tx1"/>
                </a:solidFill>
              </a:rPr>
              <a:t>listener-class&gt;</a:t>
            </a:r>
            <a:r>
              <a:rPr lang="en-US" sz="2000" dirty="0" err="1">
                <a:solidFill>
                  <a:schemeClr val="tx1"/>
                </a:solidFill>
              </a:rPr>
              <a:t>com.acme.MyLoggingModule</a:t>
            </a:r>
            <a:r>
              <a:rPr lang="en-US" sz="2000" dirty="0">
                <a:solidFill>
                  <a:schemeClr val="tx1"/>
                </a:solidFill>
              </a:rPr>
              <a:t>&lt;/listener-class&gt;   </a:t>
            </a:r>
            <a:r>
              <a:rPr lang="ru-RU" sz="2000" dirty="0">
                <a:solidFill>
                  <a:schemeClr val="tx1"/>
                </a:solidFill>
              </a:rPr>
              <a:t>&lt;/</a:t>
            </a:r>
            <a:r>
              <a:rPr lang="ru-RU" sz="2000" dirty="0" err="1">
                <a:solidFill>
                  <a:schemeClr val="tx1"/>
                </a:solidFill>
              </a:rPr>
              <a:t>listener</a:t>
            </a:r>
            <a:r>
              <a:rPr lang="ru-RU" sz="20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25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&lt;!DOCTYPE HTML PUBLIC "-//W3C//DTD HTML 4.0 Transitional//EN"&gt;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&lt;HEAD&gt;&lt;TITLE&gt;A Sample Form Using GET&lt;/TITLE&gt;&lt;/HEAD&gt;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&lt;BODY BGCOLOR="#FDF5E6"&gt;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&lt;H2 ALIGN="CENTER"&gt;A Sample Form Using GET&lt;/H2&gt;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&lt;FORM ACTION="http://localhost:8088/</a:t>
            </a:r>
            <a:r>
              <a:rPr lang="en-US" dirty="0" err="1">
                <a:solidFill>
                  <a:schemeClr val="tx1"/>
                </a:solidFill>
              </a:rPr>
              <a:t>SomeProgram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&lt;CENTER&gt;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First name: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&lt;INPUT TYPE="TEXT" NAME="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 VALUE="Ivan"&gt;&lt;BR&gt;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Last name: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&lt;INPUT TYPE="TEXT" NAME="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 VALUE="</a:t>
            </a:r>
            <a:r>
              <a:rPr lang="en-US" dirty="0" err="1">
                <a:solidFill>
                  <a:schemeClr val="tx1"/>
                </a:solidFill>
              </a:rPr>
              <a:t>Ivanov</a:t>
            </a:r>
            <a:r>
              <a:rPr lang="en-US" dirty="0">
                <a:solidFill>
                  <a:schemeClr val="tx1"/>
                </a:solidFill>
              </a:rPr>
              <a:t>"&gt;&lt;P&gt;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&lt;INPUT TYPE="SUBMIT"&gt; &lt;!-- Press this to submit form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&lt;/CENTER&gt;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&lt;/FORM&gt;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&lt;/BODY&gt;&lt;/HTML&gt;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1237"/>
            <a:ext cx="7115905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4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132856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SomeProgram</a:t>
            </a:r>
            <a:r>
              <a:rPr lang="en-US" dirty="0" smtClean="0"/>
              <a:t> ?</a:t>
            </a:r>
            <a:r>
              <a:rPr lang="en-US" dirty="0" err="1" smtClean="0"/>
              <a:t>firstName</a:t>
            </a:r>
            <a:r>
              <a:rPr lang="en-US" dirty="0" smtClean="0"/>
              <a:t>=</a:t>
            </a:r>
            <a:r>
              <a:rPr lang="en-US" dirty="0" err="1" smtClean="0"/>
              <a:t>Ivan&amp;lastName</a:t>
            </a:r>
            <a:r>
              <a:rPr lang="en-US" dirty="0" smtClean="0"/>
              <a:t>=</a:t>
            </a:r>
            <a:r>
              <a:rPr lang="en-US" dirty="0" err="1" smtClean="0"/>
              <a:t>IvanovHTTP</a:t>
            </a:r>
            <a:r>
              <a:rPr lang="en-US" dirty="0" smtClean="0"/>
              <a:t>/1.1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User-Agent</a:t>
            </a:r>
            <a:r>
              <a:rPr lang="en-US" dirty="0"/>
              <a:t>:	Mozilla/5.0 (Windows NT 6.1; rv:41.0) Gecko/20100101 Firefox/41.0</a:t>
            </a:r>
          </a:p>
          <a:p>
            <a:r>
              <a:rPr lang="en-US" dirty="0" err="1"/>
              <a:t>Referer</a:t>
            </a:r>
            <a:r>
              <a:rPr lang="en-US" dirty="0"/>
              <a:t>:	http://localhost:8088/SomeProgram/index.html</a:t>
            </a:r>
          </a:p>
          <a:p>
            <a:r>
              <a:rPr lang="en-US" dirty="0"/>
              <a:t>Host:	</a:t>
            </a:r>
            <a:r>
              <a:rPr lang="en-US" dirty="0" err="1"/>
              <a:t>localhost</a:t>
            </a:r>
            <a:endParaRPr lang="en-US" dirty="0"/>
          </a:p>
          <a:p>
            <a:r>
              <a:rPr lang="en-US" dirty="0"/>
              <a:t>Connection:	keep-alive</a:t>
            </a:r>
          </a:p>
          <a:p>
            <a:r>
              <a:rPr lang="en-US" dirty="0"/>
              <a:t>Accept-Language:	</a:t>
            </a:r>
            <a:r>
              <a:rPr lang="en-US" dirty="0" err="1"/>
              <a:t>ru-RU,ru;q</a:t>
            </a:r>
            <a:r>
              <a:rPr lang="en-US" dirty="0"/>
              <a:t>=0.8,en-US;q=0.5,en;q=0.3</a:t>
            </a:r>
          </a:p>
          <a:p>
            <a:r>
              <a:rPr lang="en-US" dirty="0"/>
              <a:t>Accept-Encoding:	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Accept:	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=0.9,*/*;q=0.8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0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132856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 PUBLIC "-//W3C//DTD HTML 4.0 Transitional//EN"&gt;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&lt;HEAD&gt;&lt;TITLE&gt;A Sample Form Using GET&lt;/TITLE&gt;&lt;/HEAD&gt;</a:t>
            </a:r>
          </a:p>
          <a:p>
            <a:r>
              <a:rPr lang="en-US" dirty="0"/>
              <a:t>&lt;BODY BGCOLOR=</a:t>
            </a:r>
            <a:r>
              <a:rPr lang="en-US" i="1" dirty="0"/>
              <a:t>"#FDF5E6"&gt;</a:t>
            </a:r>
          </a:p>
          <a:p>
            <a:r>
              <a:rPr lang="en-US" dirty="0"/>
              <a:t>&lt;H2 ALIGN=</a:t>
            </a:r>
            <a:r>
              <a:rPr lang="en-US" i="1" dirty="0"/>
              <a:t>"CENTER"&gt;A Sample Form Using </a:t>
            </a:r>
            <a:r>
              <a:rPr lang="en-US" i="1" dirty="0" smtClean="0"/>
              <a:t>POST&lt;/</a:t>
            </a:r>
            <a:r>
              <a:rPr lang="en-US" i="1" dirty="0"/>
              <a:t>H2&gt;</a:t>
            </a:r>
          </a:p>
          <a:p>
            <a:r>
              <a:rPr lang="en-US" dirty="0"/>
              <a:t>&lt;FORM ACTION</a:t>
            </a:r>
            <a:r>
              <a:rPr lang="en-US" dirty="0" smtClean="0"/>
              <a:t>=</a:t>
            </a:r>
            <a:r>
              <a:rPr lang="en-US" i="1" dirty="0"/>
              <a:t>"http://localhost:8088/</a:t>
            </a:r>
            <a:r>
              <a:rPr lang="en-US" i="1" dirty="0" err="1"/>
              <a:t>SomeProgram</a:t>
            </a:r>
            <a:r>
              <a:rPr lang="en-US" i="1" dirty="0"/>
              <a:t>" METHOD="POST"&gt;</a:t>
            </a:r>
          </a:p>
          <a:p>
            <a:r>
              <a:rPr lang="en-US" dirty="0"/>
              <a:t>&lt;CENTER&gt;</a:t>
            </a:r>
          </a:p>
          <a:p>
            <a:r>
              <a:rPr lang="en-US" dirty="0"/>
              <a:t>First name:</a:t>
            </a:r>
          </a:p>
          <a:p>
            <a:r>
              <a:rPr lang="en-US" dirty="0"/>
              <a:t>&lt;INPUT TYPE=</a:t>
            </a:r>
            <a:r>
              <a:rPr lang="en-US" i="1" dirty="0"/>
              <a:t>"TEXT" NAME="</a:t>
            </a:r>
            <a:r>
              <a:rPr lang="en-US" i="1" dirty="0" err="1"/>
              <a:t>firstName</a:t>
            </a:r>
            <a:r>
              <a:rPr lang="en-US" i="1" dirty="0"/>
              <a:t>" VALUE="Ivan"&gt;&lt;BR&gt;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&lt;INPUT TYPE=</a:t>
            </a:r>
            <a:r>
              <a:rPr lang="en-US" i="1" dirty="0"/>
              <a:t>"TEXT" NAME="</a:t>
            </a:r>
            <a:r>
              <a:rPr lang="en-US" i="1" dirty="0" err="1"/>
              <a:t>lastName</a:t>
            </a:r>
            <a:r>
              <a:rPr lang="en-US" i="1" dirty="0"/>
              <a:t>" VALUE="</a:t>
            </a:r>
            <a:r>
              <a:rPr lang="en-US" i="1" dirty="0" err="1"/>
              <a:t>Ivanov</a:t>
            </a:r>
            <a:r>
              <a:rPr lang="en-US" i="1" dirty="0"/>
              <a:t>"&gt;&lt;P&gt;</a:t>
            </a:r>
          </a:p>
          <a:p>
            <a:r>
              <a:rPr lang="en-US" dirty="0"/>
              <a:t>&lt;INPUT TYPE=</a:t>
            </a:r>
            <a:r>
              <a:rPr lang="en-US" i="1" dirty="0"/>
              <a:t>"SUBMIT"&gt; &lt;!-- Press this to submit form --&gt;</a:t>
            </a:r>
          </a:p>
          <a:p>
            <a:r>
              <a:rPr lang="en-US" dirty="0"/>
              <a:t>&lt;/CENTER&gt;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&lt;/BODY&gt;&lt;/HTML&gt;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498826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Web Applications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A </a:t>
            </a:r>
            <a:r>
              <a:rPr lang="en-US" dirty="0">
                <a:solidFill>
                  <a:schemeClr val="tx1"/>
                </a:solidFill>
              </a:rPr>
              <a:t>web application is a dynamic extension of a web or application server. There are two types of web applications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Presentation-oriented</a:t>
            </a:r>
            <a:r>
              <a:rPr lang="en-US" dirty="0">
                <a:solidFill>
                  <a:schemeClr val="tx1"/>
                </a:solidFill>
              </a:rPr>
              <a:t>: A presentation-oriented web application generates interactive web pages containing various types of markup language (HTML, XML, and so on) and dynamic content in response to </a:t>
            </a:r>
            <a:r>
              <a:rPr lang="en-US" dirty="0" smtClean="0">
                <a:solidFill>
                  <a:schemeClr val="tx1"/>
                </a:solidFill>
              </a:rPr>
              <a:t>requests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Service-oriented</a:t>
            </a:r>
            <a:r>
              <a:rPr lang="en-US" dirty="0">
                <a:solidFill>
                  <a:schemeClr val="tx1"/>
                </a:solidFill>
              </a:rPr>
              <a:t>: A service-oriented web application implements the endpoint of a web </a:t>
            </a:r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Client </a:t>
            </a:r>
            <a:br>
              <a:rPr lang="en-US" dirty="0"/>
            </a:br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132856"/>
            <a:ext cx="8964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POST  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SomeProgram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en-US" dirty="0"/>
              <a:t>HTTP/1.1 </a:t>
            </a:r>
            <a:endParaRPr lang="en-US" dirty="0" smtClean="0"/>
          </a:p>
          <a:p>
            <a:r>
              <a:rPr lang="en-US" dirty="0" smtClean="0"/>
              <a:t>User-Agent</a:t>
            </a:r>
            <a:r>
              <a:rPr lang="en-US" dirty="0"/>
              <a:t>:	Mozilla/5.0 (Windows NT 6.1; rv:41.0) Gecko/20100101 Firefox/41.0</a:t>
            </a:r>
          </a:p>
          <a:p>
            <a:r>
              <a:rPr lang="en-US" dirty="0" err="1"/>
              <a:t>Referer</a:t>
            </a:r>
            <a:r>
              <a:rPr lang="en-US" dirty="0"/>
              <a:t>:	http://localhost:8088/SomeProgram/index.html</a:t>
            </a:r>
          </a:p>
          <a:p>
            <a:r>
              <a:rPr lang="en-US" dirty="0"/>
              <a:t>Host:	</a:t>
            </a:r>
            <a:r>
              <a:rPr lang="en-US" dirty="0" smtClean="0"/>
              <a:t>localhost:8088</a:t>
            </a:r>
            <a:endParaRPr lang="en-US" dirty="0"/>
          </a:p>
          <a:p>
            <a:r>
              <a:rPr lang="en-US" dirty="0"/>
              <a:t>Connection:	keep-alive</a:t>
            </a:r>
          </a:p>
          <a:p>
            <a:r>
              <a:rPr lang="en-US" dirty="0"/>
              <a:t>Accept-Language:	</a:t>
            </a:r>
            <a:r>
              <a:rPr lang="en-US" dirty="0" err="1"/>
              <a:t>ru-RU,ru;q</a:t>
            </a:r>
            <a:r>
              <a:rPr lang="en-US" dirty="0"/>
              <a:t>=0.8,en-US;q=0.5,en;q=0.3</a:t>
            </a:r>
          </a:p>
          <a:p>
            <a:r>
              <a:rPr lang="en-US" dirty="0"/>
              <a:t>Accept-Encoding:	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Accept:	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=0.9,*/*;</a:t>
            </a:r>
            <a:r>
              <a:rPr lang="en-US" dirty="0" smtClean="0"/>
              <a:t>q=0.8</a:t>
            </a:r>
          </a:p>
          <a:p>
            <a:endParaRPr lang="en-US" dirty="0"/>
          </a:p>
          <a:p>
            <a:r>
              <a:rPr lang="en-US" dirty="0" err="1"/>
              <a:t>firstName</a:t>
            </a:r>
            <a:r>
              <a:rPr lang="en-US" dirty="0"/>
              <a:t>=</a:t>
            </a:r>
            <a:r>
              <a:rPr lang="en-US" dirty="0" err="1"/>
              <a:t>Ivan&amp;lastName</a:t>
            </a:r>
            <a:r>
              <a:rPr lang="en-US" dirty="0"/>
              <a:t>=</a:t>
            </a:r>
            <a:r>
              <a:rPr lang="en-US" dirty="0" err="1"/>
              <a:t>Ivanov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1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484784"/>
            <a:ext cx="89644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 smtClean="0"/>
              <a:t>Advantages </a:t>
            </a:r>
            <a:r>
              <a:rPr lang="en-US" sz="2400" b="1" dirty="0"/>
              <a:t>of </a:t>
            </a:r>
            <a:r>
              <a:rPr lang="en-US" sz="2400" b="1" dirty="0" smtClean="0"/>
              <a:t>POST</a:t>
            </a:r>
            <a:endParaRPr lang="en-US" sz="2400" b="1" dirty="0"/>
          </a:p>
          <a:p>
            <a:r>
              <a:rPr lang="en-US" sz="2400" dirty="0"/>
              <a:t>– URL is simpler</a:t>
            </a:r>
          </a:p>
          <a:p>
            <a:r>
              <a:rPr lang="en-US" sz="2400" dirty="0"/>
              <a:t>– Data is hidden from people looking over your shoulder</a:t>
            </a:r>
          </a:p>
          <a:p>
            <a:r>
              <a:rPr lang="en-US" sz="2400" dirty="0"/>
              <a:t>– Larger amounts of data can be sent</a:t>
            </a:r>
          </a:p>
          <a:p>
            <a:r>
              <a:rPr lang="en-US" sz="2400" dirty="0"/>
              <a:t>– Can send special characters (e.g., in uploaded files)</a:t>
            </a:r>
          </a:p>
          <a:p>
            <a:r>
              <a:rPr lang="en-US" sz="2400" dirty="0"/>
              <a:t>– Browsers will not cache results</a:t>
            </a:r>
          </a:p>
          <a:p>
            <a:r>
              <a:rPr lang="en-US" sz="2400" dirty="0"/>
              <a:t>– Should always be used if the requests changes data on </a:t>
            </a:r>
          </a:p>
          <a:p>
            <a:r>
              <a:rPr lang="en-US" sz="2400" dirty="0"/>
              <a:t>server (REST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b="1" dirty="0"/>
              <a:t>Advantages of GET</a:t>
            </a:r>
          </a:p>
          <a:p>
            <a:r>
              <a:rPr lang="en-US" sz="2400" dirty="0"/>
              <a:t>– Can bookmark results page</a:t>
            </a:r>
          </a:p>
          <a:p>
            <a:r>
              <a:rPr lang="en-US" sz="2400" dirty="0"/>
              <a:t>– Browsers can cache results</a:t>
            </a:r>
          </a:p>
          <a:p>
            <a:r>
              <a:rPr lang="en-US" sz="2400" dirty="0"/>
              <a:t>– Easier to test interactively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61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56" y="216024"/>
            <a:ext cx="8229600" cy="1268760"/>
          </a:xfrm>
        </p:spPr>
        <p:txBody>
          <a:bodyPr/>
          <a:lstStyle/>
          <a:p>
            <a:r>
              <a:rPr lang="en-US" dirty="0"/>
              <a:t>Reading Form Data In Servlets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484784"/>
            <a:ext cx="8964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 err="1" smtClean="0"/>
              <a:t>request.getParameter</a:t>
            </a:r>
            <a:r>
              <a:rPr lang="en-US" sz="2400" b="1" dirty="0"/>
              <a:t>("name")</a:t>
            </a:r>
          </a:p>
          <a:p>
            <a:r>
              <a:rPr lang="en-US" sz="2400" dirty="0"/>
              <a:t>– Returns URL-decoded value of first occurrence of name </a:t>
            </a:r>
          </a:p>
          <a:p>
            <a:r>
              <a:rPr lang="en-US" sz="2400" dirty="0"/>
              <a:t>in query string</a:t>
            </a:r>
          </a:p>
          <a:p>
            <a:r>
              <a:rPr lang="en-US" sz="2400" dirty="0"/>
              <a:t>– Works identically for GET and POST requests</a:t>
            </a:r>
          </a:p>
          <a:p>
            <a:r>
              <a:rPr lang="en-US" sz="2400" dirty="0"/>
              <a:t>– Returns null if no such parameter is in query data</a:t>
            </a:r>
          </a:p>
          <a:p>
            <a:r>
              <a:rPr lang="en-US" sz="2400" b="1" dirty="0"/>
              <a:t>• </a:t>
            </a:r>
            <a:r>
              <a:rPr lang="en-US" sz="2400" b="1" dirty="0" err="1"/>
              <a:t>request.getParameterValues</a:t>
            </a:r>
            <a:r>
              <a:rPr lang="en-US" sz="2400" b="1" dirty="0"/>
              <a:t>("name")</a:t>
            </a:r>
          </a:p>
          <a:p>
            <a:r>
              <a:rPr lang="en-US" sz="2400" dirty="0"/>
              <a:t>– Returns an array of the URL-decoded values of all</a:t>
            </a:r>
          </a:p>
          <a:p>
            <a:r>
              <a:rPr lang="en-US" sz="2400" dirty="0"/>
              <a:t>occurrences of name in query string</a:t>
            </a:r>
          </a:p>
          <a:p>
            <a:r>
              <a:rPr lang="en-US" sz="2400" dirty="0"/>
              <a:t>– Returns a one-element array if </a:t>
            </a:r>
            <a:r>
              <a:rPr lang="en-US" sz="2400" dirty="0" err="1"/>
              <a:t>param</a:t>
            </a:r>
            <a:r>
              <a:rPr lang="en-US" sz="2400" dirty="0"/>
              <a:t> not repeated</a:t>
            </a:r>
          </a:p>
          <a:p>
            <a:r>
              <a:rPr lang="en-US" sz="2400" dirty="0"/>
              <a:t>– Returns null if no such parameter is in query</a:t>
            </a:r>
          </a:p>
          <a:p>
            <a:r>
              <a:rPr lang="en-US" sz="2400" dirty="0"/>
              <a:t>• </a:t>
            </a:r>
            <a:r>
              <a:rPr lang="en-US" sz="2400" b="1" dirty="0" err="1"/>
              <a:t>request.getParameterNames</a:t>
            </a:r>
            <a:r>
              <a:rPr lang="en-US" sz="2400" b="1" dirty="0"/>
              <a:t>() or </a:t>
            </a:r>
          </a:p>
          <a:p>
            <a:r>
              <a:rPr lang="en-US" sz="2400" b="1" dirty="0" err="1"/>
              <a:t>request.getParameterMap</a:t>
            </a:r>
            <a:r>
              <a:rPr lang="en-US" sz="2400" b="1" dirty="0"/>
              <a:t>()</a:t>
            </a:r>
          </a:p>
          <a:p>
            <a:r>
              <a:rPr lang="en-US" sz="2400" dirty="0"/>
              <a:t>– Returns Enumeration or Map of request </a:t>
            </a:r>
            <a:r>
              <a:rPr lang="en-US" sz="2400" dirty="0" err="1"/>
              <a:t>params</a:t>
            </a:r>
            <a:endParaRPr lang="en-US" sz="2400" dirty="0"/>
          </a:p>
          <a:p>
            <a:r>
              <a:rPr lang="en-US" sz="2400" dirty="0"/>
              <a:t>– Usually reserved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0020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56" y="216024"/>
            <a:ext cx="8229600" cy="126876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0587" y="2132856"/>
            <a:ext cx="8964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Expression </a:t>
            </a:r>
            <a:r>
              <a:rPr lang="en-US" sz="2400" dirty="0" err="1"/>
              <a:t>expression</a:t>
            </a:r>
            <a:r>
              <a:rPr lang="en-US" sz="2400" dirty="0"/>
              <a:t> = </a:t>
            </a:r>
            <a:r>
              <a:rPr lang="en-US" sz="2400" b="1" dirty="0"/>
              <a:t>new </a:t>
            </a:r>
            <a:r>
              <a:rPr lang="en-US" sz="2400" dirty="0"/>
              <a:t>Expression();</a:t>
            </a:r>
            <a:br>
              <a:rPr lang="en-US" sz="2400" dirty="0"/>
            </a:br>
            <a:r>
              <a:rPr lang="en-US" sz="2400" dirty="0" err="1"/>
              <a:t>expression.setFirstOperand</a:t>
            </a:r>
            <a:r>
              <a:rPr lang="en-US" sz="2400" dirty="0"/>
              <a:t>(</a:t>
            </a:r>
            <a:r>
              <a:rPr lang="en-US" sz="2400" dirty="0" err="1"/>
              <a:t>req.getParameter</a:t>
            </a:r>
            <a:r>
              <a:rPr lang="en-US" sz="2400" dirty="0"/>
              <a:t>(</a:t>
            </a:r>
            <a:r>
              <a:rPr lang="en-US" sz="2400" b="1" dirty="0"/>
              <a:t>"val1"</a:t>
            </a:r>
            <a:r>
              <a:rPr lang="en-US" sz="2400" dirty="0"/>
              <a:t>));</a:t>
            </a:r>
            <a:br>
              <a:rPr lang="en-US" sz="2400" dirty="0"/>
            </a:br>
            <a:r>
              <a:rPr lang="en-US" sz="2400" dirty="0" err="1"/>
              <a:t>expression.setSecondOperand</a:t>
            </a:r>
            <a:r>
              <a:rPr lang="en-US" sz="2400" dirty="0"/>
              <a:t>(</a:t>
            </a:r>
            <a:r>
              <a:rPr lang="en-US" sz="2400" dirty="0" err="1"/>
              <a:t>req.getParameter</a:t>
            </a:r>
            <a:r>
              <a:rPr lang="en-US" sz="2400" dirty="0"/>
              <a:t>(</a:t>
            </a:r>
            <a:r>
              <a:rPr lang="en-US" sz="2400" b="1" dirty="0"/>
              <a:t>"val2"</a:t>
            </a:r>
            <a:r>
              <a:rPr lang="en-US" sz="2400" dirty="0"/>
              <a:t>));</a:t>
            </a:r>
            <a:br>
              <a:rPr lang="en-US" sz="2400" dirty="0"/>
            </a:br>
            <a:r>
              <a:rPr lang="en-US" sz="2400" dirty="0" err="1"/>
              <a:t>expression.setOperationName</a:t>
            </a:r>
            <a:r>
              <a:rPr lang="en-US" sz="2400" dirty="0"/>
              <a:t>(</a:t>
            </a:r>
            <a:r>
              <a:rPr lang="en-US" sz="2400" dirty="0" err="1"/>
              <a:t>req.getParameter</a:t>
            </a:r>
            <a:r>
              <a:rPr lang="en-US" sz="2400" dirty="0"/>
              <a:t>(</a:t>
            </a:r>
            <a:r>
              <a:rPr lang="en-US" sz="2400" b="1" dirty="0"/>
              <a:t>"</a:t>
            </a:r>
            <a:r>
              <a:rPr lang="en-US" sz="2400" b="1" dirty="0" err="1"/>
              <a:t>operationName</a:t>
            </a:r>
            <a:r>
              <a:rPr lang="en-US" sz="2400" b="1" dirty="0"/>
              <a:t>"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149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56" y="216024"/>
            <a:ext cx="8229600" cy="1196752"/>
          </a:xfrm>
        </p:spPr>
        <p:txBody>
          <a:bodyPr/>
          <a:lstStyle/>
          <a:p>
            <a:r>
              <a:rPr lang="en-US" dirty="0" err="1"/>
              <a:t>HttpServletRequest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803" y="1412776"/>
            <a:ext cx="89644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• </a:t>
            </a:r>
            <a:r>
              <a:rPr lang="en-US" sz="2200" b="1" dirty="0" smtClean="0"/>
              <a:t>General</a:t>
            </a:r>
            <a:endParaRPr lang="en-US" sz="2200" b="1" dirty="0"/>
          </a:p>
          <a:p>
            <a:r>
              <a:rPr lang="en-US" sz="2200" dirty="0"/>
              <a:t>– </a:t>
            </a:r>
            <a:r>
              <a:rPr lang="en-US" sz="2200" dirty="0" err="1"/>
              <a:t>getHeader</a:t>
            </a:r>
            <a:r>
              <a:rPr lang="en-US" sz="2200" dirty="0"/>
              <a:t> (header name is not case sensitive)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getHeaders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 smtClean="0"/>
              <a:t>getHeaderNames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• </a:t>
            </a:r>
            <a:r>
              <a:rPr lang="en-US" sz="2200" b="1" dirty="0"/>
              <a:t>Specialized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getCookies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/>
              <a:t>getAuthType</a:t>
            </a:r>
            <a:r>
              <a:rPr lang="en-US" sz="2200" dirty="0"/>
              <a:t> and </a:t>
            </a:r>
            <a:r>
              <a:rPr lang="en-US" sz="2200" dirty="0" err="1"/>
              <a:t>getRemoteUser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/>
              <a:t>getContentLength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/>
              <a:t>getContentType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/>
              <a:t>getDateHeader</a:t>
            </a:r>
            <a:endParaRPr lang="en-US" sz="2200" dirty="0"/>
          </a:p>
          <a:p>
            <a:r>
              <a:rPr lang="en-US" sz="2200" dirty="0"/>
              <a:t>– </a:t>
            </a:r>
            <a:r>
              <a:rPr lang="en-US" sz="2200" dirty="0" err="1" smtClean="0"/>
              <a:t>getIntHeader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• </a:t>
            </a:r>
            <a:r>
              <a:rPr lang="en-US" sz="2200" b="1" dirty="0"/>
              <a:t>Related info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getMethod</a:t>
            </a:r>
            <a:r>
              <a:rPr lang="en-US" sz="2200" dirty="0"/>
              <a:t>, </a:t>
            </a:r>
            <a:r>
              <a:rPr lang="en-US" sz="2200" dirty="0" err="1"/>
              <a:t>getRequestURI</a:t>
            </a:r>
            <a:r>
              <a:rPr lang="en-US" sz="2200" dirty="0"/>
              <a:t> , </a:t>
            </a:r>
            <a:r>
              <a:rPr lang="en-US" sz="2200" dirty="0" err="1"/>
              <a:t>getQueryString</a:t>
            </a:r>
            <a:r>
              <a:rPr lang="en-US" sz="2200" dirty="0"/>
              <a:t>, </a:t>
            </a:r>
            <a:r>
              <a:rPr lang="en-US" sz="2200" dirty="0" err="1"/>
              <a:t>getProtocol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11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Request/Response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203500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HTTP/1.1 200 OK</a:t>
            </a:r>
          </a:p>
          <a:p>
            <a:r>
              <a:rPr lang="en-US" dirty="0"/>
              <a:t>Content-Type: text/html</a:t>
            </a:r>
          </a:p>
          <a:p>
            <a:r>
              <a:rPr lang="en-US" dirty="0"/>
              <a:t>Header2: ...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HeaderN</a:t>
            </a:r>
            <a:r>
              <a:rPr lang="en-US" dirty="0"/>
              <a:t>: ...</a:t>
            </a:r>
          </a:p>
          <a:p>
            <a:r>
              <a:rPr lang="en-US" dirty="0"/>
              <a:t>(Blank Line)</a:t>
            </a:r>
          </a:p>
          <a:p>
            <a:r>
              <a:rPr lang="en-US" dirty="0"/>
              <a:t>&lt;!DOCTYPE ...&gt;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&lt;HEAD&gt;...&lt;/HEAD&gt;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&lt;/BODY&gt;&lt;/HTML&gt;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88840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Request</a:t>
            </a:r>
          </a:p>
          <a:p>
            <a:r>
              <a:rPr lang="en-US" dirty="0"/>
              <a:t>GET /servlet/</a:t>
            </a:r>
            <a:r>
              <a:rPr lang="en-US" dirty="0" err="1"/>
              <a:t>SomeName</a:t>
            </a:r>
            <a:r>
              <a:rPr lang="en-US" dirty="0"/>
              <a:t> HTTP/1.1</a:t>
            </a:r>
          </a:p>
          <a:p>
            <a:r>
              <a:rPr lang="en-US" dirty="0"/>
              <a:t>Host: ...</a:t>
            </a:r>
          </a:p>
          <a:p>
            <a:r>
              <a:rPr lang="en-US" dirty="0"/>
              <a:t>Header2: ...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HeaderN</a:t>
            </a:r>
            <a:r>
              <a:rPr lang="en-US" dirty="0"/>
              <a:t>:</a:t>
            </a:r>
          </a:p>
          <a:p>
            <a:r>
              <a:rPr lang="en-US" dirty="0"/>
              <a:t>(Blank Line)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11960" y="184482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Status Codes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72816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 err="1"/>
              <a:t>response.setStatus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statusCode</a:t>
            </a:r>
            <a:r>
              <a:rPr lang="en-US" sz="2400" b="1" dirty="0"/>
              <a:t>) </a:t>
            </a:r>
          </a:p>
          <a:p>
            <a:r>
              <a:rPr lang="en-US" sz="2400" dirty="0"/>
              <a:t>– Use a constant for the code, not an explicit int.</a:t>
            </a:r>
          </a:p>
          <a:p>
            <a:r>
              <a:rPr lang="en-US" sz="2400" dirty="0"/>
              <a:t>Constants are in </a:t>
            </a:r>
            <a:r>
              <a:rPr lang="en-US" sz="2400" dirty="0" err="1"/>
              <a:t>HttpServletResponse</a:t>
            </a:r>
            <a:endParaRPr lang="en-US" sz="2400" dirty="0"/>
          </a:p>
          <a:p>
            <a:r>
              <a:rPr lang="en-US" sz="2400" dirty="0"/>
              <a:t>– Names derived from standard message.</a:t>
            </a:r>
          </a:p>
          <a:p>
            <a:r>
              <a:rPr lang="en-US" sz="2400" dirty="0"/>
              <a:t>E.g., SC_OK, SC_NOT_FOUND,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response.sendError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code, </a:t>
            </a:r>
            <a:r>
              <a:rPr lang="en-US" sz="2400" b="1" dirty="0" smtClean="0"/>
              <a:t>String </a:t>
            </a:r>
            <a:r>
              <a:rPr lang="en-US" sz="2400" b="1" dirty="0"/>
              <a:t>message) </a:t>
            </a:r>
          </a:p>
          <a:p>
            <a:r>
              <a:rPr lang="en-US" sz="2400" dirty="0"/>
              <a:t>– Wraps message inside small HTML </a:t>
            </a:r>
            <a:r>
              <a:rPr lang="en-US" sz="2400" dirty="0" smtClean="0"/>
              <a:t>document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response.sendRedirect</a:t>
            </a:r>
            <a:r>
              <a:rPr lang="en-US" sz="2400" b="1" dirty="0"/>
              <a:t>(String </a:t>
            </a:r>
            <a:r>
              <a:rPr lang="en-US" sz="2400" b="1" dirty="0" err="1"/>
              <a:t>url</a:t>
            </a:r>
            <a:r>
              <a:rPr lang="en-US" sz="2400" b="1" dirty="0"/>
              <a:t>) </a:t>
            </a:r>
          </a:p>
          <a:p>
            <a:r>
              <a:rPr lang="en-US" sz="2400" dirty="0"/>
              <a:t>– Sets status code to 302</a:t>
            </a:r>
          </a:p>
          <a:p>
            <a:r>
              <a:rPr lang="en-US" sz="2400" dirty="0"/>
              <a:t>– Sets Location response header also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30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HTTP 1.1 Status </a:t>
            </a:r>
            <a:br>
              <a:rPr lang="en-US" dirty="0"/>
            </a:br>
            <a:r>
              <a:rPr lang="en-US" dirty="0"/>
              <a:t>Codes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</a:t>
            </a:r>
            <a:r>
              <a:rPr lang="en-US" b="1" dirty="0" smtClean="0">
                <a:solidFill>
                  <a:schemeClr val="tx1"/>
                </a:solidFill>
              </a:rPr>
              <a:t>200 </a:t>
            </a:r>
            <a:r>
              <a:rPr lang="en-US" b="1" dirty="0">
                <a:solidFill>
                  <a:schemeClr val="tx1"/>
                </a:solidFill>
              </a:rPr>
              <a:t>(OK)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Everything is fine; document follows.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Default for servlets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204 (No Content)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Browser should keep displaying previous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301 (Moved Permanently)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Requested document permanently moved elsewhere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(indicated in Location header).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Browsers go to new location automatically.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Browsers are technically supposed to follow 301 and 302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(next page) requests only when the incoming request is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GET, but do it for POST with 303. Either way,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Location URL is retrieved with GET.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HTTP 1.1 Status </a:t>
            </a:r>
            <a:br>
              <a:rPr lang="en-US" dirty="0"/>
            </a:br>
            <a:r>
              <a:rPr lang="en-US" dirty="0"/>
              <a:t>Codes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</a:t>
            </a:r>
            <a:r>
              <a:rPr lang="en-US" b="1" dirty="0" smtClean="0">
                <a:solidFill>
                  <a:schemeClr val="tx1"/>
                </a:solidFill>
              </a:rPr>
              <a:t>302 </a:t>
            </a:r>
            <a:r>
              <a:rPr lang="en-US" b="1" dirty="0">
                <a:solidFill>
                  <a:schemeClr val="tx1"/>
                </a:solidFill>
              </a:rPr>
              <a:t>(Found)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Requested document temporarily moved elsewhere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(indicated in Location header).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Browsers go to new location automatically.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Servlets should use </a:t>
            </a:r>
            <a:r>
              <a:rPr lang="en-US" dirty="0" err="1">
                <a:solidFill>
                  <a:schemeClr val="tx1"/>
                </a:solidFill>
              </a:rPr>
              <a:t>sendRedirect</a:t>
            </a:r>
            <a:r>
              <a:rPr lang="en-US" dirty="0">
                <a:solidFill>
                  <a:schemeClr val="tx1"/>
                </a:solidFill>
              </a:rPr>
              <a:t>, not </a:t>
            </a:r>
            <a:r>
              <a:rPr lang="en-US" dirty="0" err="1">
                <a:solidFill>
                  <a:schemeClr val="tx1"/>
                </a:solidFill>
              </a:rPr>
              <a:t>setStatus</a:t>
            </a:r>
            <a:r>
              <a:rPr lang="en-US" dirty="0">
                <a:solidFill>
                  <a:schemeClr val="tx1"/>
                </a:solidFill>
              </a:rPr>
              <a:t>, when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setting this header. See example.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401 (Unauthorized)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Browser tried to access password-protected page without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proper Authorization header.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• 404 (Not Found)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No such page. Servlets should use </a:t>
            </a:r>
            <a:r>
              <a:rPr lang="en-US" dirty="0" err="1">
                <a:solidFill>
                  <a:schemeClr val="tx1"/>
                </a:solidFill>
              </a:rPr>
              <a:t>sendError</a:t>
            </a:r>
            <a:r>
              <a:rPr lang="en-US" dirty="0">
                <a:solidFill>
                  <a:schemeClr val="tx1"/>
                </a:solidFill>
              </a:rPr>
              <a:t> to set this.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Problem: Internet Explorer and small (&lt; 512 bytes) error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pages. IE ignores small error page by default.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Fun and games: http://www.plinko.net/404/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Servlet That Redirects Users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2429305"/>
            <a:ext cx="828092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WebServlet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redirect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Redirect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HttpServlet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doGet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userAgent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request.getHeader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User-Agent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userAgent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&amp;&amp;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userAgent.contains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"MSIE"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response.sendRedirect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"http://home.mozilla.com"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response.sendRedirect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"http://www.microsoft.com"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24037"/>
            <a:ext cx="6307374" cy="41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772816"/>
            <a:ext cx="899953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SendRedirect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7" y="2432673"/>
            <a:ext cx="892333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smtClean="0"/>
              <a:t>Arbitrary Response Headers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response.setHeader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headerName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headerValue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Sets an arbitrary header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response.setDateHeader</a:t>
            </a:r>
            <a:r>
              <a:rPr lang="en-US" dirty="0">
                <a:solidFill>
                  <a:schemeClr val="tx1"/>
                </a:solidFill>
              </a:rPr>
              <a:t>(String name,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long </a:t>
            </a:r>
            <a:r>
              <a:rPr lang="en-US" dirty="0" err="1">
                <a:solidFill>
                  <a:schemeClr val="tx1"/>
                </a:solidFill>
              </a:rPr>
              <a:t>millisecs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Converts milliseconds since 1970 to a date string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GMT format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response.setIntHeader</a:t>
            </a:r>
            <a:r>
              <a:rPr lang="en-US" dirty="0">
                <a:solidFill>
                  <a:schemeClr val="tx1"/>
                </a:solidFill>
              </a:rPr>
              <a:t>(String name,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headerValue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Prevents need to convert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to String before calling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setHeader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addHeader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addDateHeader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addIntHeader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– Adds new occurrence of header instead of replacing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MIME Types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</a:t>
            </a:r>
            <a:r>
              <a:rPr lang="en-US" dirty="0" err="1">
                <a:solidFill>
                  <a:schemeClr val="tx1"/>
                </a:solidFill>
              </a:rPr>
              <a:t>msword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application/octet-stream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</a:t>
            </a:r>
            <a:r>
              <a:rPr lang="en-US" dirty="0" err="1">
                <a:solidFill>
                  <a:schemeClr val="tx1"/>
                </a:solidFill>
              </a:rPr>
              <a:t>pdf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application/postscript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application/vnd.ms-excel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application/vnd.ms-</a:t>
            </a:r>
            <a:r>
              <a:rPr lang="en-US" dirty="0" err="1">
                <a:solidFill>
                  <a:schemeClr val="tx1"/>
                </a:solidFill>
              </a:rPr>
              <a:t>powerpoint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application/x-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 application/x-java-archive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application/x-java-</a:t>
            </a:r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application/zip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audio/basic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audio/x-</a:t>
            </a:r>
            <a:r>
              <a:rPr lang="en-US" dirty="0" err="1">
                <a:solidFill>
                  <a:schemeClr val="tx1"/>
                </a:solidFill>
              </a:rPr>
              <a:t>aiff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audio/x-wav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audio/midi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text/html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text/plain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text/xml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image/gif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image/jpeg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image/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image/tiff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video/mpeg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video/</a:t>
            </a:r>
            <a:r>
              <a:rPr lang="en-US" dirty="0" err="1">
                <a:solidFill>
                  <a:schemeClr val="tx1"/>
                </a:solidFill>
              </a:rPr>
              <a:t>quicktime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6" y="1700808"/>
            <a:ext cx="6239349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3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       Реализовать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application</a:t>
            </a:r>
            <a:r>
              <a:rPr lang="ru-RU" dirty="0">
                <a:solidFill>
                  <a:schemeClr val="tx1"/>
                </a:solidFill>
              </a:rPr>
              <a:t>. Использовать </a:t>
            </a:r>
            <a:r>
              <a:rPr lang="en-US" dirty="0" err="1">
                <a:solidFill>
                  <a:schemeClr val="tx1"/>
                </a:solidFill>
              </a:rPr>
              <a:t>Jsp</a:t>
            </a:r>
            <a:r>
              <a:rPr lang="ru-RU" dirty="0">
                <a:solidFill>
                  <a:schemeClr val="tx1"/>
                </a:solidFill>
              </a:rPr>
              <a:t> ,  </a:t>
            </a:r>
            <a:r>
              <a:rPr lang="en-US" dirty="0">
                <a:solidFill>
                  <a:schemeClr val="tx1"/>
                </a:solidFill>
              </a:rPr>
              <a:t>maven</a:t>
            </a:r>
            <a:r>
              <a:rPr lang="ru-RU" dirty="0">
                <a:solidFill>
                  <a:schemeClr val="tx1"/>
                </a:solidFill>
              </a:rPr>
              <a:t>.   С использованием </a:t>
            </a:r>
            <a:r>
              <a:rPr lang="en-US" dirty="0" err="1">
                <a:solidFill>
                  <a:schemeClr val="tx1"/>
                </a:solidFill>
              </a:rPr>
              <a:t>EasyMock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 err="1">
                <a:solidFill>
                  <a:schemeClr val="tx1"/>
                </a:solidFill>
              </a:rPr>
              <a:t>TestNG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покрыть код тестами.  Создать две группы тестов</a:t>
            </a:r>
            <a:r>
              <a:rPr lang="en-US" dirty="0">
                <a:solidFill>
                  <a:schemeClr val="tx1"/>
                </a:solidFill>
              </a:rPr>
              <a:t>: 1) success path 2) scenarios that must fail. </a:t>
            </a:r>
            <a:r>
              <a:rPr lang="ru-RU" dirty="0">
                <a:solidFill>
                  <a:schemeClr val="tx1"/>
                </a:solidFill>
              </a:rPr>
              <a:t>Настроить </a:t>
            </a:r>
            <a:r>
              <a:rPr lang="en-US" dirty="0">
                <a:solidFill>
                  <a:schemeClr val="tx1"/>
                </a:solidFill>
              </a:rPr>
              <a:t> parallel run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1) </a:t>
            </a:r>
            <a:r>
              <a:rPr lang="ru-RU" dirty="0" smtClean="0">
                <a:solidFill>
                  <a:schemeClr val="tx1"/>
                </a:solidFill>
              </a:rPr>
              <a:t>Реализовать </a:t>
            </a:r>
            <a:r>
              <a:rPr lang="ru-RU" dirty="0">
                <a:solidFill>
                  <a:schemeClr val="tx1"/>
                </a:solidFill>
              </a:rPr>
              <a:t>регистрацию пользователей сайта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- </a:t>
            </a:r>
            <a:r>
              <a:rPr lang="ru-RU" dirty="0" smtClean="0">
                <a:solidFill>
                  <a:schemeClr val="tx1"/>
                </a:solidFill>
              </a:rPr>
              <a:t>Реализовать </a:t>
            </a:r>
            <a:r>
              <a:rPr lang="ru-RU" dirty="0" err="1">
                <a:solidFill>
                  <a:schemeClr val="tx1"/>
                </a:solidFill>
              </a:rPr>
              <a:t>валидацию</a:t>
            </a:r>
            <a:r>
              <a:rPr lang="ru-RU" dirty="0">
                <a:solidFill>
                  <a:schemeClr val="tx1"/>
                </a:solidFill>
              </a:rPr>
              <a:t> данных пользователя на стороне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ru-RU" dirty="0" smtClean="0">
                <a:solidFill>
                  <a:schemeClr val="tx1"/>
                </a:solidFill>
              </a:rPr>
              <a:t>клиента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>
                <a:solidFill>
                  <a:schemeClr val="tx1"/>
                </a:solidFill>
              </a:rPr>
              <a:t>на стороне </a:t>
            </a:r>
            <a:r>
              <a:rPr lang="ru-RU" dirty="0" smtClean="0">
                <a:solidFill>
                  <a:schemeClr val="tx1"/>
                </a:solidFill>
              </a:rPr>
              <a:t>сервера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- </a:t>
            </a:r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>
                <a:solidFill>
                  <a:schemeClr val="tx1"/>
                </a:solidFill>
              </a:rPr>
              <a:t>стороне сервера выполнить проверку на существование 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</a:t>
            </a:r>
            <a:r>
              <a:rPr lang="ru-RU" dirty="0" smtClean="0">
                <a:solidFill>
                  <a:schemeClr val="tx1"/>
                </a:solidFill>
              </a:rPr>
              <a:t>пользователя </a:t>
            </a:r>
            <a:r>
              <a:rPr lang="ru-RU" dirty="0">
                <a:solidFill>
                  <a:schemeClr val="tx1"/>
                </a:solidFill>
              </a:rPr>
              <a:t>с введенным логином.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- </a:t>
            </a:r>
            <a:r>
              <a:rPr lang="ru-RU" dirty="0" smtClean="0">
                <a:solidFill>
                  <a:schemeClr val="tx1"/>
                </a:solidFill>
              </a:rPr>
              <a:t>Пока </a:t>
            </a:r>
            <a:r>
              <a:rPr lang="ru-RU" dirty="0">
                <a:solidFill>
                  <a:schemeClr val="tx1"/>
                </a:solidFill>
              </a:rPr>
              <a:t>что не используем базу данных, а храним </a:t>
            </a:r>
            <a:r>
              <a:rPr lang="ru-RU" dirty="0" smtClean="0">
                <a:solidFill>
                  <a:schemeClr val="tx1"/>
                </a:solidFill>
              </a:rPr>
              <a:t>пользователей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 памяти.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2) </a:t>
            </a:r>
            <a:r>
              <a:rPr lang="ru-RU" dirty="0" smtClean="0">
                <a:solidFill>
                  <a:schemeClr val="tx1"/>
                </a:solidFill>
              </a:rPr>
              <a:t>Сделать </a:t>
            </a:r>
            <a:r>
              <a:rPr lang="ru-RU" dirty="0">
                <a:solidFill>
                  <a:schemeClr val="tx1"/>
                </a:solidFill>
              </a:rPr>
              <a:t>так, чтобы при ошибке клиенту не надо было заново вводить всю регистрационную информацию.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- 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качестве регистрационной информации надо использовать 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ru-RU" dirty="0" smtClean="0">
                <a:solidFill>
                  <a:schemeClr val="tx1"/>
                </a:solidFill>
              </a:rPr>
              <a:t>как </a:t>
            </a:r>
            <a:r>
              <a:rPr lang="ru-RU" dirty="0">
                <a:solidFill>
                  <a:schemeClr val="tx1"/>
                </a:solidFill>
              </a:rPr>
              <a:t>минимум: имя, фамилия пользователя, пароль,  повторный 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ru-RU" dirty="0" smtClean="0">
                <a:solidFill>
                  <a:schemeClr val="tx1"/>
                </a:solidFill>
              </a:rPr>
              <a:t>пароль</a:t>
            </a:r>
            <a:r>
              <a:rPr lang="ru-RU" dirty="0">
                <a:solidFill>
                  <a:schemeClr val="tx1"/>
                </a:solidFill>
              </a:rPr>
              <a:t>, адрес электронной почты,  логин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ru-RU" dirty="0">
                <a:solidFill>
                  <a:schemeClr val="tx1"/>
                </a:solidFill>
              </a:rPr>
              <a:t>, пол.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3) </a:t>
            </a:r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ru-RU" dirty="0">
                <a:solidFill>
                  <a:schemeClr val="tx1"/>
                </a:solidFill>
              </a:rPr>
              <a:t>пользователь успешно </a:t>
            </a:r>
            <a:r>
              <a:rPr lang="ru-RU" dirty="0" err="1">
                <a:solidFill>
                  <a:schemeClr val="tx1"/>
                </a:solidFill>
              </a:rPr>
              <a:t>залогинился</a:t>
            </a:r>
            <a:r>
              <a:rPr lang="ru-RU" dirty="0">
                <a:solidFill>
                  <a:schemeClr val="tx1"/>
                </a:solidFill>
              </a:rPr>
              <a:t> перебрасывать его на страничку с приветствием. Иван Сидоров, вы успешно зарегистрировались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4) </a:t>
            </a:r>
            <a:r>
              <a:rPr lang="ru-RU" dirty="0" smtClean="0">
                <a:solidFill>
                  <a:schemeClr val="tx1"/>
                </a:solidFill>
              </a:rPr>
              <a:t>Реализовать </a:t>
            </a:r>
            <a:r>
              <a:rPr lang="en-US" dirty="0">
                <a:solidFill>
                  <a:schemeClr val="tx1"/>
                </a:solidFill>
              </a:rPr>
              <a:t>Login form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При успешной авторизации </a:t>
            </a:r>
            <a:r>
              <a:rPr lang="ru-RU" dirty="0">
                <a:solidFill>
                  <a:schemeClr val="tx1"/>
                </a:solidFill>
              </a:rPr>
              <a:t>перебрасывать его на страничку с приветствием.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5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</a:rPr>
              <a:t>servlet is a Java programming language class that is used to extend the capabilities of servers that host applications accessed by means of a request-response programming model.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>
                <a:solidFill>
                  <a:schemeClr val="tx1"/>
                </a:solidFill>
              </a:rPr>
              <a:t>Servlet technology defines HTTP-specific servlet classes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javax.servlet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javax.servlet.http</a:t>
            </a:r>
            <a:r>
              <a:rPr lang="en-US" dirty="0">
                <a:solidFill>
                  <a:schemeClr val="tx1"/>
                </a:solidFill>
              </a:rPr>
              <a:t> packages provide interfaces and classes for writing servlets.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job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Read explicit data sent by client (form data)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 </a:t>
            </a:r>
            <a:r>
              <a:rPr lang="en-US" dirty="0">
                <a:solidFill>
                  <a:schemeClr val="tx1"/>
                </a:solidFill>
              </a:rPr>
              <a:t>implicit data sent by client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request headers)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Send </a:t>
            </a:r>
            <a:r>
              <a:rPr lang="en-US" dirty="0">
                <a:solidFill>
                  <a:schemeClr val="tx1"/>
                </a:solidFill>
              </a:rPr>
              <a:t>the explicit data back to client (HTML)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Send the implicit data to client</a:t>
            </a:r>
          </a:p>
          <a:p>
            <a:r>
              <a:rPr lang="en-US" dirty="0">
                <a:solidFill>
                  <a:schemeClr val="tx1"/>
                </a:solidFill>
              </a:rPr>
              <a:t>(status codes and response headers)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Servlets life cycle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26018" cy="51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Servlets life cycle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55" y="1891477"/>
            <a:ext cx="48291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3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Servlets life cycle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270498"/>
            <a:ext cx="864095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life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cycle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controlled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container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which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has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been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deployed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When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request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mapped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container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performs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following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instance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container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Loads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Creates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instance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Initializes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instance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calling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method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Invokes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service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method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passing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request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container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needs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remove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finalizes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calling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servlet’s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destroy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method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7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classes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0"/>
            <a:endCxn id="5" idx="2"/>
          </p:cNvCxnSpPr>
          <p:nvPr/>
        </p:nvCxnSpPr>
        <p:spPr>
          <a:xfrm flipV="1">
            <a:off x="1512371" y="2747525"/>
            <a:ext cx="89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32251" y="2099453"/>
            <a:ext cx="4689445" cy="2952328"/>
            <a:chOff x="1322715" y="2276872"/>
            <a:chExt cx="4689445" cy="2952328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322715" y="2276872"/>
              <a:ext cx="4689445" cy="2952328"/>
              <a:chOff x="1322715" y="2276872"/>
              <a:chExt cx="4689445" cy="2952328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331640" y="2276872"/>
                <a:ext cx="216024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Servlet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851920" y="2276872"/>
                <a:ext cx="216024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ServletConfig</a:t>
                </a:r>
                <a:endParaRPr lang="ru-RU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322715" y="3429000"/>
                <a:ext cx="2160240" cy="6480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GenericServlet</a:t>
                </a:r>
                <a:endParaRPr lang="ru-RU" dirty="0"/>
              </a:p>
            </p:txBody>
          </p:sp>
          <p:cxnSp>
            <p:nvCxnSpPr>
              <p:cNvPr id="11" name="Прямая со стрелкой 10"/>
              <p:cNvCxnSpPr>
                <a:stCxn id="7" idx="0"/>
                <a:endCxn id="6" idx="2"/>
              </p:cNvCxnSpPr>
              <p:nvPr/>
            </p:nvCxnSpPr>
            <p:spPr>
              <a:xfrm flipV="1">
                <a:off x="2402835" y="2924944"/>
                <a:ext cx="2529205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Прямоугольник 12"/>
              <p:cNvSpPr/>
              <p:nvPr/>
            </p:nvSpPr>
            <p:spPr>
              <a:xfrm>
                <a:off x="1335088" y="4581128"/>
                <a:ext cx="2160240" cy="6480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HttpServlet</a:t>
                </a:r>
                <a:endParaRPr lang="ru-RU" dirty="0"/>
              </a:p>
            </p:txBody>
          </p:sp>
        </p:grpSp>
        <p:cxnSp>
          <p:nvCxnSpPr>
            <p:cNvPr id="14" name="Прямая со стрелкой 13"/>
            <p:cNvCxnSpPr/>
            <p:nvPr/>
          </p:nvCxnSpPr>
          <p:spPr>
            <a:xfrm flipV="1">
              <a:off x="2393910" y="4126768"/>
              <a:ext cx="8925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Прямоугольник 14"/>
          <p:cNvSpPr/>
          <p:nvPr/>
        </p:nvSpPr>
        <p:spPr>
          <a:xfrm>
            <a:off x="5523723" y="2099453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ServletContext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26156" y="3030856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RequestDispatcher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993911" y="4413817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ServletRequest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776973" y="5601341"/>
            <a:ext cx="273113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HttpServletRequest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8" idx="0"/>
          </p:cNvCxnSpPr>
          <p:nvPr/>
        </p:nvCxnSpPr>
        <p:spPr>
          <a:xfrm flipH="1" flipV="1">
            <a:off x="4142538" y="5061889"/>
            <a:ext cx="1" cy="53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177477" y="4403709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ServletResponse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960539" y="5591233"/>
            <a:ext cx="273113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HttpServletResponse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0"/>
          </p:cNvCxnSpPr>
          <p:nvPr/>
        </p:nvCxnSpPr>
        <p:spPr>
          <a:xfrm flipH="1" flipV="1">
            <a:off x="7326104" y="5051781"/>
            <a:ext cx="1" cy="53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1194</TotalTime>
  <Words>1662</Words>
  <Application>Microsoft Office PowerPoint</Application>
  <PresentationFormat>On-screen Show (4:3)</PresentationFormat>
  <Paragraphs>330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Calibri</vt:lpstr>
      <vt:lpstr>Century Gothic</vt:lpstr>
      <vt:lpstr>Courier New</vt:lpstr>
      <vt:lpstr>Palatino Linotype</vt:lpstr>
      <vt:lpstr>Исполнительная</vt:lpstr>
      <vt:lpstr>Servlets</vt:lpstr>
      <vt:lpstr>Getting Started with Web Applications</vt:lpstr>
      <vt:lpstr>Web Applications</vt:lpstr>
      <vt:lpstr>What is a servlet</vt:lpstr>
      <vt:lpstr>Servlets job</vt:lpstr>
      <vt:lpstr>Servlets life cycle</vt:lpstr>
      <vt:lpstr>Servlets life cycle</vt:lpstr>
      <vt:lpstr>Servlets life cycle</vt:lpstr>
      <vt:lpstr>Main classes</vt:lpstr>
      <vt:lpstr>Example</vt:lpstr>
      <vt:lpstr>HttpServlet</vt:lpstr>
      <vt:lpstr>Web.xml</vt:lpstr>
      <vt:lpstr>Web.xml</vt:lpstr>
      <vt:lpstr>Web.xml</vt:lpstr>
      <vt:lpstr>Handling the Client  Request</vt:lpstr>
      <vt:lpstr>Handling the Client  Request</vt:lpstr>
      <vt:lpstr>Handling the Client  Request</vt:lpstr>
      <vt:lpstr>Handling the Client  Request</vt:lpstr>
      <vt:lpstr>Handling the Client  Request</vt:lpstr>
      <vt:lpstr>Handling the Client  Request</vt:lpstr>
      <vt:lpstr>Get vs Post</vt:lpstr>
      <vt:lpstr>Reading Form Data In Servlets</vt:lpstr>
      <vt:lpstr>Example</vt:lpstr>
      <vt:lpstr>HttpServletRequest</vt:lpstr>
      <vt:lpstr>HTTP Request/Response</vt:lpstr>
      <vt:lpstr>Setting Status Codes</vt:lpstr>
      <vt:lpstr>Common HTTP 1.1 Status  Codes</vt:lpstr>
      <vt:lpstr>Common HTTP 1.1 Status  Codes</vt:lpstr>
      <vt:lpstr>A Servlet That Redirects Users</vt:lpstr>
      <vt:lpstr>Forward</vt:lpstr>
      <vt:lpstr>SendRedirect</vt:lpstr>
      <vt:lpstr>Setting Arbitrary Response Headers</vt:lpstr>
      <vt:lpstr>Common MIME Types</vt:lpstr>
      <vt:lpstr>PowerPoint Presentation</vt:lpstr>
      <vt:lpstr>Задание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SSD1</dc:creator>
  <cp:lastModifiedBy>Mariia Horilchanik</cp:lastModifiedBy>
  <cp:revision>100</cp:revision>
  <dcterms:created xsi:type="dcterms:W3CDTF">2015-08-30T07:51:52Z</dcterms:created>
  <dcterms:modified xsi:type="dcterms:W3CDTF">2015-11-05T06:10:08Z</dcterms:modified>
</cp:coreProperties>
</file>