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Lst>
  <p:sldIdLst>
    <p:sldId id="256" r:id="rId16"/>
    <p:sldId id="258" r:id="rId17"/>
    <p:sldId id="259" r:id="rId18"/>
    <p:sldId id="260" r:id="rId19"/>
    <p:sldId id="262" r:id="rId20"/>
    <p:sldId id="263" r:id="rId21"/>
    <p:sldId id="264" r:id="rId22"/>
    <p:sldId id="271" r:id="rId23"/>
    <p:sldId id="265" r:id="rId24"/>
    <p:sldId id="266" r:id="rId25"/>
    <p:sldId id="273" r:id="rId26"/>
    <p:sldId id="272" r:id="rId27"/>
    <p:sldId id="267" r:id="rId28"/>
    <p:sldId id="268" r:id="rId29"/>
    <p:sldId id="269"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EEA824-4418-4797-BA1B-609B9474DA87}" v="485" dt="2021-07-22T21:44:15.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slide" Target="slides/slide6.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microsoft.com/office/2015/10/relationships/revisionInfo" Target="revisionInfo.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tableStyles" Target="tableStyles.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0.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a:t>Opening a Japanese Restaurant in Toronto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p:cNvSpPr>
            <a:spLocks noGrp="1"/>
          </p:cNvSpPr>
          <p:nvPr>
            <p:ph idx="1"/>
          </p:nvPr>
        </p:nvSpPr>
        <p:spPr>
          <a:xfrm>
            <a:off x="838200" y="301625"/>
            <a:ext cx="10515600" cy="4351338"/>
          </a:xfrm>
        </p:spPr>
        <p:txBody>
          <a:bodyPr vert="horz" lIns="91440" tIns="45720" rIns="91440" bIns="45720" rtlCol="0" anchor="t">
            <a:normAutofit/>
          </a:bodyPr>
          <a:lstStyle/>
          <a:p>
            <a:pPr lvl="0"/>
            <a:r>
              <a:rPr lang="en-US" dirty="0"/>
              <a:t>To analyze the data we performed a technique in which Categorical Data is transformed into Numerical Data for Machine Learning algorithms</a:t>
            </a:r>
          </a:p>
          <a:p>
            <a:pPr lvl="0"/>
            <a:r>
              <a:rPr lang="en-US" dirty="0"/>
              <a:t>This technique is called One hot encoding</a:t>
            </a:r>
          </a:p>
          <a:p>
            <a:pPr lvl="0"/>
            <a:r>
              <a:rPr lang="en-US" dirty="0"/>
              <a:t>For each of the neighborhoods, individual restaurants were turned into the frequency at how many of those restaurants were located in each neighborhood</a:t>
            </a:r>
          </a:p>
        </p:txBody>
      </p:sp>
      <p:pic>
        <p:nvPicPr>
          <p:cNvPr id="6" name="Picture 6" descr="Table&#10;&#10;Description automatically generated">
            <a:extLst>
              <a:ext uri="{FF2B5EF4-FFF2-40B4-BE49-F238E27FC236}">
                <a16:creationId xmlns:a16="http://schemas.microsoft.com/office/drawing/2014/main" id="{0E0AD784-CBA2-4D8E-92E9-6371061093F8}"/>
              </a:ext>
            </a:extLst>
          </p:cNvPr>
          <p:cNvPicPr>
            <a:picLocks noChangeAspect="1"/>
          </p:cNvPicPr>
          <p:nvPr/>
        </p:nvPicPr>
        <p:blipFill>
          <a:blip r:embed="rId2"/>
          <a:stretch>
            <a:fillRect/>
          </a:stretch>
        </p:blipFill>
        <p:spPr>
          <a:xfrm>
            <a:off x="4212921" y="3060303"/>
            <a:ext cx="7158624" cy="3190408"/>
          </a:xfrm>
          <a:prstGeom prst="rect">
            <a:avLst/>
          </a:prstGeom>
        </p:spPr>
      </p:pic>
      <p:sp>
        <p:nvSpPr>
          <p:cNvPr id="7" name="TextBox 6">
            <a:extLst>
              <a:ext uri="{FF2B5EF4-FFF2-40B4-BE49-F238E27FC236}">
                <a16:creationId xmlns:a16="http://schemas.microsoft.com/office/drawing/2014/main" id="{8A623031-4F7C-426D-AA8F-5E954D84AA7A}"/>
              </a:ext>
            </a:extLst>
          </p:cNvPr>
          <p:cNvSpPr txBox="1"/>
          <p:nvPr/>
        </p:nvSpPr>
        <p:spPr>
          <a:xfrm>
            <a:off x="6665934" y="636322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458656-F760-4191-A138-169555B661F5}"/>
              </a:ext>
            </a:extLst>
          </p:cNvPr>
          <p:cNvSpPr>
            <a:spLocks noGrp="1"/>
          </p:cNvSpPr>
          <p:nvPr>
            <p:ph idx="1"/>
          </p:nvPr>
        </p:nvSpPr>
        <p:spPr>
          <a:xfrm>
            <a:off x="838200" y="426885"/>
            <a:ext cx="10515600" cy="4351338"/>
          </a:xfrm>
        </p:spPr>
        <p:txBody>
          <a:bodyPr vert="horz" lIns="91440" tIns="45720" rIns="91440" bIns="45720" rtlCol="0" anchor="t">
            <a:normAutofit/>
          </a:bodyPr>
          <a:lstStyle/>
          <a:p>
            <a:r>
              <a:rPr lang="en-US" dirty="0">
                <a:ea typeface="+mn-lt"/>
                <a:cs typeface="+mn-lt"/>
              </a:rPr>
              <a:t>We then searched for the most commons restaurants for each neighborhood and overall. We can see that overall the Japanese Restaurants are on the 5</a:t>
            </a:r>
            <a:r>
              <a:rPr lang="en-US" baseline="30000" dirty="0">
                <a:ea typeface="+mn-lt"/>
                <a:cs typeface="+mn-lt"/>
              </a:rPr>
              <a:t>th</a:t>
            </a:r>
            <a:r>
              <a:rPr lang="en-US" dirty="0">
                <a:ea typeface="+mn-lt"/>
                <a:cs typeface="+mn-lt"/>
              </a:rPr>
              <a:t> position.</a:t>
            </a:r>
          </a:p>
        </p:txBody>
      </p:sp>
      <p:pic>
        <p:nvPicPr>
          <p:cNvPr id="5" name="Picture 5" descr="Chart, bar chart&#10;&#10;Description automatically generated">
            <a:extLst>
              <a:ext uri="{FF2B5EF4-FFF2-40B4-BE49-F238E27FC236}">
                <a16:creationId xmlns:a16="http://schemas.microsoft.com/office/drawing/2014/main" id="{B6E37E7F-4F46-40A5-BAE4-D28633C2C8D2}"/>
              </a:ext>
            </a:extLst>
          </p:cNvPr>
          <p:cNvPicPr>
            <a:picLocks noChangeAspect="1"/>
          </p:cNvPicPr>
          <p:nvPr/>
        </p:nvPicPr>
        <p:blipFill>
          <a:blip r:embed="rId2"/>
          <a:stretch>
            <a:fillRect/>
          </a:stretch>
        </p:blipFill>
        <p:spPr>
          <a:xfrm>
            <a:off x="632564" y="1893752"/>
            <a:ext cx="7252569" cy="3696797"/>
          </a:xfrm>
          <a:prstGeom prst="rect">
            <a:avLst/>
          </a:prstGeom>
        </p:spPr>
      </p:pic>
      <p:pic>
        <p:nvPicPr>
          <p:cNvPr id="4" name="Picture 4" descr="Table&#10;&#10;Description automatically generated">
            <a:extLst>
              <a:ext uri="{FF2B5EF4-FFF2-40B4-BE49-F238E27FC236}">
                <a16:creationId xmlns:a16="http://schemas.microsoft.com/office/drawing/2014/main" id="{45D2FA66-F633-45D8-B06C-1FFC15DFB6CF}"/>
              </a:ext>
            </a:extLst>
          </p:cNvPr>
          <p:cNvPicPr>
            <a:picLocks noChangeAspect="1"/>
          </p:cNvPicPr>
          <p:nvPr/>
        </p:nvPicPr>
        <p:blipFill>
          <a:blip r:embed="rId3"/>
          <a:stretch>
            <a:fillRect/>
          </a:stretch>
        </p:blipFill>
        <p:spPr>
          <a:xfrm>
            <a:off x="4025031" y="3993730"/>
            <a:ext cx="7857994" cy="2440458"/>
          </a:xfrm>
          <a:prstGeom prst="rect">
            <a:avLst/>
          </a:prstGeom>
        </p:spPr>
      </p:pic>
      <p:sp>
        <p:nvSpPr>
          <p:cNvPr id="6" name="TextBox 5">
            <a:extLst>
              <a:ext uri="{FF2B5EF4-FFF2-40B4-BE49-F238E27FC236}">
                <a16:creationId xmlns:a16="http://schemas.microsoft.com/office/drawing/2014/main" id="{5FC18274-F962-4600-AFC2-135FCEF98285}"/>
              </a:ext>
            </a:extLst>
          </p:cNvPr>
          <p:cNvSpPr txBox="1"/>
          <p:nvPr/>
        </p:nvSpPr>
        <p:spPr>
          <a:xfrm>
            <a:off x="9306838" y="343004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8</a:t>
            </a:r>
          </a:p>
        </p:txBody>
      </p:sp>
      <p:sp>
        <p:nvSpPr>
          <p:cNvPr id="7" name="TextBox 6">
            <a:extLst>
              <a:ext uri="{FF2B5EF4-FFF2-40B4-BE49-F238E27FC236}">
                <a16:creationId xmlns:a16="http://schemas.microsoft.com/office/drawing/2014/main" id="{274B625F-38B1-4B92-8DF5-88478504AE1F}"/>
              </a:ext>
            </a:extLst>
          </p:cNvPr>
          <p:cNvSpPr txBox="1"/>
          <p:nvPr/>
        </p:nvSpPr>
        <p:spPr>
          <a:xfrm>
            <a:off x="973768" y="583804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7</a:t>
            </a:r>
          </a:p>
        </p:txBody>
      </p:sp>
    </p:spTree>
    <p:extLst>
      <p:ext uri="{BB962C8B-B14F-4D97-AF65-F5344CB8AC3E}">
        <p14:creationId xmlns:p14="http://schemas.microsoft.com/office/powerpoint/2010/main" val="90109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1B463-8EBA-4E95-B6FD-727ABDA93CAC}"/>
              </a:ext>
            </a:extLst>
          </p:cNvPr>
          <p:cNvSpPr>
            <a:spLocks noGrp="1"/>
          </p:cNvSpPr>
          <p:nvPr>
            <p:ph idx="1"/>
          </p:nvPr>
        </p:nvSpPr>
        <p:spPr>
          <a:xfrm>
            <a:off x="953022" y="489515"/>
            <a:ext cx="10515600" cy="4351338"/>
          </a:xfrm>
        </p:spPr>
        <p:txBody>
          <a:bodyPr vert="horz" lIns="91440" tIns="45720" rIns="91440" bIns="45720" rtlCol="0" anchor="t">
            <a:normAutofit/>
          </a:bodyPr>
          <a:lstStyle/>
          <a:p>
            <a:r>
              <a:rPr lang="en-US" dirty="0">
                <a:ea typeface="+mn-lt"/>
                <a:cs typeface="+mn-lt"/>
              </a:rPr>
              <a:t>We also wanted to cluster the neighborhoods to see which has the most Japanese Restaurants</a:t>
            </a:r>
          </a:p>
          <a:p>
            <a:r>
              <a:rPr lang="en-US" dirty="0">
                <a:ea typeface="+mn-lt"/>
                <a:cs typeface="+mn-lt"/>
              </a:rPr>
              <a:t>In this technique we ran a test with different number of K values and measured the accuracy and then chose the best K value</a:t>
            </a:r>
          </a:p>
          <a:p>
            <a:endParaRPr lang="en-US" dirty="0">
              <a:cs typeface="Calibri"/>
            </a:endParaRPr>
          </a:p>
        </p:txBody>
      </p:sp>
      <p:pic>
        <p:nvPicPr>
          <p:cNvPr id="4" name="Picture 4" descr="Graphical user interface, application, Word&#10;&#10;Description automatically generated">
            <a:extLst>
              <a:ext uri="{FF2B5EF4-FFF2-40B4-BE49-F238E27FC236}">
                <a16:creationId xmlns:a16="http://schemas.microsoft.com/office/drawing/2014/main" id="{CD9A826E-DE96-4EFD-8540-73DF47DB7D04}"/>
              </a:ext>
            </a:extLst>
          </p:cNvPr>
          <p:cNvPicPr>
            <a:picLocks noChangeAspect="1"/>
          </p:cNvPicPr>
          <p:nvPr/>
        </p:nvPicPr>
        <p:blipFill>
          <a:blip r:embed="rId2"/>
          <a:stretch>
            <a:fillRect/>
          </a:stretch>
        </p:blipFill>
        <p:spPr>
          <a:xfrm>
            <a:off x="716071" y="2378392"/>
            <a:ext cx="4319391" cy="3875737"/>
          </a:xfrm>
          <a:prstGeom prst="rect">
            <a:avLst/>
          </a:prstGeom>
        </p:spPr>
      </p:pic>
      <p:sp>
        <p:nvSpPr>
          <p:cNvPr id="5" name="Content Placeholder">
            <a:extLst>
              <a:ext uri="{FF2B5EF4-FFF2-40B4-BE49-F238E27FC236}">
                <a16:creationId xmlns:a16="http://schemas.microsoft.com/office/drawing/2014/main" id="{CBC118E8-F6D3-4F94-BCAE-291852286727}"/>
              </a:ext>
            </a:extLst>
          </p:cNvPr>
          <p:cNvSpPr>
            <a:spLocks noGrp="1"/>
          </p:cNvSpPr>
          <p:nvPr/>
        </p:nvSpPr>
        <p:spPr>
          <a:xfrm>
            <a:off x="5577214" y="2337104"/>
            <a:ext cx="6235874" cy="423651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We see that the Elbow is at K=3</a:t>
            </a:r>
          </a:p>
          <a:p>
            <a:pPr lvl="0"/>
            <a:r>
              <a:rPr lang="en-US" dirty="0"/>
              <a:t>Moreover, in K-Means clustering, objects that are similar based on a certain variable are put into the same cluster</a:t>
            </a:r>
          </a:p>
          <a:p>
            <a:pPr lvl="0"/>
            <a:r>
              <a:rPr lang="en-US" dirty="0"/>
              <a:t>Neighborhoods that had similar mean frequency of Japanese Restaurants were divided into 3 clusters</a:t>
            </a:r>
          </a:p>
          <a:p>
            <a:pPr lvl="0"/>
            <a:r>
              <a:rPr lang="en-US" dirty="0"/>
              <a:t>Each of these clusters were labelled from 0 to 3 as the indexing of labels begin with 0 instead of</a:t>
            </a:r>
          </a:p>
        </p:txBody>
      </p:sp>
      <p:sp>
        <p:nvSpPr>
          <p:cNvPr id="6" name="TextBox 5">
            <a:extLst>
              <a:ext uri="{FF2B5EF4-FFF2-40B4-BE49-F238E27FC236}">
                <a16:creationId xmlns:a16="http://schemas.microsoft.com/office/drawing/2014/main" id="{B0CFB2DC-B16E-49E1-B929-FE31188F8DFF}"/>
              </a:ext>
            </a:extLst>
          </p:cNvPr>
          <p:cNvSpPr txBox="1"/>
          <p:nvPr/>
        </p:nvSpPr>
        <p:spPr>
          <a:xfrm>
            <a:off x="1885167" y="643629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9</a:t>
            </a:r>
          </a:p>
        </p:txBody>
      </p:sp>
    </p:spTree>
    <p:extLst>
      <p:ext uri="{BB962C8B-B14F-4D97-AF65-F5344CB8AC3E}">
        <p14:creationId xmlns:p14="http://schemas.microsoft.com/office/powerpoint/2010/main" val="2897851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Graphical user interface, table&#10;&#10;Description automatically generated">
            <a:extLst>
              <a:ext uri="{FF2B5EF4-FFF2-40B4-BE49-F238E27FC236}">
                <a16:creationId xmlns:a16="http://schemas.microsoft.com/office/drawing/2014/main" id="{CDA1A32C-D96C-4F0E-A273-8964707EE59E}"/>
              </a:ext>
            </a:extLst>
          </p:cNvPr>
          <p:cNvPicPr>
            <a:picLocks noChangeAspect="1"/>
          </p:cNvPicPr>
          <p:nvPr/>
        </p:nvPicPr>
        <p:blipFill>
          <a:blip r:embed="rId2"/>
          <a:stretch>
            <a:fillRect/>
          </a:stretch>
        </p:blipFill>
        <p:spPr>
          <a:xfrm>
            <a:off x="716071" y="799922"/>
            <a:ext cx="4215008" cy="4652731"/>
          </a:xfrm>
          <a:prstGeom prst="rect">
            <a:avLst/>
          </a:prstGeom>
        </p:spPr>
      </p:pic>
      <p:sp>
        <p:nvSpPr>
          <p:cNvPr id="9" name="TextBox 8">
            <a:extLst>
              <a:ext uri="{FF2B5EF4-FFF2-40B4-BE49-F238E27FC236}">
                <a16:creationId xmlns:a16="http://schemas.microsoft.com/office/drawing/2014/main" id="{FFBC8C8B-B058-4B4A-8013-31DF0B2690BA}"/>
              </a:ext>
            </a:extLst>
          </p:cNvPr>
          <p:cNvSpPr txBox="1"/>
          <p:nvPr/>
        </p:nvSpPr>
        <p:spPr>
          <a:xfrm>
            <a:off x="5423770" y="486427"/>
            <a:ext cx="65427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After, we merged the venue data with the table on the left creating a new table which would be the basis for analyzing new opportunities for opening a new Japanese Restaurant in Toronto. Then we created a map using the Folium package in Python and each neighborhood was colored based on the cluster label. For example, cluster 1 was purple and cluster 2 was green.</a:t>
            </a:r>
          </a:p>
        </p:txBody>
      </p:sp>
      <p:pic>
        <p:nvPicPr>
          <p:cNvPr id="10" name="Picture 10" descr="Map&#10;&#10;Description automatically generated">
            <a:extLst>
              <a:ext uri="{FF2B5EF4-FFF2-40B4-BE49-F238E27FC236}">
                <a16:creationId xmlns:a16="http://schemas.microsoft.com/office/drawing/2014/main" id="{5F120F86-3992-4EF5-BD87-605E38E8B06B}"/>
              </a:ext>
            </a:extLst>
          </p:cNvPr>
          <p:cNvPicPr>
            <a:picLocks noChangeAspect="1"/>
          </p:cNvPicPr>
          <p:nvPr/>
        </p:nvPicPr>
        <p:blipFill>
          <a:blip r:embed="rId3"/>
          <a:stretch>
            <a:fillRect/>
          </a:stretch>
        </p:blipFill>
        <p:spPr>
          <a:xfrm>
            <a:off x="5549030" y="2501145"/>
            <a:ext cx="6083473" cy="2951737"/>
          </a:xfrm>
          <a:prstGeom prst="rect">
            <a:avLst/>
          </a:prstGeom>
        </p:spPr>
      </p:pic>
      <p:sp>
        <p:nvSpPr>
          <p:cNvPr id="11" name="TextBox 10">
            <a:extLst>
              <a:ext uri="{FF2B5EF4-FFF2-40B4-BE49-F238E27FC236}">
                <a16:creationId xmlns:a16="http://schemas.microsoft.com/office/drawing/2014/main" id="{3D441712-AE4F-4B6C-8BBD-835F1AA27CD1}"/>
              </a:ext>
            </a:extLst>
          </p:cNvPr>
          <p:cNvSpPr txBox="1"/>
          <p:nvPr/>
        </p:nvSpPr>
        <p:spPr>
          <a:xfrm>
            <a:off x="7928975" y="580998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11</a:t>
            </a:r>
          </a:p>
        </p:txBody>
      </p:sp>
      <p:sp>
        <p:nvSpPr>
          <p:cNvPr id="12" name="TextBox 11">
            <a:extLst>
              <a:ext uri="{FF2B5EF4-FFF2-40B4-BE49-F238E27FC236}">
                <a16:creationId xmlns:a16="http://schemas.microsoft.com/office/drawing/2014/main" id="{266F6B36-7CED-4434-BC6F-11378C1B4851}"/>
              </a:ext>
            </a:extLst>
          </p:cNvPr>
          <p:cNvSpPr txBox="1"/>
          <p:nvPr/>
        </p:nvSpPr>
        <p:spPr>
          <a:xfrm>
            <a:off x="1276480" y="580672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Graphical user interface, table&#10;&#10;Description automatically generated">
            <a:extLst>
              <a:ext uri="{FF2B5EF4-FFF2-40B4-BE49-F238E27FC236}">
                <a16:creationId xmlns:a16="http://schemas.microsoft.com/office/drawing/2014/main" id="{23B7F1F5-406E-451D-B092-2619FE99DED2}"/>
              </a:ext>
            </a:extLst>
          </p:cNvPr>
          <p:cNvPicPr>
            <a:picLocks noChangeAspect="1"/>
          </p:cNvPicPr>
          <p:nvPr/>
        </p:nvPicPr>
        <p:blipFill>
          <a:blip r:embed="rId2"/>
          <a:stretch>
            <a:fillRect/>
          </a:stretch>
        </p:blipFill>
        <p:spPr>
          <a:xfrm>
            <a:off x="37578" y="463655"/>
            <a:ext cx="4956131" cy="3519430"/>
          </a:xfrm>
          <a:prstGeom prst="rect">
            <a:avLst/>
          </a:prstGeom>
        </p:spPr>
      </p:pic>
      <p:pic>
        <p:nvPicPr>
          <p:cNvPr id="9" name="Picture 9" descr="Table&#10;&#10;Description automatically generated">
            <a:extLst>
              <a:ext uri="{FF2B5EF4-FFF2-40B4-BE49-F238E27FC236}">
                <a16:creationId xmlns:a16="http://schemas.microsoft.com/office/drawing/2014/main" id="{AD25D7CD-DF34-426B-B3D2-52333164A0B0}"/>
              </a:ext>
            </a:extLst>
          </p:cNvPr>
          <p:cNvPicPr>
            <a:picLocks noChangeAspect="1"/>
          </p:cNvPicPr>
          <p:nvPr/>
        </p:nvPicPr>
        <p:blipFill>
          <a:blip r:embed="rId3"/>
          <a:stretch>
            <a:fillRect/>
          </a:stretch>
        </p:blipFill>
        <p:spPr>
          <a:xfrm>
            <a:off x="7553195" y="318304"/>
            <a:ext cx="3703528" cy="3663994"/>
          </a:xfrm>
          <a:prstGeom prst="rect">
            <a:avLst/>
          </a:prstGeom>
        </p:spPr>
      </p:pic>
      <p:pic>
        <p:nvPicPr>
          <p:cNvPr id="10" name="Picture 10" descr="Graphical user interface, text, email&#10;&#10;Description automatically generated">
            <a:extLst>
              <a:ext uri="{FF2B5EF4-FFF2-40B4-BE49-F238E27FC236}">
                <a16:creationId xmlns:a16="http://schemas.microsoft.com/office/drawing/2014/main" id="{11A06212-202F-4B30-9A40-4C54432FC793}"/>
              </a:ext>
            </a:extLst>
          </p:cNvPr>
          <p:cNvPicPr>
            <a:picLocks noChangeAspect="1"/>
          </p:cNvPicPr>
          <p:nvPr/>
        </p:nvPicPr>
        <p:blipFill>
          <a:blip r:embed="rId4"/>
          <a:stretch>
            <a:fillRect/>
          </a:stretch>
        </p:blipFill>
        <p:spPr>
          <a:xfrm>
            <a:off x="3304784" y="2586620"/>
            <a:ext cx="5039638" cy="3407090"/>
          </a:xfrm>
          <a:prstGeom prst="rect">
            <a:avLst/>
          </a:prstGeom>
        </p:spPr>
      </p:pic>
      <p:sp>
        <p:nvSpPr>
          <p:cNvPr id="11" name="TextBox 10">
            <a:extLst>
              <a:ext uri="{FF2B5EF4-FFF2-40B4-BE49-F238E27FC236}">
                <a16:creationId xmlns:a16="http://schemas.microsoft.com/office/drawing/2014/main" id="{86719D0C-A339-4E8A-8DF6-0133B9ABFC73}"/>
              </a:ext>
            </a:extLst>
          </p:cNvPr>
          <p:cNvSpPr txBox="1"/>
          <p:nvPr/>
        </p:nvSpPr>
        <p:spPr>
          <a:xfrm>
            <a:off x="4870537" y="580998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14 Cluster 3</a:t>
            </a:r>
          </a:p>
        </p:txBody>
      </p:sp>
      <p:sp>
        <p:nvSpPr>
          <p:cNvPr id="12" name="TextBox 11">
            <a:extLst>
              <a:ext uri="{FF2B5EF4-FFF2-40B4-BE49-F238E27FC236}">
                <a16:creationId xmlns:a16="http://schemas.microsoft.com/office/drawing/2014/main" id="{0CFD9863-77FB-4C04-A8A3-F48B6869D66F}"/>
              </a:ext>
            </a:extLst>
          </p:cNvPr>
          <p:cNvSpPr txBox="1"/>
          <p:nvPr/>
        </p:nvSpPr>
        <p:spPr>
          <a:xfrm>
            <a:off x="681494" y="429316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12 Cluster 1</a:t>
            </a:r>
          </a:p>
        </p:txBody>
      </p:sp>
      <p:sp>
        <p:nvSpPr>
          <p:cNvPr id="13" name="TextBox 12">
            <a:extLst>
              <a:ext uri="{FF2B5EF4-FFF2-40B4-BE49-F238E27FC236}">
                <a16:creationId xmlns:a16="http://schemas.microsoft.com/office/drawing/2014/main" id="{4050EFCC-F3FB-46C8-ADEB-09286C1C2DC5}"/>
              </a:ext>
            </a:extLst>
          </p:cNvPr>
          <p:cNvSpPr txBox="1"/>
          <p:nvPr/>
        </p:nvSpPr>
        <p:spPr>
          <a:xfrm>
            <a:off x="8653136" y="430034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13 Cluster 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a:t>Discussion</a:t>
            </a:r>
          </a:p>
        </p:txBody>
      </p:sp>
      <p:sp>
        <p:nvSpPr>
          <p:cNvPr id="3" name="Content Placeholder"/>
          <p:cNvSpPr>
            <a:spLocks noGrp="1"/>
          </p:cNvSpPr>
          <p:nvPr>
            <p:ph idx="1"/>
          </p:nvPr>
        </p:nvSpPr>
        <p:spPr/>
        <p:txBody>
          <a:bodyPr vert="horz" lIns="91440" tIns="45720" rIns="91440" bIns="45720" rtlCol="0" anchor="t">
            <a:normAutofit/>
          </a:bodyPr>
          <a:lstStyle/>
          <a:p>
            <a:r>
              <a:rPr lang="en-US" dirty="0"/>
              <a:t>Most of the Japanese Restaurants are in cluster 1 and cluster 2 represented by the red and purple clusters. The</a:t>
            </a:r>
            <a:r>
              <a:rPr lang="en-US" dirty="0">
                <a:ea typeface="+mn-lt"/>
                <a:cs typeface="+mn-lt"/>
              </a:rPr>
              <a:t> neighborhoods in these areas that have the highest average of Japanese Restaurants are Hillcrest Village and Regent Park. </a:t>
            </a:r>
            <a:endParaRPr lang="en-US"/>
          </a:p>
          <a:p>
            <a:r>
              <a:rPr lang="en-US" dirty="0">
                <a:ea typeface="+mn-lt"/>
                <a:cs typeface="+mn-lt"/>
              </a:rPr>
              <a:t>We can see that in the cluster 3 there are significantly fewer Japanese restaurants. However, in this area the most restaurants are in Enclave of L4W. </a:t>
            </a:r>
          </a:p>
          <a:p>
            <a:r>
              <a:rPr lang="en-US" dirty="0">
                <a:ea typeface="+mn-lt"/>
                <a:cs typeface="+mn-lt"/>
              </a:rPr>
              <a:t>Looking at the nearby venues, the optimum place to put a new Japanese restaurant is in the cluster 3 area as there are many Neighborhoods in the area but little to no Japanese restaurants.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a:t>Conclusion</a:t>
            </a:r>
          </a:p>
        </p:txBody>
      </p:sp>
      <p:sp>
        <p:nvSpPr>
          <p:cNvPr id="3" name="Content Placeholder"/>
          <p:cNvSpPr>
            <a:spLocks noGrp="1"/>
          </p:cNvSpPr>
          <p:nvPr>
            <p:ph idx="1"/>
          </p:nvPr>
        </p:nvSpPr>
        <p:spPr/>
        <p:txBody>
          <a:bodyPr/>
          <a:lstStyle/>
          <a:p>
            <a:pPr lvl="0"/>
            <a:r>
              <a:rPr lang="en-US" dirty="0"/>
              <a:t>In conclusion, to end off this project, we had an opportunity on a business problem, and it was tackled in way that it was similar to how a genuine data scientist would do</a:t>
            </a:r>
          </a:p>
          <a:p>
            <a:pPr lvl="0"/>
            <a:r>
              <a:rPr lang="en-US" dirty="0"/>
              <a:t>We utilized numerous Python libraries to fetch the information , to control the content and to break down and visualize those datasets</a:t>
            </a:r>
          </a:p>
          <a:p>
            <a:pPr lvl="0"/>
            <a:r>
              <a:rPr lang="en-US" dirty="0"/>
              <a:t>We have utilized Foursquare API to investigate the settings in neighborhoods of Toronto, get great measure of data from Wikipedia which we scraped with the Beautifulsoup Web scraping Library</a:t>
            </a:r>
          </a:p>
          <a:p>
            <a:pPr lvl="0"/>
            <a:r>
              <a:rPr lang="en-US" dirty="0"/>
              <a:t>We also visualized utilizing different plots present in seaborn and matplotlib libraries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a:t>Background</a:t>
            </a:r>
          </a:p>
        </p:txBody>
      </p:sp>
      <p:sp>
        <p:nvSpPr>
          <p:cNvPr id="3" name="Content Placeholder"/>
          <p:cNvSpPr>
            <a:spLocks noGrp="1"/>
          </p:cNvSpPr>
          <p:nvPr>
            <p:ph idx="1"/>
          </p:nvPr>
        </p:nvSpPr>
        <p:spPr/>
        <p:txBody>
          <a:bodyPr/>
          <a:lstStyle/>
          <a:p>
            <a:pPr lvl="0"/>
            <a:r>
              <a:rPr lang="en-US" dirty="0"/>
              <a:t>Toronto is the capital city of the province of Ontario, one of the largest cities in Canada by population with 2,731,571 residents as of</a:t>
            </a:r>
          </a:p>
          <a:p>
            <a:pPr lvl="0"/>
            <a:r>
              <a:rPr lang="en-US" dirty="0"/>
              <a:t>The majority of the Ontario residents live the the Greater Toronto Area which makes it Canada's most populous city</a:t>
            </a:r>
          </a:p>
          <a:p>
            <a:pPr lvl="0"/>
            <a:r>
              <a:rPr lang="en-US" dirty="0"/>
              <a:t>With the wide diversity in Canada and in the City of Toronto, there are many restaurants that offer almost every cuisine that exists on the planet</a:t>
            </a:r>
          </a:p>
          <a:p>
            <a:pPr lvl="0"/>
            <a:r>
              <a:rPr lang="en-US" dirty="0"/>
              <a:t>However, considering the increasing popularity of the oriental food, it is always a best idea to open an authentic Japanese restaurant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a:t>Problem</a:t>
            </a:r>
          </a:p>
        </p:txBody>
      </p:sp>
      <p:sp>
        <p:nvSpPr>
          <p:cNvPr id="3" name="Content Placeholder"/>
          <p:cNvSpPr>
            <a:spLocks noGrp="1"/>
          </p:cNvSpPr>
          <p:nvPr>
            <p:ph idx="1"/>
          </p:nvPr>
        </p:nvSpPr>
        <p:spPr/>
        <p:txBody>
          <a:bodyPr/>
          <a:lstStyle/>
          <a:p>
            <a:pPr lvl="0"/>
            <a:r>
              <a:rPr lang="en-US" dirty="0"/>
              <a:t>Opening a new restaurant in the city would require a good understanding of the geography, neighborhoods and diversity of the city and the distribution of the restaurants on each side of the city that ranges from east to west and the center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a:t>Interest</a:t>
            </a:r>
          </a:p>
        </p:txBody>
      </p:sp>
      <p:sp>
        <p:nvSpPr>
          <p:cNvPr id="3" name="Content Placeholder"/>
          <p:cNvSpPr>
            <a:spLocks noGrp="1"/>
          </p:cNvSpPr>
          <p:nvPr>
            <p:ph idx="1"/>
          </p:nvPr>
        </p:nvSpPr>
        <p:spPr/>
        <p:txBody>
          <a:bodyPr/>
          <a:lstStyle/>
          <a:p>
            <a:pPr lvl="0"/>
            <a:r>
              <a:rPr lang="en-US" dirty="0"/>
              <a:t>Our study would require filtering all the venues to only work on venues that serve food, fast food or are just diner places or restaurants</a:t>
            </a:r>
          </a:p>
          <a:p>
            <a:pPr lvl="0"/>
            <a:r>
              <a:rPr lang="en-US" dirty="0"/>
              <a:t>Also the information will be filtered in order to see how many Japanese restaurants are in each area</a:t>
            </a:r>
          </a:p>
          <a:p>
            <a:pPr lvl="0"/>
            <a:r>
              <a:rPr lang="en-US" dirty="0"/>
              <a:t>Our study should decide which area would be best to open an Japanese restaurant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a:t>Data sources</a:t>
            </a:r>
          </a:p>
        </p:txBody>
      </p:sp>
      <p:sp>
        <p:nvSpPr>
          <p:cNvPr id="3" name="Content Placeholder"/>
          <p:cNvSpPr>
            <a:spLocks noGrp="1"/>
          </p:cNvSpPr>
          <p:nvPr>
            <p:ph idx="1"/>
          </p:nvPr>
        </p:nvSpPr>
        <p:spPr/>
        <p:txBody>
          <a:bodyPr/>
          <a:lstStyle/>
          <a:p>
            <a:pPr lvl="0"/>
            <a:r>
              <a:rPr lang="en-US" dirty="0"/>
              <a:t>For the Toronto neighborhood data, I will use the following Wikipedia page: https://en.wikipedia.org/wiki/List_of_postal_codes_of_Canada:_M</a:t>
            </a:r>
          </a:p>
          <a:p>
            <a:pPr lvl="0"/>
            <a:r>
              <a:rPr lang="en-US" dirty="0"/>
              <a:t>I will scrape the Wikipedia page by using BeautifulSoup and wrangle the data, clean it, and then read it into a pandas dataframe</a:t>
            </a:r>
          </a:p>
          <a:p>
            <a:pPr lvl="0"/>
            <a:r>
              <a:rPr lang="en-US" dirty="0"/>
              <a:t>The geographical coordinates of each postal code will be read in a pandas dataframe as well from: https://cf-courses-data.s3.us.cloud-object-storage.appdomain.cloud/IBMDeveloperSkillsNetwork-DS0701EN-SkillsNetwork/labs_v1/Geospatial_Coordinates.csv</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a:t>Data cleaning</a:t>
            </a:r>
          </a:p>
        </p:txBody>
      </p:sp>
      <p:sp>
        <p:nvSpPr>
          <p:cNvPr id="3" name="Content Placeholder"/>
          <p:cNvSpPr>
            <a:spLocks noGrp="1"/>
          </p:cNvSpPr>
          <p:nvPr>
            <p:ph idx="1"/>
          </p:nvPr>
        </p:nvSpPr>
        <p:spPr/>
        <p:txBody>
          <a:bodyPr/>
          <a:lstStyle/>
          <a:p>
            <a:pPr lvl="0"/>
            <a:r>
              <a:rPr lang="en-US" dirty="0"/>
              <a:t>The both dataframes obtained will be merged together so that each neighborhood has its geographical coordinates assigned</a:t>
            </a:r>
          </a:p>
          <a:p>
            <a:pPr lvl="0"/>
            <a:r>
              <a:rPr lang="en-US" dirty="0"/>
              <a:t>I will use Foursquare APIs to fetch the data from all the venues in Toronto</a:t>
            </a:r>
          </a:p>
          <a:p>
            <a:pPr lvl="0"/>
            <a:r>
              <a:rPr lang="en-US" dirty="0"/>
              <a:t>Then I will filter the data to get only the restaurants/diners or food related venues to work on</a:t>
            </a:r>
          </a:p>
          <a:p>
            <a:pPr lvl="0"/>
            <a:r>
              <a:rPr lang="en-US" dirty="0"/>
              <a:t>The venue data obtained will help to find out which area is the best one to open a Japanese restaurant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a:t>Methodology</a:t>
            </a:r>
          </a:p>
        </p:txBody>
      </p:sp>
      <p:sp>
        <p:nvSpPr>
          <p:cNvPr id="3" name="Content Placeholder"/>
          <p:cNvSpPr>
            <a:spLocks noGrp="1"/>
          </p:cNvSpPr>
          <p:nvPr>
            <p:ph idx="1"/>
          </p:nvPr>
        </p:nvSpPr>
        <p:spPr/>
        <p:txBody>
          <a:bodyPr vert="horz" lIns="91440" tIns="45720" rIns="91440" bIns="45720" rtlCol="0" anchor="t">
            <a:normAutofit fontScale="92500" lnSpcReduction="10000"/>
          </a:bodyPr>
          <a:lstStyle/>
          <a:p>
            <a:r>
              <a:rPr lang="en-US" dirty="0"/>
              <a:t>The data was scraped using </a:t>
            </a:r>
            <a:r>
              <a:rPr lang="en-US" dirty="0" err="1"/>
              <a:t>BeautifulSoup</a:t>
            </a:r>
            <a:r>
              <a:rPr lang="en-US" dirty="0"/>
              <a:t> and put into a dataframe as shown in Fig.1.</a:t>
            </a:r>
            <a:endParaRPr lang="en-US" dirty="0">
              <a:cs typeface="Calibri"/>
            </a:endParaRPr>
          </a:p>
          <a:p>
            <a:r>
              <a:rPr lang="en-US" dirty="0"/>
              <a:t>The second source of data provided us with the Geographical coordinates of the neighborhoods with the respective Postal Codes (Fig.2)</a:t>
            </a:r>
          </a:p>
          <a:p>
            <a:r>
              <a:rPr lang="en-US" dirty="0"/>
              <a:t>Both dataframes obtained were merged into one, so that each neighborhood has its geographical coordinates assigned (Fig. 3)</a:t>
            </a:r>
          </a:p>
          <a:p>
            <a:pPr lvl="0"/>
            <a:r>
              <a:rPr lang="en-US" dirty="0"/>
              <a:t>The retrieval of the location, name, category and food type about the restaurants in Toronto was collected through the Foursquare explore API</a:t>
            </a:r>
          </a:p>
          <a:p>
            <a:pPr lvl="0"/>
            <a:r>
              <a:rPr lang="en-US" dirty="0"/>
              <a:t>To obtain the data, it was required to make an account where it would provide a ‘Secret Key’ as well as a ‘Client ID’ which would allow me to pull any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CBD5840D-D5AE-4D61-9874-4D94673683E4}"/>
              </a:ext>
            </a:extLst>
          </p:cNvPr>
          <p:cNvPicPr>
            <a:picLocks noGrp="1" noChangeAspect="1"/>
          </p:cNvPicPr>
          <p:nvPr>
            <p:ph idx="1"/>
          </p:nvPr>
        </p:nvPicPr>
        <p:blipFill>
          <a:blip r:embed="rId2"/>
          <a:stretch>
            <a:fillRect/>
          </a:stretch>
        </p:blipFill>
        <p:spPr>
          <a:xfrm>
            <a:off x="351381" y="234156"/>
            <a:ext cx="4933950" cy="2962275"/>
          </a:xfrm>
        </p:spPr>
      </p:pic>
      <p:pic>
        <p:nvPicPr>
          <p:cNvPr id="5" name="Picture 5" descr="Graphical user interface, text, application&#10;&#10;Description automatically generated">
            <a:extLst>
              <a:ext uri="{FF2B5EF4-FFF2-40B4-BE49-F238E27FC236}">
                <a16:creationId xmlns:a16="http://schemas.microsoft.com/office/drawing/2014/main" id="{84F6170A-AC4D-40EA-9908-BA87DC236AD9}"/>
              </a:ext>
            </a:extLst>
          </p:cNvPr>
          <p:cNvPicPr>
            <a:picLocks noChangeAspect="1"/>
          </p:cNvPicPr>
          <p:nvPr/>
        </p:nvPicPr>
        <p:blipFill>
          <a:blip r:embed="rId3"/>
          <a:stretch>
            <a:fillRect/>
          </a:stretch>
        </p:blipFill>
        <p:spPr>
          <a:xfrm>
            <a:off x="6342346" y="287769"/>
            <a:ext cx="5269282" cy="2921311"/>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CF72CF50-7438-45C9-9D44-34F3E8DE4784}"/>
              </a:ext>
            </a:extLst>
          </p:cNvPr>
          <p:cNvPicPr>
            <a:picLocks noChangeAspect="1"/>
          </p:cNvPicPr>
          <p:nvPr/>
        </p:nvPicPr>
        <p:blipFill>
          <a:blip r:embed="rId4"/>
          <a:stretch>
            <a:fillRect/>
          </a:stretch>
        </p:blipFill>
        <p:spPr>
          <a:xfrm>
            <a:off x="1363249" y="3893784"/>
            <a:ext cx="8693063" cy="2682102"/>
          </a:xfrm>
          <a:prstGeom prst="rect">
            <a:avLst/>
          </a:prstGeom>
        </p:spPr>
      </p:pic>
      <p:sp>
        <p:nvSpPr>
          <p:cNvPr id="7" name="TextBox 6">
            <a:extLst>
              <a:ext uri="{FF2B5EF4-FFF2-40B4-BE49-F238E27FC236}">
                <a16:creationId xmlns:a16="http://schemas.microsoft.com/office/drawing/2014/main" id="{DA2A8D9E-30FF-448B-B0D3-8974A05B4DC3}"/>
              </a:ext>
            </a:extLst>
          </p:cNvPr>
          <p:cNvSpPr txBox="1"/>
          <p:nvPr/>
        </p:nvSpPr>
        <p:spPr>
          <a:xfrm>
            <a:off x="4933167" y="632146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3</a:t>
            </a:r>
          </a:p>
        </p:txBody>
      </p:sp>
      <p:sp>
        <p:nvSpPr>
          <p:cNvPr id="8" name="TextBox 7">
            <a:extLst>
              <a:ext uri="{FF2B5EF4-FFF2-40B4-BE49-F238E27FC236}">
                <a16:creationId xmlns:a16="http://schemas.microsoft.com/office/drawing/2014/main" id="{D4E07B57-9E00-4324-9807-A5476FEF5DD6}"/>
              </a:ext>
            </a:extLst>
          </p:cNvPr>
          <p:cNvSpPr txBox="1"/>
          <p:nvPr/>
        </p:nvSpPr>
        <p:spPr>
          <a:xfrm>
            <a:off x="8050974" y="336415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2</a:t>
            </a:r>
          </a:p>
        </p:txBody>
      </p:sp>
      <p:sp>
        <p:nvSpPr>
          <p:cNvPr id="9" name="TextBox 8">
            <a:extLst>
              <a:ext uri="{FF2B5EF4-FFF2-40B4-BE49-F238E27FC236}">
                <a16:creationId xmlns:a16="http://schemas.microsoft.com/office/drawing/2014/main" id="{AA057C0D-3CC0-41CB-A0EC-3A2860360478}"/>
              </a:ext>
            </a:extLst>
          </p:cNvPr>
          <p:cNvSpPr txBox="1"/>
          <p:nvPr/>
        </p:nvSpPr>
        <p:spPr>
          <a:xfrm>
            <a:off x="1189712" y="324606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1</a:t>
            </a:r>
          </a:p>
        </p:txBody>
      </p:sp>
    </p:spTree>
    <p:extLst>
      <p:ext uri="{BB962C8B-B14F-4D97-AF65-F5344CB8AC3E}">
        <p14:creationId xmlns:p14="http://schemas.microsoft.com/office/powerpoint/2010/main" val="182268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p:cNvSpPr>
            <a:spLocks noGrp="1"/>
          </p:cNvSpPr>
          <p:nvPr>
            <p:ph idx="1"/>
          </p:nvPr>
        </p:nvSpPr>
        <p:spPr>
          <a:xfrm>
            <a:off x="838200" y="520830"/>
            <a:ext cx="10515600" cy="4351338"/>
          </a:xfrm>
        </p:spPr>
        <p:txBody>
          <a:bodyPr vert="horz" lIns="91440" tIns="45720" rIns="91440" bIns="45720" rtlCol="0" anchor="t">
            <a:normAutofit/>
          </a:bodyPr>
          <a:lstStyle/>
          <a:p>
            <a:pPr lvl="0"/>
            <a:r>
              <a:rPr lang="en-US" dirty="0"/>
              <a:t>We created a map using folium and color coded the restaurants: the Japanese ones are marked with red</a:t>
            </a:r>
          </a:p>
          <a:p>
            <a:r>
              <a:rPr lang="en-US" dirty="0"/>
              <a:t>We then filtered the Japanese restaurants and then created a map with all of them in the entire Toronto</a:t>
            </a:r>
          </a:p>
        </p:txBody>
      </p:sp>
      <p:pic>
        <p:nvPicPr>
          <p:cNvPr id="8" name="Picture 8" descr="Map&#10;&#10;Description automatically generated">
            <a:extLst>
              <a:ext uri="{FF2B5EF4-FFF2-40B4-BE49-F238E27FC236}">
                <a16:creationId xmlns:a16="http://schemas.microsoft.com/office/drawing/2014/main" id="{D11F3FBD-25F6-4F6D-A89C-5B18EF358E6B}"/>
              </a:ext>
            </a:extLst>
          </p:cNvPr>
          <p:cNvPicPr>
            <a:picLocks noChangeAspect="1"/>
          </p:cNvPicPr>
          <p:nvPr/>
        </p:nvPicPr>
        <p:blipFill>
          <a:blip r:embed="rId2"/>
          <a:stretch>
            <a:fillRect/>
          </a:stretch>
        </p:blipFill>
        <p:spPr>
          <a:xfrm>
            <a:off x="-4175" y="2698098"/>
            <a:ext cx="6636706" cy="3163255"/>
          </a:xfrm>
          <a:prstGeom prst="rect">
            <a:avLst/>
          </a:prstGeom>
        </p:spPr>
      </p:pic>
      <p:pic>
        <p:nvPicPr>
          <p:cNvPr id="9" name="Picture 9" descr="Map&#10;&#10;Description automatically generated">
            <a:extLst>
              <a:ext uri="{FF2B5EF4-FFF2-40B4-BE49-F238E27FC236}">
                <a16:creationId xmlns:a16="http://schemas.microsoft.com/office/drawing/2014/main" id="{3EEC1A72-7807-4170-B15D-C0B7DE958AE0}"/>
              </a:ext>
            </a:extLst>
          </p:cNvPr>
          <p:cNvPicPr>
            <a:picLocks noChangeAspect="1"/>
          </p:cNvPicPr>
          <p:nvPr/>
        </p:nvPicPr>
        <p:blipFill>
          <a:blip r:embed="rId3"/>
          <a:stretch>
            <a:fillRect/>
          </a:stretch>
        </p:blipFill>
        <p:spPr>
          <a:xfrm>
            <a:off x="6718126" y="2759343"/>
            <a:ext cx="5227528" cy="3040766"/>
          </a:xfrm>
          <a:prstGeom prst="rect">
            <a:avLst/>
          </a:prstGeom>
        </p:spPr>
      </p:pic>
      <p:sp>
        <p:nvSpPr>
          <p:cNvPr id="10" name="TextBox 9">
            <a:extLst>
              <a:ext uri="{FF2B5EF4-FFF2-40B4-BE49-F238E27FC236}">
                <a16:creationId xmlns:a16="http://schemas.microsoft.com/office/drawing/2014/main" id="{1E764804-580C-4B84-9D9F-99C9D3077FFA}"/>
              </a:ext>
            </a:extLst>
          </p:cNvPr>
          <p:cNvSpPr txBox="1"/>
          <p:nvPr/>
        </p:nvSpPr>
        <p:spPr>
          <a:xfrm>
            <a:off x="8315195" y="60500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5</a:t>
            </a:r>
          </a:p>
        </p:txBody>
      </p:sp>
      <p:sp>
        <p:nvSpPr>
          <p:cNvPr id="11" name="TextBox 10">
            <a:extLst>
              <a:ext uri="{FF2B5EF4-FFF2-40B4-BE49-F238E27FC236}">
                <a16:creationId xmlns:a16="http://schemas.microsoft.com/office/drawing/2014/main" id="{C19A2B70-2AB9-48A6-8D11-8A41B34C805F}"/>
              </a:ext>
            </a:extLst>
          </p:cNvPr>
          <p:cNvSpPr txBox="1"/>
          <p:nvPr/>
        </p:nvSpPr>
        <p:spPr>
          <a:xfrm>
            <a:off x="1934097" y="596330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Fig.4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15</vt:i4>
      </vt:variant>
      <vt:variant>
        <vt:lpstr>Slide Titles</vt:lpstr>
      </vt:variant>
      <vt:variant>
        <vt:i4>16</vt:i4>
      </vt:variant>
    </vt:vector>
  </HeadingPairs>
  <TitlesOfParts>
    <vt:vector size="31" baseType="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Opening a Japanese Restaurant in Toronto</vt:lpstr>
      <vt:lpstr>Background</vt:lpstr>
      <vt:lpstr>Problem</vt:lpstr>
      <vt:lpstr>Interest</vt:lpstr>
      <vt:lpstr>Data sources</vt:lpstr>
      <vt:lpstr>Data cleaning</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140</cp:revision>
  <dcterms:created xsi:type="dcterms:W3CDTF">2021-07-22T21:20:03Z</dcterms:created>
  <dcterms:modified xsi:type="dcterms:W3CDTF">2021-07-22T21:45:15Z</dcterms:modified>
</cp:coreProperties>
</file>