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7" r:id="rId3"/>
    <p:sldId id="258" r:id="rId4"/>
    <p:sldId id="262" r:id="rId5"/>
    <p:sldId id="260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9CF4"/>
    <a:srgbClr val="00F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6A38DF-3EED-4CA0-9705-459B6BCC43D1}" v="1527" dt="2023-10-08T21:16:43.036"/>
    <p1510:client id="{3FD98D29-91F2-2F52-BAA5-5686637324F1}" v="451" dt="2023-10-09T00:26:33.847"/>
    <p1510:client id="{4F7C0AF5-0D39-96F0-E359-1E3ECBBBC771}" v="700" dt="2023-10-08T22:13:36.869"/>
    <p1510:client id="{FF2BF3F4-B6FE-B0BE-C571-BE949E216B22}" v="4179" dt="2023-10-08T22:36:22.8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8T22:32:41.12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30890 5001 16383 0 0,'-1'0'0'0'0,"-1"0"0"0"0,-1 0 0 0 0,-1 0 0 0 0,-1 0 0 0 0,0 1 0 0 0,0 0 0 0 0,-1 0 0 0 0,0 1 0 0 0,-1 0 0 0 0,-1 0 0 0 0,-2 1 0 0 0,-1 0 0 0 0,1 0 0 0 0,1 0 0 0 0,0 1 0 0 0,1-1 0 0 0,2 1 0 0 0,1-1 0 0 0,0 0 0 0 0,2 0 0 0 0,0 0 0 0 0,1 0 0 0 0,0-1 0 0 0,0 1 0 0 0,0-1 0 0 0,1 0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8T22:32:41.1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38457 6364 16383 0 0,'1'0'0'0'0,"1"0"0"0"0,2 0 0 0 0,2 0 0 0 0,1-1 0 0 0,1 0 0 0 0,2 0 0 0 0,0 0 0 0 0,3 0 0 0 0,0 1 0 0 0,0-1 0 0 0,0 1 0 0 0,-1 0 0 0 0,0 0 0 0 0,-1 0 0 0 0,-2 0 0 0 0,0 0 0 0 0,2 2 0 0 0,-1-1 0 0 0,0 1 0 0 0,0 0 0 0 0,-3 0 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8T22:32:41.11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39064 6386 16383 0 0,'2'1'0'0'0,"13"4"0"0"0,8 2 0 0 0,12 3 0 0 0,4 2 0 0 0,-1 0 0 0 0,-4-2 0 0 0,-5 0 0 0 0,-7-2 0 0 0,-4-1 0 0 0,-4-1 0 0 0,-2-2 0 0 0,-3 0 0 0 0,0 0 0 0 0,-1 0 0 0 0,-2 0 0 0 0,1 0 0 0 0,0 0 0 0 0,0-1 0 0 0,-1 0 0 0 0,-1 1 0 0 0,-2 0 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8T22:32:41.11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39611 6741 16383 0 0,'0'1'0'0'0,"0"2"0"0"0,1 4 0 0 0,2 3 0 0 0,-1 0 0 0 0,2 1 0 0 0,0-1 0 0 0,0-1 0 0 0,0-1 0 0 0,-1-1 0 0 0,0 0 0 0 0,0-1 0 0 0,-1 0 0 0 0,2 1 0 0 0,-1 0 0 0 0,0 1 0 0 0,0 0 0 0 0,-1 0 0 0 0,0 0 0 0 0,0 0 0 0 0,0 1 0 0 0,0 0 0 0 0,0 0 0 0 0,-1-1 0 0 0,1 1 0 0 0,0-1 0 0 0,-1 0 0 0 0,1-2 0 0 0,0 0 0 0 0,0 0 0 0 0,-1 0 0 0 0,-1-1 0 0 0,2-1 0 0 0,-1 0 0 0 0,0 1 0 0 0,0-1 0 0 0,0 1 0 0 0,-1-1 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8T22:32:41.1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37888 6698 16383 0 0,'-1'0'0'0'0,"-1"0"0"0"0,-1 0 0 0 0,-2 1 0 0 0,0 1 0 0 0,1 2 0 0 0,0 0 0 0 0,0 1 0 0 0,0 1 0 0 0,-1 1 0 0 0,1 0 0 0 0,0-1 0 0 0,-1 1 0 0 0,1 1 0 0 0,0-1 0 0 0,1 2 0 0 0,-1 1 0 0 0,2 1 0 0 0,-1 2 0 0 0,0 8 0 0 0,1 2 0 0 0,1-2 0 0 0,0-3 0 0 0,1-3 0 0 0,0-3 0 0 0,0-3 0 0 0,0-2 0 0 0,1-3 0 0 0,0 0 0 0 0,2-1 0 0 0,-1-1 0 0 0,1 0 0 0 0,0 1 0 0 0,1-1 0 0 0,1 0 0 0 0,0 1 0 0 0,0-1 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8T22:32:41.12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37967 7257 16383 0 0,'1'0'0'0'0,"1"2"0"0"0,1 1 0 0 0,4 3 0 0 0,2 0 0 0 0,1 0 0 0 0,0 0 0 0 0,0-1 0 0 0,-1-1 0 0 0,-2-1 0 0 0,0-1 0 0 0,0 0 0 0 0,0 0 0 0 0,-1 0 0 0 0,0-1 0 0 0,0 0 0 0 0,0-1 0 0 0,-1 1 0 0 0,1-1 0 0 0,-2 1 0 0 0,0 0 0 0 0,0 0 0 0 0,1 0 0 0 0,0-1 0 0 0,-1 1 0 0 0,2-1 0 0 0,-2 1 0 0 0,-1 0 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8T22:32:41.12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38333 7356 16383 0 0,'1'1'0'0'0,"4"0"0"0"0,0 1 0 0 0,1 1 0 0 0,0-2 0 0 0,1 1 0 0 0,-1-1 0 0 0,1 2 0 0 0,2 0 0 0 0,0-1 0 0 0,0 0 0 0 0,2 1 0 0 0,0-2 0 0 0,1 0 0 0 0,1 0 0 0 0,1-1 0 0 0,-3 1 0 0 0,0-1 0 0 0,-1-1 0 0 0,-1 1 0 0 0,5 0 0 0 0,2 0 0 0 0,1 0 0 0 0,1 0 0 0 0,-2 0 0 0 0,-3 0 0 0 0,-1 0 0 0 0,-2 0 0 0 0,-1 0 0 0 0,-2 0 0 0 0,-2 0 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8T22:32:41.12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39021 7418 16383 0 0,'1'0'0'0'0,"2"0"0"0"0,2 0 0 0 0,0 0 0 0 0,2 0 0 0 0,1 0 0 0 0,2 0 0 0 0,0 0 0 0 0,1 0 0 0 0,-1 0 0 0 0,-1 0 0 0 0,1-1 0 0 0,1 0 0 0 0,1 0 0 0 0,0 0 0 0 0,-2-1 0 0 0,-1 1 0 0 0,-1-2 0 0 0,-1 1 0 0 0,-1 0 0 0 0,-2 1 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8T22:32:41.12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39464 7387 16383 0 0,'0'-1'0'0'0,"1"-1"0"0"0,2-3 0 0 0,0 0 0 0 0,3-1 0 0 0,-1-1 0 0 0,0 1 0 0 0,0 0 0 0 0,-1 0 0 0 0,0 0 0 0 0,0 1 0 0 0,0 1 0 0 0,-1 1 0 0 0,1 1 0 0 0,0-1 0 0 0,0 0 0 0 0,0 0 0 0 0,-1-1 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8T23:23:32.09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2508 3413 16383 0 0,'0'0'0'0'0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8T23:23:32.09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3482 4048 16383 0 0,'0'0'0'0'0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8T22:32:41.1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30600 5352 16383 0 0,'-1'1'0'0'0,"1"3"0"0"0,-2 2 0 0 0,0 2 0 0 0,-1 0 0 0 0,1 0 0 0 0,-1 0 0 0 0,0 1 0 0 0,1-1 0 0 0,-1 1 0 0 0,1 0 0 0 0,0 0 0 0 0,1 0 0 0 0,-1-1 0 0 0,1 0 0 0 0,0 0 0 0 0,1-2 0 0 0,0 1 0 0 0,-1 0 0 0 0,1 0 0 0 0,0 0 0 0 0,0 0 0 0 0,0 0 0 0 0,1-1 0 0 0,-1 1 0 0 0,0 0 0 0 0,0 2 0 0 0,0-1 0 0 0,0 0 0 0 0,0 0 0 0 0,0-1 0 0 0,0-1 0 0 0,0-1 0 0 0,0 0 0 0 0,0-1 0 0 0,0 0 0 0 0,0-1 0 0 0,0 1 0 0 0,0-1 0 0 0,0 2 0 0 0,0-1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8T22:32:41.12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30582 6060 16383 0 0,'0'0'0'0'0,"0"2"0"0"0,0 0 0 0 0,0 1 0 0 0,1 0 0 0 0,0 2 0 0 0,1 0 0 0 0,0 0 0 0 0,1 1 0 0 0,-1 1 0 0 0,1-1 0 0 0,-1 0 0 0 0,1-1 0 0 0,0 1 0 0 0,0-1 0 0 0,-1 0 0 0 0,1-1 0 0 0,0 0 0 0 0,-1 0 0 0 0,1 0 0 0 0,0 0 0 0 0,0-1 0 0 0,0 0 0 0 0,0 0 0 0 0,1 1 0 0 0,-1-1 0 0 0,2 0 0 0 0,-1 1 0 0 0,1-1 0 0 0,-2 1 0 0 0,1-1 0 0 0,0 2 0 0 0,1-1 0 0 0,-1 1 0 0 0,1-1 0 0 0,-1 1 0 0 0,1-1 0 0 0,-2 0 0 0 0,1-1 0 0 0,0-1 0 0 0,-1 0 0 0 0,0 0 0 0 0,-1-1 0 0 0,1 1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8T22:32:41.12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31429 4960 16383 0 0,'0'0'0'0'0,"6"-3"0"0"0,1 0 0 0 0,3 0 0 0 0,-1-1 0 0 0,0 1 0 0 0,0 0 0 0 0,-1 0 0 0 0,1 0 0 0 0,0 1 0 0 0,1 0 0 0 0,1 2 0 0 0,0-1 0 0 0,0 1 0 0 0,-3 0 0 0 0,0 0 0 0 0,-1 0 0 0 0,0 1 0 0 0,0-1 0 0 0,-2 1 0 0 0,1 1 0 0 0,-1-1 0 0 0,-1 0 0 0 0,1 2 0 0 0,0-1 0 0 0,-1 1 0 0 0,1-1 0 0 0,-2 0 0 0 0,0 1 0 0 0,0 0 0 0 0,0 0 0 0 0,-1 1 0 0 0,1-1 0 0 0,-1 1 0 0 0,0-1 0 0 0,0 1 0 0 0,0 0 0 0 0,1 0 0 0 0,-1-2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8T22:32:41.12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32087 5204 16383 0 0,'1'1'0'0'0,"1"1"0"0"0,1 1 0 0 0,1 1 0 0 0,1 1 0 0 0,0 0 0 0 0,0 1 0 0 0,1 0 0 0 0,0 1 0 0 0,1 0 0 0 0,2 2 0 0 0,1 2 0 0 0,-1-1 0 0 0,0 0 0 0 0,0 0 0 0 0,-1-1 0 0 0,-2-1 0 0 0,-1-1 0 0 0,0-1 0 0 0,-2 0 0 0 0,0 0 0 0 0,-1 0 0 0 0,0 0 0 0 0,0-1 0 0 0,1 1 0 0 0,0-1 0 0 0,0 1 0 0 0,0 0 0 0 0,0 0 0 0 0,-1-1 0 0 0,0-1 0 0 0,0 0 0 0 0,-1-1 0 0 0,0-1 0 0 0,0 1 0 0 0,0-1 0 0 0,0 1 0 0 0,-1 0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8T22:32:41.1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31146 6518 16383 0 0,'2'0'0'0'0,"0"0"0"0"0,3 0 0 0 0,2 0 0 0 0,2 0 0 0 0,2 0 0 0 0,10 2 0 0 0,4 1 0 0 0,-1 0 0 0 0,-1-1 0 0 0,-3 0 0 0 0,-3 0 0 0 0,-3-2 0 0 0,-3 1 0 0 0,-3-1 0 0 0,-1 0 0 0 0,0 0 0 0 0,-2 0 0 0 0,-1-1 0 0 0,0 1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8T22:32:41.1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31984 6345 16383 0 0,'0'1'0'0'0,"0"0"0"0"0,-1 2 0 0 0,0 0 0 0 0,0 0 0 0 0,-1 1 0 0 0,-1 0 0 0 0,0-1 0 0 0,0 0 0 0 0,-1-1 0 0 0,1 1 0 0 0,-1-1 0 0 0,0-1 0 0 0,0 0 0 0 0,0 0 0 0 0,-1 0 0 0 0,1 1 0 0 0,-1 0 0 0 0,0 0 0 0 0,0 0 0 0 0,1 0 0 0 0,-1 0 0 0 0,2 0 0 0 0,-1 0 0 0 0,0 0 0 0 0,0 0 0 0 0,1 0 0 0 0,-1-1 0 0 0,0 1 0 0 0,1-1 0 0 0,-1 0 0 0 0,1 0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8T22:32:41.13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32353 5876 16383 0 0,'0'1'0'0'0,"-1"2"0"0"0,0 3 0 0 0,0 0 0 0 0,0 2 0 0 0,-1-1 0 0 0,1 1 0 0 0,0-2 0 0 0,-1 0 0 0 0,1 0 0 0 0,1-1 0 0 0,-1 0 0 0 0,1 0 0 0 0,-1-1 0 0 0,0 0 0 0 0,1-1 0 0 0,-2 1 0 0 0,1 0 0 0 0,0-1 0 0 0,0 2 0 0 0,0-1 0 0 0,0 2 0 0 0,-1-1 0 0 0,0 0 0 0 0,1 1 0 0 0,-1-1 0 0 0,1 0 0 0 0,0-1 0 0 0,-1-2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8T22:32:41.11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38033 6433 16383 0 0,'1'0'0'0'0,"2"-1"0"0"0,2-1 0 0 0,2-1 0 0 0,1 0 0 0 0,0 0 0 0 0,1 0 0 0 0,8 0 0 0 0,3 1 0 0 0,5-1 0 0 0,0 0 0 0 0,-3 0 0 0 0,-5 1 0 0 0,-4 1 0 0 0,-4 1 0 0 0,-2-2 0 0 0,-4 1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59942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905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293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300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48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6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67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56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709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2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36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5569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2.png"/><Relationship Id="rId26" Type="http://schemas.openxmlformats.org/officeDocument/2006/relationships/customXml" Target="../ink/ink12.xml"/><Relationship Id="rId21" Type="http://schemas.openxmlformats.org/officeDocument/2006/relationships/image" Target="../media/image14.png"/><Relationship Id="rId34" Type="http://schemas.openxmlformats.org/officeDocument/2006/relationships/customXml" Target="../ink/ink16.xml"/><Relationship Id="rId7" Type="http://schemas.openxmlformats.org/officeDocument/2006/relationships/customXml" Target="../ink/ink3.xml"/><Relationship Id="rId12" Type="http://schemas.openxmlformats.org/officeDocument/2006/relationships/image" Target="../media/image9.png"/><Relationship Id="rId17" Type="http://schemas.openxmlformats.org/officeDocument/2006/relationships/customXml" Target="../ink/ink8.xml"/><Relationship Id="rId25" Type="http://schemas.openxmlformats.org/officeDocument/2006/relationships/image" Target="../media/image16.png"/><Relationship Id="rId33" Type="http://schemas.openxmlformats.org/officeDocument/2006/relationships/image" Target="../media/image20.png"/><Relationship Id="rId2" Type="http://schemas.openxmlformats.org/officeDocument/2006/relationships/image" Target="../media/image4.png"/><Relationship Id="rId16" Type="http://schemas.openxmlformats.org/officeDocument/2006/relationships/image" Target="../media/image11.png"/><Relationship Id="rId20" Type="http://schemas.openxmlformats.org/officeDocument/2006/relationships/customXml" Target="../ink/ink9.xml"/><Relationship Id="rId29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customXml" Target="../ink/ink5.xml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37" Type="http://schemas.openxmlformats.org/officeDocument/2006/relationships/image" Target="../media/image22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image" Target="../media/image15.png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10" Type="http://schemas.openxmlformats.org/officeDocument/2006/relationships/image" Target="../media/image8.png"/><Relationship Id="rId19" Type="http://schemas.openxmlformats.org/officeDocument/2006/relationships/image" Target="../media/image13.png"/><Relationship Id="rId31" Type="http://schemas.openxmlformats.org/officeDocument/2006/relationships/image" Target="../media/image19.png"/><Relationship Id="rId4" Type="http://schemas.openxmlformats.org/officeDocument/2006/relationships/image" Target="../media/image5.png"/><Relationship Id="rId9" Type="http://schemas.openxmlformats.org/officeDocument/2006/relationships/customXml" Target="../ink/ink4.xml"/><Relationship Id="rId14" Type="http://schemas.openxmlformats.org/officeDocument/2006/relationships/image" Target="../media/image10.png"/><Relationship Id="rId22" Type="http://schemas.openxmlformats.org/officeDocument/2006/relationships/customXml" Target="../ink/ink10.xml"/><Relationship Id="rId27" Type="http://schemas.openxmlformats.org/officeDocument/2006/relationships/image" Target="../media/image17.png"/><Relationship Id="rId30" Type="http://schemas.openxmlformats.org/officeDocument/2006/relationships/customXml" Target="../ink/ink14.xml"/><Relationship Id="rId35" Type="http://schemas.openxmlformats.org/officeDocument/2006/relationships/image" Target="../media/image21.png"/><Relationship Id="rId8" Type="http://schemas.openxmlformats.org/officeDocument/2006/relationships/image" Target="../media/image7.png"/><Relationship Id="rId3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svg"/><Relationship Id="rId18" Type="http://schemas.openxmlformats.org/officeDocument/2006/relationships/customXml" Target="../ink/ink19.xml"/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12" Type="http://schemas.openxmlformats.org/officeDocument/2006/relationships/image" Target="../media/image33.png"/><Relationship Id="rId17" Type="http://schemas.openxmlformats.org/officeDocument/2006/relationships/image" Target="../media/image37.png"/><Relationship Id="rId2" Type="http://schemas.openxmlformats.org/officeDocument/2006/relationships/image" Target="../media/image23.png"/><Relationship Id="rId16" Type="http://schemas.openxmlformats.org/officeDocument/2006/relationships/customXml" Target="../ink/ink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5" Type="http://schemas.openxmlformats.org/officeDocument/2006/relationships/image" Target="../media/image36.sv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Relationship Id="rId14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jpeg"/><Relationship Id="rId13" Type="http://schemas.openxmlformats.org/officeDocument/2006/relationships/image" Target="../media/image28.svg"/><Relationship Id="rId3" Type="http://schemas.openxmlformats.org/officeDocument/2006/relationships/image" Target="../media/image39.svg"/><Relationship Id="rId7" Type="http://schemas.openxmlformats.org/officeDocument/2006/relationships/image" Target="../media/image41.svg"/><Relationship Id="rId12" Type="http://schemas.openxmlformats.org/officeDocument/2006/relationships/image" Target="../media/image2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0.svg"/><Relationship Id="rId10" Type="http://schemas.openxmlformats.org/officeDocument/2006/relationships/image" Target="../media/image44.svg"/><Relationship Id="rId4" Type="http://schemas.openxmlformats.org/officeDocument/2006/relationships/image" Target="../media/image29.png"/><Relationship Id="rId9" Type="http://schemas.openxmlformats.org/officeDocument/2006/relationships/image" Target="../media/image4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0779" y="4113213"/>
            <a:ext cx="6867579" cy="165576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>
                    <a:alpha val="70000"/>
                  </a:srgbClr>
                </a:solidFill>
              </a:rPr>
              <a:t>Get linked with projects and collaborators</a:t>
            </a:r>
            <a:endParaRPr lang="en-US"/>
          </a:p>
        </p:txBody>
      </p:sp>
      <p:pic>
        <p:nvPicPr>
          <p:cNvPr id="4" name="Picture 3" descr="Neon 3D circle art">
            <a:extLst>
              <a:ext uri="{FF2B5EF4-FFF2-40B4-BE49-F238E27FC236}">
                <a16:creationId xmlns:a16="http://schemas.microsoft.com/office/drawing/2014/main" id="{DF1B546F-36BB-37B0-DC4A-434AC9A390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87" r="28268" b="8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73465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29F1AF8-D77E-3173-EF12-F6365243714E}"/>
              </a:ext>
            </a:extLst>
          </p:cNvPr>
          <p:cNvSpPr txBox="1"/>
          <p:nvPr/>
        </p:nvSpPr>
        <p:spPr>
          <a:xfrm>
            <a:off x="5674549" y="6126104"/>
            <a:ext cx="529260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chemeClr val="tx2"/>
                </a:solidFill>
                <a:latin typeface="Arial"/>
                <a:cs typeface="Arial"/>
              </a:rPr>
              <a:t>Mohammad A, Sania S, Uzair M, Mateja M, </a:t>
            </a:r>
            <a:r>
              <a:rPr lang="en-US" sz="1600" b="1" err="1">
                <a:solidFill>
                  <a:schemeClr val="tx2"/>
                </a:solidFill>
                <a:latin typeface="Arial"/>
                <a:cs typeface="Arial"/>
              </a:rPr>
              <a:t>Aarham</a:t>
            </a:r>
            <a:r>
              <a:rPr lang="en-US" sz="1600" b="1">
                <a:solidFill>
                  <a:schemeClr val="tx2"/>
                </a:solidFill>
                <a:latin typeface="Arial"/>
                <a:cs typeface="Arial"/>
              </a:rPr>
              <a:t> W</a:t>
            </a:r>
            <a:endParaRPr lang="en-US">
              <a:solidFill>
                <a:schemeClr val="tx2"/>
              </a:solidFill>
            </a:endParaRPr>
          </a:p>
        </p:txBody>
      </p:sp>
      <p:pic>
        <p:nvPicPr>
          <p:cNvPr id="7" name="Picture 6" descr="NASA Space Apps Challenge">
            <a:extLst>
              <a:ext uri="{FF2B5EF4-FFF2-40B4-BE49-F238E27FC236}">
                <a16:creationId xmlns:a16="http://schemas.microsoft.com/office/drawing/2014/main" id="{9B175828-4501-DEC1-A140-27F45CE8E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68" y="2434493"/>
            <a:ext cx="2143125" cy="2143125"/>
          </a:xfrm>
          <a:prstGeom prst="ellipse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E09AA99-1D5B-9E93-4644-C1A09728ABA3}"/>
              </a:ext>
            </a:extLst>
          </p:cNvPr>
          <p:cNvGrpSpPr/>
          <p:nvPr/>
        </p:nvGrpSpPr>
        <p:grpSpPr>
          <a:xfrm>
            <a:off x="5317066" y="2361260"/>
            <a:ext cx="6009451" cy="1323439"/>
            <a:chOff x="2654770" y="2587038"/>
            <a:chExt cx="6009451" cy="1323439"/>
          </a:xfrm>
        </p:grpSpPr>
        <p:pic>
          <p:nvPicPr>
            <p:cNvPr id="8" name="Picture 7" descr="Git - Logo Downloads">
              <a:extLst>
                <a:ext uri="{FF2B5EF4-FFF2-40B4-BE49-F238E27FC236}">
                  <a16:creationId xmlns:a16="http://schemas.microsoft.com/office/drawing/2014/main" id="{E16CBA47-C28F-01F1-9751-2793A20511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5704" r="-344" b="820"/>
            <a:stretch/>
          </p:blipFill>
          <p:spPr>
            <a:xfrm>
              <a:off x="2654770" y="2715133"/>
              <a:ext cx="1498865" cy="113612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0A7A954-C146-BA7B-2907-360931168491}"/>
                </a:ext>
              </a:extLst>
            </p:cNvPr>
            <p:cNvSpPr txBox="1"/>
            <p:nvPr/>
          </p:nvSpPr>
          <p:spPr>
            <a:xfrm>
              <a:off x="4045185" y="2587038"/>
              <a:ext cx="4619036" cy="132343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8000" b="1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Helvetica"/>
                  <a:cs typeface="Helvetica"/>
                </a:rPr>
                <a:t> --Linked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956A7CF-83CA-CD8D-42D4-5A12EF57A934}"/>
              </a:ext>
            </a:extLst>
          </p:cNvPr>
          <p:cNvSpPr txBox="1"/>
          <p:nvPr/>
        </p:nvSpPr>
        <p:spPr>
          <a:xfrm>
            <a:off x="7070121" y="5860688"/>
            <a:ext cx="195350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chemeClr val="tx2"/>
                </a:solidFill>
                <a:latin typeface="Arial"/>
                <a:cs typeface="Arial"/>
              </a:rPr>
              <a:t>Team </a:t>
            </a:r>
            <a:r>
              <a:rPr lang="en-US" sz="1600" b="1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Hatchlings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56739-C825-7077-30FE-A63C82C12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3203" y="531108"/>
            <a:ext cx="3469923" cy="1126538"/>
          </a:xfrm>
        </p:spPr>
        <p:txBody>
          <a:bodyPr/>
          <a:lstStyle/>
          <a:p>
            <a:r>
              <a:rPr lang="en-US"/>
              <a:t>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6A397-448E-E8C9-B3A5-5E0530A9E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1985" y="2384368"/>
            <a:ext cx="4451348" cy="3591277"/>
          </a:xfrm>
        </p:spPr>
        <p:txBody>
          <a:bodyPr>
            <a:normAutofit/>
          </a:bodyPr>
          <a:lstStyle/>
          <a:p>
            <a:pPr marL="342900" indent="-342900">
              <a:buChar char="Ø"/>
            </a:pPr>
            <a:r>
              <a:rPr lang="en-US" i="0">
                <a:solidFill>
                  <a:srgbClr val="FFFFFF">
                    <a:alpha val="70000"/>
                  </a:srgbClr>
                </a:solidFill>
              </a:rPr>
              <a:t>GitHub: Look at projects and collaborate but there is no social aspect to it</a:t>
            </a:r>
          </a:p>
          <a:p>
            <a:pPr marL="342900" indent="-342900">
              <a:buClr>
                <a:srgbClr val="F17FAA"/>
              </a:buClr>
              <a:buChar char="Ø"/>
            </a:pPr>
            <a:r>
              <a:rPr lang="en-US" i="0">
                <a:solidFill>
                  <a:srgbClr val="FFFFFF">
                    <a:alpha val="70000"/>
                  </a:srgbClr>
                </a:solidFill>
              </a:rPr>
              <a:t>LinkedIn: Connect with people but no direct access/ matching with their projects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4B2A988-36E6-BC86-7ADC-E2901FB46BB6}"/>
              </a:ext>
            </a:extLst>
          </p:cNvPr>
          <p:cNvSpPr txBox="1">
            <a:spLocks/>
          </p:cNvSpPr>
          <p:nvPr/>
        </p:nvSpPr>
        <p:spPr>
          <a:xfrm>
            <a:off x="7356121" y="542397"/>
            <a:ext cx="3469923" cy="1126538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kern="1200" cap="all" spc="4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SOLUTION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818090D-5202-2670-7308-2B40DDCC288F}"/>
              </a:ext>
            </a:extLst>
          </p:cNvPr>
          <p:cNvSpPr txBox="1">
            <a:spLocks/>
          </p:cNvSpPr>
          <p:nvPr/>
        </p:nvSpPr>
        <p:spPr>
          <a:xfrm>
            <a:off x="6656681" y="2386249"/>
            <a:ext cx="4451348" cy="359127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None/>
              <a:defRPr sz="24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16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i="0">
                <a:solidFill>
                  <a:srgbClr val="FFFFFF">
                    <a:alpha val="70000"/>
                  </a:srgbClr>
                </a:solidFill>
              </a:rPr>
              <a:t>GitHub X LinkedIn: The best of both worlds</a:t>
            </a:r>
          </a:p>
          <a:p>
            <a:pPr marL="342900" indent="-342900">
              <a:buClr>
                <a:srgbClr val="F17FAA"/>
              </a:buClr>
              <a:buFont typeface="Wingdings" panose="05000000000000000000" pitchFamily="2" charset="2"/>
              <a:buChar char="Ø"/>
            </a:pPr>
            <a:r>
              <a:rPr lang="en-US" i="0">
                <a:solidFill>
                  <a:srgbClr val="FFFFFF">
                    <a:alpha val="70000"/>
                  </a:srgbClr>
                </a:solidFill>
              </a:rPr>
              <a:t>Get recommended projects and collaborators and make social + professional connections with people of similar interests</a:t>
            </a:r>
          </a:p>
        </p:txBody>
      </p:sp>
    </p:spTree>
    <p:extLst>
      <p:ext uri="{BB962C8B-B14F-4D97-AF65-F5344CB8AC3E}">
        <p14:creationId xmlns:p14="http://schemas.microsoft.com/office/powerpoint/2010/main" val="1026481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C1FBEAD-BAB5-CFD4-80B9-0C206C4D7551}"/>
              </a:ext>
            </a:extLst>
          </p:cNvPr>
          <p:cNvSpPr txBox="1">
            <a:spLocks/>
          </p:cNvSpPr>
          <p:nvPr/>
        </p:nvSpPr>
        <p:spPr>
          <a:xfrm>
            <a:off x="637563" y="445490"/>
            <a:ext cx="7442597" cy="724134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kern="1200" cap="all" spc="4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FEATURES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873FEE-D6E0-9A12-A6AB-41E416ED86CC}"/>
              </a:ext>
            </a:extLst>
          </p:cNvPr>
          <p:cNvSpPr txBox="1"/>
          <p:nvPr/>
        </p:nvSpPr>
        <p:spPr>
          <a:xfrm>
            <a:off x="2046269" y="1138719"/>
            <a:ext cx="380999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onsolas"/>
              </a:rPr>
              <a:t>Sign in to access our features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F9F0532-F9FC-1F36-4EDB-690EA4CB5C06}"/>
              </a:ext>
            </a:extLst>
          </p:cNvPr>
          <p:cNvGrpSpPr/>
          <p:nvPr/>
        </p:nvGrpSpPr>
        <p:grpSpPr>
          <a:xfrm>
            <a:off x="402404" y="1750501"/>
            <a:ext cx="5057878" cy="3420672"/>
            <a:chOff x="1926404" y="1347068"/>
            <a:chExt cx="7534382" cy="4902893"/>
          </a:xfrm>
        </p:grpSpPr>
        <p:pic>
          <p:nvPicPr>
            <p:cNvPr id="4" name="Picture 3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63CE315A-7AA6-9881-DEDF-D9E11316A2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77" b="-179"/>
            <a:stretch/>
          </p:blipFill>
          <p:spPr>
            <a:xfrm>
              <a:off x="1926404" y="1455675"/>
              <a:ext cx="7534382" cy="4794286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5E61E9F-E32B-FF92-7892-085F2E468129}"/>
                    </a:ext>
                  </a:extLst>
                </p14:cNvPr>
                <p14:cNvContentPartPr/>
                <p14:nvPr/>
              </p14:nvContentPartPr>
              <p14:xfrm>
                <a:off x="8846094" y="1370121"/>
                <a:ext cx="75131" cy="28773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5E61E9F-E32B-FF92-7892-085F2E46812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819452" y="1344882"/>
                  <a:ext cx="127883" cy="787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FD246C3-C425-C3BE-BECF-857597B59375}"/>
                    </a:ext>
                  </a:extLst>
                </p14:cNvPr>
                <p14:cNvContentPartPr/>
                <p14:nvPr/>
              </p14:nvContentPartPr>
              <p14:xfrm>
                <a:off x="8787680" y="1483565"/>
                <a:ext cx="16456" cy="13977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FD246C3-C425-C3BE-BECF-857597B5937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761967" y="1457872"/>
                  <a:ext cx="67367" cy="1906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92E8F58-D86F-1B17-7F71-0D7B02F83891}"/>
                    </a:ext>
                  </a:extLst>
                </p14:cNvPr>
                <p14:cNvContentPartPr/>
                <p14:nvPr/>
              </p14:nvContentPartPr>
              <p14:xfrm>
                <a:off x="8791661" y="1712660"/>
                <a:ext cx="68229" cy="86345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92E8F58-D86F-1B17-7F71-0D7B02F8389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765009" y="1686962"/>
                  <a:ext cx="121000" cy="1372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FC066F8-5F81-FF91-0B84-DC4453957EE9}"/>
                    </a:ext>
                  </a:extLst>
                </p14:cNvPr>
                <p14:cNvContentPartPr/>
                <p14:nvPr/>
              </p14:nvContentPartPr>
              <p14:xfrm>
                <a:off x="9065806" y="1347068"/>
                <a:ext cx="120607" cy="28432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FC066F8-5F81-FF91-0B84-DC4453957EE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039123" y="1321682"/>
                  <a:ext cx="173439" cy="786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96AE333-30E5-ACBE-291D-973D7DD6CF03}"/>
                    </a:ext>
                  </a:extLst>
                </p14:cNvPr>
                <p14:cNvContentPartPr/>
                <p14:nvPr/>
              </p14:nvContentPartPr>
              <p14:xfrm>
                <a:off x="9278781" y="1435906"/>
                <a:ext cx="81648" cy="109513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96AE333-30E5-ACBE-291D-973D7DD6CF0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252099" y="1410319"/>
                  <a:ext cx="134479" cy="1601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B26C91E-BFAA-E038-4F96-DEBC3A6AE105}"/>
                    </a:ext>
                  </a:extLst>
                </p14:cNvPr>
                <p14:cNvContentPartPr/>
                <p14:nvPr/>
              </p14:nvContentPartPr>
              <p14:xfrm>
                <a:off x="8974368" y="1861020"/>
                <a:ext cx="120903" cy="8561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B26C91E-BFAA-E038-4F96-DEBC3A6AE10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947737" y="1834267"/>
                  <a:ext cx="173632" cy="615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4061143-44EB-50B6-5400-14D8F6CFC362}"/>
                    </a:ext>
                  </a:extLst>
                </p14:cNvPr>
                <p14:cNvContentPartPr/>
                <p14:nvPr/>
              </p14:nvContentPartPr>
              <p14:xfrm>
                <a:off x="9211177" y="1805067"/>
                <a:ext cx="57001" cy="32763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4061143-44EB-50B6-5400-14D8F6CFC36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184541" y="1779865"/>
                  <a:ext cx="109740" cy="826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66EF778-0912-8513-C90D-9A66374A2245}"/>
                    </a:ext>
                  </a:extLst>
                </p14:cNvPr>
                <p14:cNvContentPartPr/>
                <p14:nvPr/>
              </p14:nvContentPartPr>
              <p14:xfrm>
                <a:off x="9354580" y="1653296"/>
                <a:ext cx="17110" cy="72821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66EF778-0912-8513-C90D-9A66374A224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328656" y="1627655"/>
                  <a:ext cx="68440" cy="123591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1BA0D4E-A730-1EC5-5FF6-05B03D87017D}"/>
                </a:ext>
              </a:extLst>
            </p:cNvPr>
            <p:cNvSpPr/>
            <p:nvPr/>
          </p:nvSpPr>
          <p:spPr>
            <a:xfrm>
              <a:off x="4426448" y="3047999"/>
              <a:ext cx="2568538" cy="6164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4007A898-83C9-6D89-67B7-3CF30C9459A1}"/>
              </a:ext>
            </a:extLst>
          </p:cNvPr>
          <p:cNvSpPr txBox="1"/>
          <p:nvPr/>
        </p:nvSpPr>
        <p:spPr>
          <a:xfrm>
            <a:off x="924672" y="5565168"/>
            <a:ext cx="442644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onsolas"/>
              </a:rPr>
              <a:t>Search for projects and collaborators based on your interests or skills</a:t>
            </a: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A89BF2D9-F934-8947-8A11-D5A48A61AB9D}"/>
              </a:ext>
            </a:extLst>
          </p:cNvPr>
          <p:cNvSpPr/>
          <p:nvPr/>
        </p:nvSpPr>
        <p:spPr>
          <a:xfrm>
            <a:off x="2911011" y="3604517"/>
            <a:ext cx="145550" cy="192640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 descr="A screenshot of a computer&#10;&#10;Description automatically generated">
            <a:extLst>
              <a:ext uri="{FF2B5EF4-FFF2-40B4-BE49-F238E27FC236}">
                <a16:creationId xmlns:a16="http://schemas.microsoft.com/office/drawing/2014/main" id="{1886B3AD-94B1-B8C4-7E28-8AE23841BAE9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l="161" t="-124" r="1190" b="-38"/>
          <a:stretch/>
        </p:blipFill>
        <p:spPr>
          <a:xfrm>
            <a:off x="6481280" y="1822124"/>
            <a:ext cx="5246415" cy="3358923"/>
          </a:xfrm>
          <a:prstGeom prst="rect">
            <a:avLst/>
          </a:prstGeom>
        </p:spPr>
      </p:pic>
      <p:sp>
        <p:nvSpPr>
          <p:cNvPr id="53" name="Arrow: Up 52">
            <a:extLst>
              <a:ext uri="{FF2B5EF4-FFF2-40B4-BE49-F238E27FC236}">
                <a16:creationId xmlns:a16="http://schemas.microsoft.com/office/drawing/2014/main" id="{EF0EB0B5-682F-F7BC-AFCF-CC8DF3FDB22D}"/>
              </a:ext>
            </a:extLst>
          </p:cNvPr>
          <p:cNvSpPr/>
          <p:nvPr/>
        </p:nvSpPr>
        <p:spPr>
          <a:xfrm>
            <a:off x="5197010" y="1438381"/>
            <a:ext cx="77056" cy="273977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2E3F5A05-FEB7-5524-A804-52402D762013}"/>
                  </a:ext>
                </a:extLst>
              </p14:cNvPr>
              <p14:cNvContentPartPr/>
              <p14:nvPr/>
            </p14:nvContentPartPr>
            <p14:xfrm>
              <a:off x="11202744" y="1822124"/>
              <a:ext cx="71761" cy="12408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2E3F5A05-FEB7-5524-A804-52402D76201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184804" y="1804891"/>
                <a:ext cx="107283" cy="465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2FCE0B27-B138-1C35-7D43-AEB62B7108D7}"/>
                  </a:ext>
                </a:extLst>
              </p14:cNvPr>
              <p14:cNvContentPartPr/>
              <p14:nvPr/>
            </p14:nvContentPartPr>
            <p14:xfrm>
              <a:off x="11340033" y="1809229"/>
              <a:ext cx="72357" cy="8561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2FCE0B27-B138-1C35-7D43-AEB62B7108D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1322123" y="1766424"/>
                <a:ext cx="107819" cy="933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7E05F74E-A1BE-C226-C4D1-79163210A58B}"/>
                  </a:ext>
                </a:extLst>
              </p14:cNvPr>
              <p14:cNvContentPartPr/>
              <p14:nvPr/>
            </p14:nvContentPartPr>
            <p14:xfrm>
              <a:off x="11536420" y="1818144"/>
              <a:ext cx="125450" cy="4670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7E05F74E-A1BE-C226-C4D1-79163210A58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518447" y="1800320"/>
                <a:ext cx="161036" cy="819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0FE3924E-A8B5-E553-6219-F56B28B11C6E}"/>
                  </a:ext>
                </a:extLst>
              </p14:cNvPr>
              <p14:cNvContentPartPr/>
              <p14:nvPr/>
            </p14:nvContentPartPr>
            <p14:xfrm>
              <a:off x="11713475" y="1932993"/>
              <a:ext cx="27719" cy="94958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0FE3924E-A8B5-E553-6219-F56B28B11C6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695706" y="1915076"/>
                <a:ext cx="62901" cy="1304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4DF14247-46AC-A160-6BB8-7EBA06F4350A}"/>
                  </a:ext>
                </a:extLst>
              </p14:cNvPr>
              <p14:cNvContentPartPr/>
              <p14:nvPr/>
            </p14:nvContentPartPr>
            <p14:xfrm>
              <a:off x="11130965" y="1919280"/>
              <a:ext cx="27832" cy="93301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4DF14247-46AC-A160-6BB8-7EBA06F4350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1113124" y="1901406"/>
                <a:ext cx="63157" cy="1286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0F41FD2F-030B-9768-1545-5F9D0FA518F0}"/>
                  </a:ext>
                </a:extLst>
              </p14:cNvPr>
              <p14:cNvContentPartPr/>
              <p14:nvPr/>
            </p14:nvContentPartPr>
            <p14:xfrm>
              <a:off x="11181406" y="2099948"/>
              <a:ext cx="58859" cy="21382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0F41FD2F-030B-9768-1545-5F9D0FA518F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1163461" y="2082130"/>
                <a:ext cx="94390" cy="566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8D9D9AAE-36DC-0C68-CFB2-5F20CDB05803}"/>
                  </a:ext>
                </a:extLst>
              </p14:cNvPr>
              <p14:cNvContentPartPr/>
              <p14:nvPr/>
            </p14:nvContentPartPr>
            <p14:xfrm>
              <a:off x="11299767" y="2132121"/>
              <a:ext cx="111262" cy="9871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8D9D9AAE-36DC-0C68-CFB2-5F20CDB0580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1281822" y="2115102"/>
                <a:ext cx="146794" cy="435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7C2C5DFE-AF4B-5E96-EA0E-E94E664AD84A}"/>
                  </a:ext>
                </a:extLst>
              </p14:cNvPr>
              <p14:cNvContentPartPr/>
              <p14:nvPr/>
            </p14:nvContentPartPr>
            <p14:xfrm>
              <a:off x="11522708" y="2147215"/>
              <a:ext cx="60386" cy="8561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7C2C5DFE-AF4B-5E96-EA0E-E94E664AD84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1504842" y="2120462"/>
                <a:ext cx="95760" cy="615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271E660D-212D-E732-8292-EEC7CC8227B2}"/>
                  </a:ext>
                </a:extLst>
              </p14:cNvPr>
              <p14:cNvContentPartPr/>
              <p14:nvPr/>
            </p14:nvContentPartPr>
            <p14:xfrm>
              <a:off x="11665850" y="2117297"/>
              <a:ext cx="23755" cy="27533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271E660D-212D-E732-8292-EEC7CC8227B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1648122" y="2099648"/>
                <a:ext cx="58856" cy="62479"/>
              </a:xfrm>
              <a:prstGeom prst="rect">
                <a:avLst/>
              </a:prstGeom>
            </p:spPr>
          </p:pic>
        </mc:Fallback>
      </mc:AlternateContent>
      <p:sp>
        <p:nvSpPr>
          <p:cNvPr id="69" name="Arrow: Up 68">
            <a:extLst>
              <a:ext uri="{FF2B5EF4-FFF2-40B4-BE49-F238E27FC236}">
                <a16:creationId xmlns:a16="http://schemas.microsoft.com/office/drawing/2014/main" id="{72BBB49F-2567-4E83-BD2B-240442991089}"/>
              </a:ext>
            </a:extLst>
          </p:cNvPr>
          <p:cNvSpPr/>
          <p:nvPr/>
        </p:nvSpPr>
        <p:spPr>
          <a:xfrm>
            <a:off x="11412875" y="1438380"/>
            <a:ext cx="77056" cy="273977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BEA0A60-C834-4D14-7E26-3828466985A3}"/>
              </a:ext>
            </a:extLst>
          </p:cNvPr>
          <p:cNvSpPr txBox="1"/>
          <p:nvPr/>
        </p:nvSpPr>
        <p:spPr>
          <a:xfrm>
            <a:off x="8604605" y="1138719"/>
            <a:ext cx="392130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onsolas"/>
              </a:rPr>
              <a:t>Market your repository to look for collaborators</a:t>
            </a:r>
          </a:p>
        </p:txBody>
      </p:sp>
      <p:sp>
        <p:nvSpPr>
          <p:cNvPr id="71" name="Arrow: Down 70">
            <a:extLst>
              <a:ext uri="{FF2B5EF4-FFF2-40B4-BE49-F238E27FC236}">
                <a16:creationId xmlns:a16="http://schemas.microsoft.com/office/drawing/2014/main" id="{29DF52D9-98D6-8A4D-2FEA-7FA4B1752914}"/>
              </a:ext>
            </a:extLst>
          </p:cNvPr>
          <p:cNvSpPr/>
          <p:nvPr/>
        </p:nvSpPr>
        <p:spPr>
          <a:xfrm>
            <a:off x="7131977" y="4512066"/>
            <a:ext cx="145550" cy="95036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5F0D7B4-2500-04AD-FE17-F2501D47F83F}"/>
              </a:ext>
            </a:extLst>
          </p:cNvPr>
          <p:cNvSpPr txBox="1"/>
          <p:nvPr/>
        </p:nvSpPr>
        <p:spPr>
          <a:xfrm>
            <a:off x="6155929" y="5505234"/>
            <a:ext cx="209763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onsolas"/>
              </a:rPr>
              <a:t>Chat with users by clicking on their icon</a:t>
            </a:r>
          </a:p>
        </p:txBody>
      </p:sp>
      <p:sp>
        <p:nvSpPr>
          <p:cNvPr id="74" name="Arrow: Down 73">
            <a:extLst>
              <a:ext uri="{FF2B5EF4-FFF2-40B4-BE49-F238E27FC236}">
                <a16:creationId xmlns:a16="http://schemas.microsoft.com/office/drawing/2014/main" id="{0629305F-8C72-A655-D8FD-87173EFFECF7}"/>
              </a:ext>
            </a:extLst>
          </p:cNvPr>
          <p:cNvSpPr/>
          <p:nvPr/>
        </p:nvSpPr>
        <p:spPr>
          <a:xfrm>
            <a:off x="9255303" y="3715820"/>
            <a:ext cx="145550" cy="192640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B2A883A-DA1A-C339-6803-2A54B8AE1A4A}"/>
              </a:ext>
            </a:extLst>
          </p:cNvPr>
          <p:cNvSpPr txBox="1"/>
          <p:nvPr/>
        </p:nvSpPr>
        <p:spPr>
          <a:xfrm>
            <a:off x="8253569" y="5676469"/>
            <a:ext cx="358739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onsolas"/>
              </a:rPr>
              <a:t>Recommended Repositories: Click to expand details</a:t>
            </a:r>
          </a:p>
        </p:txBody>
      </p:sp>
      <p:sp>
        <p:nvSpPr>
          <p:cNvPr id="77" name="Arrow: Down 76">
            <a:extLst>
              <a:ext uri="{FF2B5EF4-FFF2-40B4-BE49-F238E27FC236}">
                <a16:creationId xmlns:a16="http://schemas.microsoft.com/office/drawing/2014/main" id="{199F5B4A-0F15-377B-2CBB-B3912A88E072}"/>
              </a:ext>
            </a:extLst>
          </p:cNvPr>
          <p:cNvSpPr/>
          <p:nvPr/>
        </p:nvSpPr>
        <p:spPr>
          <a:xfrm>
            <a:off x="10102920" y="2765460"/>
            <a:ext cx="119865" cy="159249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BF36A1C-A223-A65E-D9B0-CF46AB1CA4E3}"/>
              </a:ext>
            </a:extLst>
          </p:cNvPr>
          <p:cNvSpPr txBox="1"/>
          <p:nvPr/>
        </p:nvSpPr>
        <p:spPr>
          <a:xfrm>
            <a:off x="9400850" y="4340828"/>
            <a:ext cx="244867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onsolas"/>
              </a:rPr>
              <a:t>Recommended Users: Click to chat</a:t>
            </a:r>
          </a:p>
        </p:txBody>
      </p:sp>
      <p:sp>
        <p:nvSpPr>
          <p:cNvPr id="79" name="Arrow: Right 78">
            <a:extLst>
              <a:ext uri="{FF2B5EF4-FFF2-40B4-BE49-F238E27FC236}">
                <a16:creationId xmlns:a16="http://schemas.microsoft.com/office/drawing/2014/main" id="{D713A1BA-B5A8-4AD6-59C7-10C98F8BD062}"/>
              </a:ext>
            </a:extLst>
          </p:cNvPr>
          <p:cNvSpPr/>
          <p:nvPr/>
        </p:nvSpPr>
        <p:spPr>
          <a:xfrm>
            <a:off x="5565168" y="3493213"/>
            <a:ext cx="813370" cy="171235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9488AB4-30B2-FC63-E5F4-7911BDE80462}"/>
              </a:ext>
            </a:extLst>
          </p:cNvPr>
          <p:cNvSpPr txBox="1"/>
          <p:nvPr/>
        </p:nvSpPr>
        <p:spPr>
          <a:xfrm>
            <a:off x="5470985" y="3116491"/>
            <a:ext cx="100172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onsolas"/>
              </a:rPr>
              <a:t>Sign In</a:t>
            </a:r>
          </a:p>
        </p:txBody>
      </p:sp>
    </p:spTree>
    <p:extLst>
      <p:ext uri="{BB962C8B-B14F-4D97-AF65-F5344CB8AC3E}">
        <p14:creationId xmlns:p14="http://schemas.microsoft.com/office/powerpoint/2010/main" val="446050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66C508C-A6BE-5536-9744-0F784F7FD950}"/>
              </a:ext>
            </a:extLst>
          </p:cNvPr>
          <p:cNvCxnSpPr/>
          <p:nvPr/>
        </p:nvCxnSpPr>
        <p:spPr>
          <a:xfrm flipV="1">
            <a:off x="4848497" y="4054980"/>
            <a:ext cx="1800242" cy="398766"/>
          </a:xfrm>
          <a:prstGeom prst="straightConnector1">
            <a:avLst/>
          </a:prstGeom>
          <a:ln w="57150">
            <a:solidFill>
              <a:srgbClr val="00F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F38EDD8C-E27F-C780-7F60-ABD27D5EC467}"/>
              </a:ext>
            </a:extLst>
          </p:cNvPr>
          <p:cNvSpPr/>
          <p:nvPr/>
        </p:nvSpPr>
        <p:spPr>
          <a:xfrm rot="5640000">
            <a:off x="6398280" y="4442096"/>
            <a:ext cx="623606" cy="471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B44330-A31E-AC55-D280-BB5202DEC9A4}"/>
              </a:ext>
            </a:extLst>
          </p:cNvPr>
          <p:cNvSpPr/>
          <p:nvPr/>
        </p:nvSpPr>
        <p:spPr>
          <a:xfrm rot="21360000">
            <a:off x="5627269" y="5051831"/>
            <a:ext cx="945687" cy="471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656739-C825-7077-30FE-A63C82C12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0740" y="253467"/>
            <a:ext cx="9659421" cy="655637"/>
          </a:xfrm>
        </p:spPr>
        <p:txBody>
          <a:bodyPr>
            <a:normAutofit/>
          </a:bodyPr>
          <a:lstStyle/>
          <a:p>
            <a:r>
              <a:rPr lang="en-US"/>
              <a:t>Our Recommendation System</a:t>
            </a:r>
          </a:p>
        </p:txBody>
      </p:sp>
      <p:pic>
        <p:nvPicPr>
          <p:cNvPr id="11" name="Graphic 10" descr="Connections with solid fill">
            <a:extLst>
              <a:ext uri="{FF2B5EF4-FFF2-40B4-BE49-F238E27FC236}">
                <a16:creationId xmlns:a16="http://schemas.microsoft.com/office/drawing/2014/main" id="{EFD308FE-54E0-9F3B-B141-B26193C1F4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4490" y="1646387"/>
            <a:ext cx="1045821" cy="113150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65AC4C9-E40F-2F55-5D73-761E7C6418DB}"/>
              </a:ext>
            </a:extLst>
          </p:cNvPr>
          <p:cNvSpPr txBox="1"/>
          <p:nvPr/>
        </p:nvSpPr>
        <p:spPr>
          <a:xfrm>
            <a:off x="1552173" y="1799417"/>
            <a:ext cx="194090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latin typeface="Avenir Next LT Pro Light"/>
              </a:rPr>
              <a:t>Social Network</a:t>
            </a:r>
          </a:p>
          <a:p>
            <a:r>
              <a:rPr lang="en-US" sz="1600">
                <a:latin typeface="Avenir Next LT Pro Light"/>
              </a:rPr>
              <a:t>Of repositories and developers</a:t>
            </a:r>
            <a:endParaRPr lang="en-US" sz="1600" b="1">
              <a:latin typeface="Avenir Next LT Pro Ligh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A7E9BE-E472-35B9-A296-7A8C122AFA50}"/>
              </a:ext>
            </a:extLst>
          </p:cNvPr>
          <p:cNvSpPr txBox="1"/>
          <p:nvPr/>
        </p:nvSpPr>
        <p:spPr>
          <a:xfrm>
            <a:off x="1550732" y="5149678"/>
            <a:ext cx="2124982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latin typeface="Avenir Next LT Pro Light"/>
              </a:rPr>
              <a:t>Embedded Graph</a:t>
            </a:r>
          </a:p>
          <a:p>
            <a:r>
              <a:rPr lang="en-US" sz="1400">
                <a:latin typeface="Avenir Next LT Pro Light"/>
              </a:rPr>
              <a:t>That represents items in the same latent space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D091FD5-463F-A02C-996E-5FFA908BF8B1}"/>
              </a:ext>
            </a:extLst>
          </p:cNvPr>
          <p:cNvSpPr txBox="1"/>
          <p:nvPr/>
        </p:nvSpPr>
        <p:spPr>
          <a:xfrm>
            <a:off x="1513624" y="3289588"/>
            <a:ext cx="2373808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rgbClr val="FFFF00"/>
                </a:solidFill>
                <a:latin typeface="Avenir Next LT Pro Light"/>
              </a:rPr>
              <a:t>Node2Vec</a:t>
            </a:r>
          </a:p>
          <a:p>
            <a:r>
              <a:rPr lang="en-US" sz="1600"/>
              <a:t>Train an embedding model using a biased random walk</a:t>
            </a:r>
          </a:p>
        </p:txBody>
      </p:sp>
      <p:pic>
        <p:nvPicPr>
          <p:cNvPr id="23" name="Graphic 22" descr="User with solid fill">
            <a:extLst>
              <a:ext uri="{FF2B5EF4-FFF2-40B4-BE49-F238E27FC236}">
                <a16:creationId xmlns:a16="http://schemas.microsoft.com/office/drawing/2014/main" id="{718D0EBC-4113-837D-B16D-FDF3D070CA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15517" y="2048255"/>
            <a:ext cx="948767" cy="103648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4AA44FC-1399-C1A1-F9AC-A0E9C665BF43}"/>
              </a:ext>
            </a:extLst>
          </p:cNvPr>
          <p:cNvSpPr txBox="1"/>
          <p:nvPr/>
        </p:nvSpPr>
        <p:spPr>
          <a:xfrm>
            <a:off x="9420740" y="3178534"/>
            <a:ext cx="202507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latin typeface="Avenir Next LT Pro Light"/>
              </a:rPr>
              <a:t>Match scores</a:t>
            </a:r>
            <a:endParaRPr lang="en-US" b="1"/>
          </a:p>
        </p:txBody>
      </p:sp>
      <p:pic>
        <p:nvPicPr>
          <p:cNvPr id="27" name="Graphic 26" descr="Network with solid fill">
            <a:extLst>
              <a:ext uri="{FF2B5EF4-FFF2-40B4-BE49-F238E27FC236}">
                <a16:creationId xmlns:a16="http://schemas.microsoft.com/office/drawing/2014/main" id="{C4B1688F-51DF-9BF0-827A-9DEA863801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9125" y="4750996"/>
            <a:ext cx="1498957" cy="1590779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3C9F8EA-0F6E-A5B5-A04C-D8455F1A0BB2}"/>
              </a:ext>
            </a:extLst>
          </p:cNvPr>
          <p:cNvSpPr/>
          <p:nvPr/>
        </p:nvSpPr>
        <p:spPr>
          <a:xfrm rot="2100000">
            <a:off x="4703337" y="4845582"/>
            <a:ext cx="814762" cy="64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27A836C-4087-38B4-7D67-B33017308BEA}"/>
              </a:ext>
            </a:extLst>
          </p:cNvPr>
          <p:cNvSpPr txBox="1"/>
          <p:nvPr/>
        </p:nvSpPr>
        <p:spPr>
          <a:xfrm>
            <a:off x="4847010" y="5468367"/>
            <a:ext cx="2749150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rgbClr val="00FBFF"/>
                </a:solidFill>
                <a:latin typeface="Avenir Next LT Pro Light"/>
              </a:rPr>
              <a:t>Link Prediction Algorithm</a:t>
            </a:r>
          </a:p>
          <a:p>
            <a:r>
              <a:rPr lang="en-US" sz="1400">
                <a:latin typeface="Avenir Next LT Pro Light"/>
              </a:rPr>
              <a:t>Suggests potential connections based on contribution activity and mutual connections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D1D276E-9BB1-26CA-D835-1C3C63EC5F83}"/>
              </a:ext>
            </a:extLst>
          </p:cNvPr>
          <p:cNvSpPr txBox="1"/>
          <p:nvPr/>
        </p:nvSpPr>
        <p:spPr>
          <a:xfrm>
            <a:off x="1431898" y="793110"/>
            <a:ext cx="901216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ctr">
              <a:buFont typeface="Wingdings"/>
              <a:buChar char="Ø"/>
            </a:pPr>
            <a:r>
              <a:rPr lang="en-US" sz="1600">
                <a:latin typeface="Consolas"/>
              </a:rPr>
              <a:t>Uses a Hybrid of Graph and NLP methods to match repositories to developers</a:t>
            </a:r>
          </a:p>
        </p:txBody>
      </p:sp>
      <p:pic>
        <p:nvPicPr>
          <p:cNvPr id="4" name="Graphic 3" descr="User with solid fill">
            <a:extLst>
              <a:ext uri="{FF2B5EF4-FFF2-40B4-BE49-F238E27FC236}">
                <a16:creationId xmlns:a16="http://schemas.microsoft.com/office/drawing/2014/main" id="{5E28AB92-C131-87FD-5C9E-1AB6B6CEB1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73310" y="4695139"/>
            <a:ext cx="700887" cy="751879"/>
          </a:xfrm>
          <a:prstGeom prst="rect">
            <a:avLst/>
          </a:prstGeom>
        </p:spPr>
      </p:pic>
      <p:pic>
        <p:nvPicPr>
          <p:cNvPr id="7" name="Graphic 6" descr="Document with solid fill">
            <a:extLst>
              <a:ext uri="{FF2B5EF4-FFF2-40B4-BE49-F238E27FC236}">
                <a16:creationId xmlns:a16="http://schemas.microsoft.com/office/drawing/2014/main" id="{00644DC9-331D-7824-5443-925BF9C5F7A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93495" y="4697463"/>
            <a:ext cx="749147" cy="758328"/>
          </a:xfrm>
          <a:prstGeom prst="rect">
            <a:avLst/>
          </a:prstGeom>
        </p:spPr>
      </p:pic>
      <p:pic>
        <p:nvPicPr>
          <p:cNvPr id="8" name="Graphic 7" descr="Document with solid fill">
            <a:extLst>
              <a:ext uri="{FF2B5EF4-FFF2-40B4-BE49-F238E27FC236}">
                <a16:creationId xmlns:a16="http://schemas.microsoft.com/office/drawing/2014/main" id="{79C45AEC-E675-5E00-3484-763ACFCA10A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416463" y="2048291"/>
            <a:ext cx="749147" cy="758328"/>
          </a:xfrm>
          <a:prstGeom prst="rect">
            <a:avLst/>
          </a:prstGeo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DAB563CC-8E25-6920-7926-9BB4480E34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30293" y="3574906"/>
            <a:ext cx="700887" cy="751879"/>
          </a:xfrm>
          <a:prstGeom prst="rect">
            <a:avLst/>
          </a:prstGeom>
        </p:spPr>
      </p:pic>
      <p:pic>
        <p:nvPicPr>
          <p:cNvPr id="20" name="Graphic 19" descr="Document with solid fill">
            <a:extLst>
              <a:ext uri="{FF2B5EF4-FFF2-40B4-BE49-F238E27FC236}">
                <a16:creationId xmlns:a16="http://schemas.microsoft.com/office/drawing/2014/main" id="{918D5ED5-F4C8-4E6B-D54F-DB6FF6C92E7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56832" y="3966691"/>
            <a:ext cx="749147" cy="758328"/>
          </a:xfrm>
          <a:prstGeom prst="rect">
            <a:avLst/>
          </a:prstGeom>
        </p:spPr>
      </p:pic>
      <p:sp>
        <p:nvSpPr>
          <p:cNvPr id="48" name="Arrow: Right 47">
            <a:extLst>
              <a:ext uri="{FF2B5EF4-FFF2-40B4-BE49-F238E27FC236}">
                <a16:creationId xmlns:a16="http://schemas.microsoft.com/office/drawing/2014/main" id="{C252A69F-E5D5-44BF-7570-0EA5F5DD79DF}"/>
              </a:ext>
            </a:extLst>
          </p:cNvPr>
          <p:cNvSpPr/>
          <p:nvPr/>
        </p:nvSpPr>
        <p:spPr>
          <a:xfrm>
            <a:off x="3523096" y="2213094"/>
            <a:ext cx="1542758" cy="151759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4908C19F-E891-90EB-A801-A447D641CFFA}"/>
              </a:ext>
            </a:extLst>
          </p:cNvPr>
          <p:cNvSpPr/>
          <p:nvPr/>
        </p:nvSpPr>
        <p:spPr>
          <a:xfrm>
            <a:off x="3632680" y="5491468"/>
            <a:ext cx="1196395" cy="151759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819EDF87-7893-4B46-8AA7-A5ED52E0AC9F}"/>
              </a:ext>
            </a:extLst>
          </p:cNvPr>
          <p:cNvSpPr/>
          <p:nvPr/>
        </p:nvSpPr>
        <p:spPr>
          <a:xfrm rot="5400000">
            <a:off x="-143783" y="3700346"/>
            <a:ext cx="2005315" cy="214548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6C2E020A-2EEA-3840-0838-4410D6BBF3E0}"/>
              </a:ext>
            </a:extLst>
          </p:cNvPr>
          <p:cNvSpPr/>
          <p:nvPr/>
        </p:nvSpPr>
        <p:spPr>
          <a:xfrm>
            <a:off x="5254831" y="1665021"/>
            <a:ext cx="1692234" cy="95002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Calibri,Sans-Serif"/>
              <a:buChar char="-"/>
            </a:pPr>
            <a:r>
              <a:rPr lang="en-US" sz="1400">
                <a:latin typeface="Avenir Next LT Pro Light"/>
                <a:cs typeface="Arial"/>
              </a:rPr>
              <a:t>Interests, </a:t>
            </a:r>
            <a:endParaRPr lang="en-US">
              <a:latin typeface="Avenir Next LT Pro Light"/>
            </a:endParaRPr>
          </a:p>
          <a:p>
            <a:pPr marL="285750" indent="-285750">
              <a:buFont typeface="Calibri,Sans-Serif"/>
              <a:buChar char="-"/>
            </a:pPr>
            <a:r>
              <a:rPr lang="en-US" sz="1400">
                <a:latin typeface="Avenir Next LT Pro Light"/>
                <a:cs typeface="Arial"/>
              </a:rPr>
              <a:t>Languages</a:t>
            </a:r>
            <a:endParaRPr lang="en-US">
              <a:latin typeface="Avenir Next LT Pro Light"/>
            </a:endParaRPr>
          </a:p>
          <a:p>
            <a:pPr marL="285750" indent="-285750">
              <a:buFont typeface="Calibri,Sans-Serif"/>
              <a:buChar char="-"/>
            </a:pPr>
            <a:r>
              <a:rPr lang="en-US" sz="1400">
                <a:latin typeface="Avenir Next LT Pro Light"/>
                <a:cs typeface="Arial"/>
              </a:rPr>
              <a:t>Technologies</a:t>
            </a:r>
          </a:p>
          <a:p>
            <a:pPr marL="285750" indent="-285750">
              <a:buFont typeface="Calibri,Sans-Serif"/>
              <a:buChar char="-"/>
            </a:pPr>
            <a:r>
              <a:rPr lang="en-US" sz="1400">
                <a:latin typeface="Avenir Next LT Pro Light"/>
                <a:cs typeface="Arial"/>
              </a:rPr>
              <a:t>Skills</a:t>
            </a:r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B01B5316-2570-2AFD-33A0-79166AC6304B}"/>
              </a:ext>
            </a:extLst>
          </p:cNvPr>
          <p:cNvSpPr/>
          <p:nvPr/>
        </p:nvSpPr>
        <p:spPr>
          <a:xfrm>
            <a:off x="7471641" y="2213094"/>
            <a:ext cx="1542758" cy="151759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B5FD3C3-73E0-78E7-695D-3134D844E615}"/>
              </a:ext>
            </a:extLst>
          </p:cNvPr>
          <p:cNvSpPr txBox="1"/>
          <p:nvPr/>
        </p:nvSpPr>
        <p:spPr>
          <a:xfrm>
            <a:off x="5283004" y="2719757"/>
            <a:ext cx="174298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Avenir Next LT Pro Light"/>
              </a:rPr>
              <a:t>Extracted from README and profiles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E43BA9E-0C78-5856-749B-B9A768EAB5E8}"/>
              </a:ext>
            </a:extLst>
          </p:cNvPr>
          <p:cNvSpPr txBox="1"/>
          <p:nvPr/>
        </p:nvSpPr>
        <p:spPr>
          <a:xfrm>
            <a:off x="7371081" y="2403081"/>
            <a:ext cx="174298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Cosine similarity search</a:t>
            </a:r>
          </a:p>
        </p:txBody>
      </p:sp>
      <p:pic>
        <p:nvPicPr>
          <p:cNvPr id="56" name="Graphic 55" descr="User with solid fill">
            <a:extLst>
              <a:ext uri="{FF2B5EF4-FFF2-40B4-BE49-F238E27FC236}">
                <a16:creationId xmlns:a16="http://schemas.microsoft.com/office/drawing/2014/main" id="{C65CB5C8-F6D1-7F71-34B0-62B2F144172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373855" y="2176903"/>
            <a:ext cx="948767" cy="1036481"/>
          </a:xfrm>
          <a:prstGeom prst="rect">
            <a:avLst/>
          </a:prstGeom>
        </p:spPr>
      </p:pic>
      <p:pic>
        <p:nvPicPr>
          <p:cNvPr id="57" name="Graphic 56" descr="Document with solid fill">
            <a:extLst>
              <a:ext uri="{FF2B5EF4-FFF2-40B4-BE49-F238E27FC236}">
                <a16:creationId xmlns:a16="http://schemas.microsoft.com/office/drawing/2014/main" id="{F4278FCD-2E9F-35C6-7BFC-F15098FAAE8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555008" y="2186836"/>
            <a:ext cx="749147" cy="758328"/>
          </a:xfrm>
          <a:prstGeom prst="rect">
            <a:avLst/>
          </a:prstGeom>
        </p:spPr>
      </p:pic>
      <p:sp>
        <p:nvSpPr>
          <p:cNvPr id="58" name="Arrow: Right 57">
            <a:extLst>
              <a:ext uri="{FF2B5EF4-FFF2-40B4-BE49-F238E27FC236}">
                <a16:creationId xmlns:a16="http://schemas.microsoft.com/office/drawing/2014/main" id="{582E513A-1763-6113-76B5-260B3CFC0108}"/>
              </a:ext>
            </a:extLst>
          </p:cNvPr>
          <p:cNvSpPr/>
          <p:nvPr/>
        </p:nvSpPr>
        <p:spPr>
          <a:xfrm rot="5400000">
            <a:off x="9688368" y="4152730"/>
            <a:ext cx="820343" cy="14186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4DD6C467-1C36-3C83-FD36-E8F64C903A0F}"/>
              </a:ext>
            </a:extLst>
          </p:cNvPr>
          <p:cNvSpPr/>
          <p:nvPr/>
        </p:nvSpPr>
        <p:spPr>
          <a:xfrm>
            <a:off x="7373407" y="5471675"/>
            <a:ext cx="1394317" cy="171551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CABC39-0BC5-0B07-491F-066E2B10E8A4}"/>
              </a:ext>
            </a:extLst>
          </p:cNvPr>
          <p:cNvSpPr/>
          <p:nvPr/>
        </p:nvSpPr>
        <p:spPr>
          <a:xfrm>
            <a:off x="9040090" y="4863936"/>
            <a:ext cx="2414649" cy="2770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US" sz="1600">
                <a:ea typeface="+mn-lt"/>
                <a:cs typeface="+mn-lt"/>
              </a:rPr>
              <a:t>Unique Space Lab</a:t>
            </a:r>
            <a:endParaRPr lang="en-US" sz="16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19C594-0C39-09D0-B634-B4562E4EB0F4}"/>
              </a:ext>
            </a:extLst>
          </p:cNvPr>
          <p:cNvSpPr/>
          <p:nvPr/>
        </p:nvSpPr>
        <p:spPr>
          <a:xfrm>
            <a:off x="9040090" y="5230091"/>
            <a:ext cx="2414649" cy="2869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/>
              <a:t>2. ISS Radiation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3AA58D-EEF6-1D99-291A-C575C60649F6}"/>
              </a:ext>
            </a:extLst>
          </p:cNvPr>
          <p:cNvSpPr txBox="1"/>
          <p:nvPr/>
        </p:nvSpPr>
        <p:spPr>
          <a:xfrm>
            <a:off x="9009039" y="5935661"/>
            <a:ext cx="2961408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Recommend open-source repositories for the user to engage with</a:t>
            </a:r>
            <a:endParaRPr lang="en-US" sz="1400" b="1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F24DD6-76EC-BB58-3250-46303EF3C5B8}"/>
              </a:ext>
            </a:extLst>
          </p:cNvPr>
          <p:cNvSpPr/>
          <p:nvPr/>
        </p:nvSpPr>
        <p:spPr>
          <a:xfrm>
            <a:off x="9049986" y="5606142"/>
            <a:ext cx="2414649" cy="2869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...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BE5F6D2-F34F-F5CF-03A5-AF460AA98BF9}"/>
                  </a:ext>
                </a:extLst>
              </p14:cNvPr>
              <p14:cNvContentPartPr/>
              <p14:nvPr/>
            </p14:nvContentPartPr>
            <p14:xfrm>
              <a:off x="-757051" y="964870"/>
              <a:ext cx="12370" cy="1237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BE5F6D2-F34F-F5CF-03A5-AF460AA98BF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-1375551" y="346370"/>
                <a:ext cx="1237000" cy="123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3B223A2-B7F7-5C8B-7E52-141516EF0123}"/>
                  </a:ext>
                </a:extLst>
              </p14:cNvPr>
              <p14:cNvContentPartPr/>
              <p14:nvPr/>
            </p14:nvContentPartPr>
            <p14:xfrm>
              <a:off x="-301831" y="1261753"/>
              <a:ext cx="12370" cy="1237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3B223A2-B7F7-5C8B-7E52-141516EF012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-920331" y="643253"/>
                <a:ext cx="1237000" cy="123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2503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C1FBEAD-BAB5-CFD4-80B9-0C206C4D7551}"/>
              </a:ext>
            </a:extLst>
          </p:cNvPr>
          <p:cNvSpPr txBox="1">
            <a:spLocks/>
          </p:cNvSpPr>
          <p:nvPr/>
        </p:nvSpPr>
        <p:spPr>
          <a:xfrm>
            <a:off x="637563" y="445490"/>
            <a:ext cx="7442597" cy="724134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kern="1200" cap="all" spc="4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TECH SCHEMA</a:t>
            </a:r>
          </a:p>
        </p:txBody>
      </p:sp>
      <p:pic>
        <p:nvPicPr>
          <p:cNvPr id="2" name="Graphic 1" descr="Monitor with solid fill">
            <a:extLst>
              <a:ext uri="{FF2B5EF4-FFF2-40B4-BE49-F238E27FC236}">
                <a16:creationId xmlns:a16="http://schemas.microsoft.com/office/drawing/2014/main" id="{507AFB41-1337-714C-7EC0-BD150C9A9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1519" y="1173822"/>
            <a:ext cx="1145568" cy="11455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DCEF9B-7976-6761-34D7-D4FF713560C0}"/>
              </a:ext>
            </a:extLst>
          </p:cNvPr>
          <p:cNvSpPr txBox="1"/>
          <p:nvPr/>
        </p:nvSpPr>
        <p:spPr>
          <a:xfrm>
            <a:off x="513707" y="2320247"/>
            <a:ext cx="156680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>
                <a:latin typeface="Consolas"/>
              </a:rPr>
              <a:t>Gitlinked.co</a:t>
            </a:r>
          </a:p>
        </p:txBody>
      </p:sp>
      <p:pic>
        <p:nvPicPr>
          <p:cNvPr id="5" name="Graphic 4" descr="User with solid fill">
            <a:extLst>
              <a:ext uri="{FF2B5EF4-FFF2-40B4-BE49-F238E27FC236}">
                <a16:creationId xmlns:a16="http://schemas.microsoft.com/office/drawing/2014/main" id="{1AC7C8D2-5545-66BE-A4F6-4FC763A648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27789" y="1833080"/>
            <a:ext cx="657547" cy="6575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5F1A94-E45F-0281-4D95-4FB4EEFB5738}"/>
              </a:ext>
            </a:extLst>
          </p:cNvPr>
          <p:cNvSpPr txBox="1"/>
          <p:nvPr/>
        </p:nvSpPr>
        <p:spPr>
          <a:xfrm>
            <a:off x="2722650" y="2491482"/>
            <a:ext cx="65069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>
                <a:latin typeface="Consolas"/>
              </a:rPr>
              <a:t>User</a:t>
            </a:r>
          </a:p>
        </p:txBody>
      </p:sp>
      <p:pic>
        <p:nvPicPr>
          <p:cNvPr id="7" name="Graphic 6" descr="Chat bubble with solid fill">
            <a:extLst>
              <a:ext uri="{FF2B5EF4-FFF2-40B4-BE49-F238E27FC236}">
                <a16:creationId xmlns:a16="http://schemas.microsoft.com/office/drawing/2014/main" id="{7FEA3F0F-AB85-616A-4308-0C39087A42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77474" y="1293688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2DD1026-D4AF-E98F-CD73-11E47E46A54A}"/>
              </a:ext>
            </a:extLst>
          </p:cNvPr>
          <p:cNvSpPr txBox="1"/>
          <p:nvPr/>
        </p:nvSpPr>
        <p:spPr>
          <a:xfrm>
            <a:off x="3964110" y="2089078"/>
            <a:ext cx="153256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onsolas"/>
              </a:rPr>
              <a:t>Input Prompt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83565A3-68DC-8B13-8D25-2EF742F6AC2E}"/>
              </a:ext>
            </a:extLst>
          </p:cNvPr>
          <p:cNvCxnSpPr/>
          <p:nvPr/>
        </p:nvCxnSpPr>
        <p:spPr>
          <a:xfrm>
            <a:off x="2048732" y="1753349"/>
            <a:ext cx="2001747" cy="68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9690616-541E-0730-9370-A46543C824BD}"/>
              </a:ext>
            </a:extLst>
          </p:cNvPr>
          <p:cNvSpPr txBox="1"/>
          <p:nvPr/>
        </p:nvSpPr>
        <p:spPr>
          <a:xfrm>
            <a:off x="2559975" y="1309953"/>
            <a:ext cx="97604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onsolas"/>
              </a:rPr>
              <a:t>Sign in</a:t>
            </a:r>
          </a:p>
        </p:txBody>
      </p:sp>
      <p:pic>
        <p:nvPicPr>
          <p:cNvPr id="13" name="Picture 12" descr="ChatGPT: Shaping the Evolution of Technology and Society | by M Vaseem |  Artificial Intelligence in Plain English">
            <a:extLst>
              <a:ext uri="{FF2B5EF4-FFF2-40B4-BE49-F238E27FC236}">
                <a16:creationId xmlns:a16="http://schemas.microsoft.com/office/drawing/2014/main" id="{0AB5CF13-D98D-B280-AB4F-D9FB81450F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73073" y="1334905"/>
            <a:ext cx="705493" cy="729223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29C0191-27B8-FD45-643C-4C39CE275932}"/>
              </a:ext>
            </a:extLst>
          </p:cNvPr>
          <p:cNvCxnSpPr>
            <a:cxnSpLocks/>
          </p:cNvCxnSpPr>
          <p:nvPr/>
        </p:nvCxnSpPr>
        <p:spPr>
          <a:xfrm flipV="1">
            <a:off x="5319338" y="1760196"/>
            <a:ext cx="1633590" cy="17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F1923DF-7810-AE10-CED9-C1DC8289A1E1}"/>
              </a:ext>
            </a:extLst>
          </p:cNvPr>
          <p:cNvSpPr txBox="1"/>
          <p:nvPr/>
        </p:nvSpPr>
        <p:spPr>
          <a:xfrm>
            <a:off x="5231256" y="1284269"/>
            <a:ext cx="18151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onsolas"/>
              </a:rPr>
              <a:t>Format parsing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B973C2-27C0-FC8B-73F6-8414F2978D85}"/>
              </a:ext>
            </a:extLst>
          </p:cNvPr>
          <p:cNvSpPr txBox="1"/>
          <p:nvPr/>
        </p:nvSpPr>
        <p:spPr>
          <a:xfrm>
            <a:off x="8690221" y="2089077"/>
            <a:ext cx="255141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onsolas"/>
              </a:rPr>
              <a:t>Recommendation System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1A86A56-412F-77AB-74D1-B7E91B71F0AD}"/>
              </a:ext>
            </a:extLst>
          </p:cNvPr>
          <p:cNvCxnSpPr>
            <a:cxnSpLocks/>
          </p:cNvCxnSpPr>
          <p:nvPr/>
        </p:nvCxnSpPr>
        <p:spPr>
          <a:xfrm>
            <a:off x="8084798" y="1693417"/>
            <a:ext cx="1342489" cy="154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BA231F8-B889-A288-5926-E3EF22ED5D9F}"/>
              </a:ext>
            </a:extLst>
          </p:cNvPr>
          <p:cNvCxnSpPr>
            <a:cxnSpLocks/>
          </p:cNvCxnSpPr>
          <p:nvPr/>
        </p:nvCxnSpPr>
        <p:spPr>
          <a:xfrm flipH="1">
            <a:off x="3005940" y="2926315"/>
            <a:ext cx="10275" cy="9743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A2EB398-AF00-D590-EC5F-E03D39164165}"/>
              </a:ext>
            </a:extLst>
          </p:cNvPr>
          <p:cNvSpPr txBox="1"/>
          <p:nvPr/>
        </p:nvSpPr>
        <p:spPr>
          <a:xfrm>
            <a:off x="2465795" y="4837415"/>
            <a:ext cx="108734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onsolas"/>
              </a:rPr>
              <a:t>Database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3044A16-BCE1-2D01-1EFA-02F8D8886641}"/>
              </a:ext>
            </a:extLst>
          </p:cNvPr>
          <p:cNvCxnSpPr>
            <a:cxnSpLocks/>
          </p:cNvCxnSpPr>
          <p:nvPr/>
        </p:nvCxnSpPr>
        <p:spPr>
          <a:xfrm flipV="1">
            <a:off x="9506058" y="2530758"/>
            <a:ext cx="6846" cy="19109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236640F-6AB0-3ED6-D453-802FF4C7910D}"/>
              </a:ext>
            </a:extLst>
          </p:cNvPr>
          <p:cNvCxnSpPr/>
          <p:nvPr/>
        </p:nvCxnSpPr>
        <p:spPr>
          <a:xfrm flipV="1">
            <a:off x="3695808" y="4451812"/>
            <a:ext cx="5820307" cy="10275"/>
          </a:xfrm>
          <a:prstGeom prst="straightConnector1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AABA93E-8760-DB45-5F7A-BBB44665F6C2}"/>
              </a:ext>
            </a:extLst>
          </p:cNvPr>
          <p:cNvCxnSpPr>
            <a:cxnSpLocks/>
          </p:cNvCxnSpPr>
          <p:nvPr/>
        </p:nvCxnSpPr>
        <p:spPr>
          <a:xfrm flipH="1" flipV="1">
            <a:off x="685691" y="2813296"/>
            <a:ext cx="27400" cy="30753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D52FC1B-F278-9BF7-7336-2CC10810AC79}"/>
              </a:ext>
            </a:extLst>
          </p:cNvPr>
          <p:cNvCxnSpPr>
            <a:cxnSpLocks/>
          </p:cNvCxnSpPr>
          <p:nvPr/>
        </p:nvCxnSpPr>
        <p:spPr>
          <a:xfrm>
            <a:off x="699180" y="5883345"/>
            <a:ext cx="9938530" cy="15412"/>
          </a:xfrm>
          <a:prstGeom prst="straightConnector1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2F62908-438E-043A-5112-3E5C130C886C}"/>
              </a:ext>
            </a:extLst>
          </p:cNvPr>
          <p:cNvCxnSpPr>
            <a:cxnSpLocks/>
          </p:cNvCxnSpPr>
          <p:nvPr/>
        </p:nvCxnSpPr>
        <p:spPr>
          <a:xfrm>
            <a:off x="10562370" y="2492874"/>
            <a:ext cx="32531" cy="3388757"/>
          </a:xfrm>
          <a:prstGeom prst="straightConnector1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973CE89-438D-5EDF-53F2-BF2363E4A9B0}"/>
              </a:ext>
            </a:extLst>
          </p:cNvPr>
          <p:cNvSpPr txBox="1"/>
          <p:nvPr/>
        </p:nvSpPr>
        <p:spPr>
          <a:xfrm>
            <a:off x="4435008" y="6061752"/>
            <a:ext cx="29452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onsolas"/>
              </a:rPr>
              <a:t>Projects &amp; Collaborators</a:t>
            </a:r>
          </a:p>
        </p:txBody>
      </p:sp>
      <p:pic>
        <p:nvPicPr>
          <p:cNvPr id="32" name="Graphic 31" descr="Chat with solid fill">
            <a:extLst>
              <a:ext uri="{FF2B5EF4-FFF2-40B4-BE49-F238E27FC236}">
                <a16:creationId xmlns:a16="http://schemas.microsoft.com/office/drawing/2014/main" id="{EF02C16B-16E4-D26A-3C24-23F3BCFC2D3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12687" y="3733800"/>
            <a:ext cx="914400" cy="914400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4F32B18-2552-0371-0C6D-DF576EE39C94}"/>
              </a:ext>
            </a:extLst>
          </p:cNvPr>
          <p:cNvCxnSpPr>
            <a:cxnSpLocks/>
          </p:cNvCxnSpPr>
          <p:nvPr/>
        </p:nvCxnSpPr>
        <p:spPr>
          <a:xfrm flipH="1">
            <a:off x="1293580" y="2832135"/>
            <a:ext cx="10275" cy="9743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BD38CC2-5EE2-65BB-277F-D98E7390D5A1}"/>
              </a:ext>
            </a:extLst>
          </p:cNvPr>
          <p:cNvSpPr txBox="1"/>
          <p:nvPr/>
        </p:nvSpPr>
        <p:spPr>
          <a:xfrm>
            <a:off x="950356" y="4554875"/>
            <a:ext cx="69350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onsolas"/>
              </a:rPr>
              <a:t>Chat</a:t>
            </a:r>
          </a:p>
        </p:txBody>
      </p:sp>
      <p:pic>
        <p:nvPicPr>
          <p:cNvPr id="36" name="Picture 35" descr="Supabase Logo PNG Vectors Free Download">
            <a:extLst>
              <a:ext uri="{FF2B5EF4-FFF2-40B4-BE49-F238E27FC236}">
                <a16:creationId xmlns:a16="http://schemas.microsoft.com/office/drawing/2014/main" id="{2E0101E9-32CF-1676-0791-0D03D6B6A1D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09635" y="3993844"/>
            <a:ext cx="765426" cy="771030"/>
          </a:xfrm>
          <a:prstGeom prst="rect">
            <a:avLst/>
          </a:prstGeom>
        </p:spPr>
      </p:pic>
      <p:pic>
        <p:nvPicPr>
          <p:cNvPr id="37" name="Graphic 36" descr="Network with solid fill">
            <a:extLst>
              <a:ext uri="{FF2B5EF4-FFF2-40B4-BE49-F238E27FC236}">
                <a16:creationId xmlns:a16="http://schemas.microsoft.com/office/drawing/2014/main" id="{559AEEA8-4215-F300-EFE7-62B9ADFBEAB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508733" y="1190946"/>
            <a:ext cx="914400" cy="914400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C6ECBFB-6F86-3048-631F-8F2DCDA608C9}"/>
              </a:ext>
            </a:extLst>
          </p:cNvPr>
          <p:cNvCxnSpPr>
            <a:cxnSpLocks/>
          </p:cNvCxnSpPr>
          <p:nvPr/>
        </p:nvCxnSpPr>
        <p:spPr>
          <a:xfrm flipH="1">
            <a:off x="1636052" y="2789326"/>
            <a:ext cx="1131871" cy="10257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682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AAC84-99B5-1CE5-D7CF-9CB420417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511" y="446159"/>
            <a:ext cx="10026650" cy="655637"/>
          </a:xfrm>
        </p:spPr>
        <p:txBody>
          <a:bodyPr/>
          <a:lstStyle/>
          <a:p>
            <a:r>
              <a:rPr lang="en-US"/>
              <a:t>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50A12-8B6A-2055-E72D-E366907F8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511" y="1191374"/>
            <a:ext cx="10026650" cy="4603286"/>
          </a:xfrm>
        </p:spPr>
        <p:txBody>
          <a:bodyPr>
            <a:normAutofit/>
          </a:bodyPr>
          <a:lstStyle/>
          <a:p>
            <a:pPr marL="359410" indent="-359410">
              <a:buChar char="v"/>
            </a:pPr>
            <a:r>
              <a:rPr lang="en-US">
                <a:solidFill>
                  <a:srgbClr val="FFFFFF">
                    <a:alpha val="70000"/>
                  </a:srgbClr>
                </a:solidFill>
              </a:rPr>
              <a:t>Best of different worlds</a:t>
            </a:r>
            <a:endParaRPr lang="en-US">
              <a:solidFill>
                <a:srgbClr val="DECEFA"/>
              </a:solidFill>
            </a:endParaRPr>
          </a:p>
          <a:p>
            <a:pPr marL="1079500" lvl="2" indent="-359410">
              <a:buClr>
                <a:srgbClr val="F17FAA"/>
              </a:buClr>
              <a:buChar char="Ø"/>
            </a:pPr>
            <a:r>
              <a:rPr lang="en-US" b="1">
                <a:solidFill>
                  <a:schemeClr val="accent4">
                    <a:lumMod val="20000"/>
                    <a:lumOff val="80000"/>
                  </a:schemeClr>
                </a:solidFill>
              </a:rPr>
              <a:t>social media</a:t>
            </a:r>
            <a:r>
              <a:rPr lang="en-US">
                <a:solidFill>
                  <a:srgbClr val="FFFFFF">
                    <a:alpha val="70000"/>
                  </a:srgbClr>
                </a:solidFill>
              </a:rPr>
              <a:t> and </a:t>
            </a:r>
            <a:r>
              <a:rPr lang="en-US" b="1">
                <a:solidFill>
                  <a:schemeClr val="accent4">
                    <a:lumMod val="20000"/>
                    <a:lumOff val="80000"/>
                  </a:schemeClr>
                </a:solidFill>
              </a:rPr>
              <a:t>project collaboration</a:t>
            </a:r>
            <a:endParaRPr lang="en-US" i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1079500" lvl="2" indent="-359410">
              <a:buClr>
                <a:srgbClr val="F17FAA"/>
              </a:buClr>
              <a:buChar char="Ø"/>
            </a:pPr>
            <a:r>
              <a:rPr lang="en-US" b="1">
                <a:solidFill>
                  <a:schemeClr val="accent4">
                    <a:lumMod val="20000"/>
                    <a:lumOff val="80000"/>
                  </a:schemeClr>
                </a:solidFill>
              </a:rPr>
              <a:t>Friends </a:t>
            </a:r>
            <a:r>
              <a:rPr lang="en-US">
                <a:solidFill>
                  <a:schemeClr val="tx1">
                    <a:lumMod val="75000"/>
                  </a:schemeClr>
                </a:solidFill>
              </a:rPr>
              <a:t>and </a:t>
            </a:r>
            <a:r>
              <a:rPr lang="en-US" b="1">
                <a:solidFill>
                  <a:schemeClr val="accent4">
                    <a:lumMod val="20000"/>
                    <a:lumOff val="80000"/>
                  </a:schemeClr>
                </a:solidFill>
              </a:rPr>
              <a:t>projects</a:t>
            </a:r>
          </a:p>
          <a:p>
            <a:pPr marL="359410" indent="-359410">
              <a:buClr>
                <a:srgbClr val="F17FAA"/>
              </a:buClr>
              <a:buChar char="v"/>
            </a:pPr>
            <a:r>
              <a:rPr lang="en-US">
                <a:solidFill>
                  <a:srgbClr val="FFFFFF">
                    <a:alpha val="70000"/>
                  </a:srgbClr>
                </a:solidFill>
              </a:rPr>
              <a:t>Connecting people with similar tech interests</a:t>
            </a:r>
          </a:p>
          <a:p>
            <a:pPr marL="1079500" lvl="2" indent="-359410">
              <a:buClr>
                <a:srgbClr val="F17FAA"/>
              </a:buClr>
              <a:buChar char="Ø"/>
            </a:pPr>
            <a:r>
              <a:rPr lang="en-US">
                <a:solidFill>
                  <a:srgbClr val="FFFFFF">
                    <a:alpha val="70000"/>
                  </a:srgbClr>
                </a:solidFill>
              </a:rPr>
              <a:t>Giving developers new </a:t>
            </a:r>
            <a:r>
              <a:rPr lang="en-US" b="1">
                <a:solidFill>
                  <a:schemeClr val="accent4">
                    <a:lumMod val="20000"/>
                    <a:lumOff val="80000"/>
                  </a:schemeClr>
                </a:solidFill>
              </a:rPr>
              <a:t>ideas </a:t>
            </a:r>
            <a:r>
              <a:rPr lang="en-US">
                <a:solidFill>
                  <a:srgbClr val="FFFFFF">
                    <a:alpha val="70000"/>
                  </a:srgbClr>
                </a:solidFill>
              </a:rPr>
              <a:t>and </a:t>
            </a:r>
            <a:r>
              <a:rPr lang="en-US" b="1">
                <a:solidFill>
                  <a:schemeClr val="accent4">
                    <a:lumMod val="20000"/>
                    <a:lumOff val="80000"/>
                  </a:schemeClr>
                </a:solidFill>
              </a:rPr>
              <a:t>connections</a:t>
            </a:r>
          </a:p>
          <a:p>
            <a:pPr marL="1079500" lvl="2" indent="-359410">
              <a:buClr>
                <a:srgbClr val="F17FAA"/>
              </a:buClr>
              <a:buFont typeface="Wingdings,Sans-Serif" panose="05000000000000000000" pitchFamily="2" charset="2"/>
              <a:buChar char="Ø"/>
            </a:pPr>
            <a:r>
              <a:rPr lang="en-US" b="1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Connect non-tech project builders or researchers with tech resources</a:t>
            </a:r>
            <a:endParaRPr lang="en-US">
              <a:solidFill>
                <a:schemeClr val="accent3">
                  <a:lumMod val="20000"/>
                  <a:lumOff val="80000"/>
                </a:schemeClr>
              </a:solidFill>
              <a:latin typeface="Arial"/>
              <a:cs typeface="Arial"/>
            </a:endParaRPr>
          </a:p>
          <a:p>
            <a:pPr marL="359410" lvl="1" indent="-359410">
              <a:buClr>
                <a:srgbClr val="F17FAA"/>
              </a:buClr>
              <a:buFont typeface="Wingdings,Sans-Serif" panose="05000000000000000000" pitchFamily="2" charset="2"/>
              <a:buChar char="v"/>
            </a:pPr>
            <a:r>
              <a:rPr lang="en-US" b="1" i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Make science and technology a "trend" to a younger audience</a:t>
            </a:r>
            <a:endParaRPr lang="en-US">
              <a:solidFill>
                <a:schemeClr val="accent3">
                  <a:lumMod val="20000"/>
                  <a:lumOff val="80000"/>
                </a:schemeClr>
              </a:solidFill>
              <a:latin typeface="Avenir Next LT Pro Light"/>
              <a:cs typeface="Arial"/>
            </a:endParaRPr>
          </a:p>
          <a:p>
            <a:pPr marL="1079500" lvl="2" indent="-359410">
              <a:buClr>
                <a:srgbClr val="F17FAA"/>
              </a:buClr>
              <a:buFont typeface="Wingdings" panose="05000000000000000000" pitchFamily="2" charset="2"/>
              <a:buChar char="Ø"/>
            </a:pPr>
            <a:r>
              <a:rPr lang="en-US">
                <a:solidFill>
                  <a:schemeClr val="tx1">
                    <a:lumMod val="85000"/>
                  </a:schemeClr>
                </a:solidFill>
                <a:latin typeface="Arial"/>
                <a:cs typeface="Arial"/>
              </a:rPr>
              <a:t>Expand global interest in science</a:t>
            </a:r>
          </a:p>
          <a:p>
            <a:pPr marL="720090" lvl="2" indent="0">
              <a:buClr>
                <a:srgbClr val="F17FAA"/>
              </a:buClr>
              <a:buNone/>
            </a:pPr>
            <a:endParaRPr lang="en-US">
              <a:solidFill>
                <a:schemeClr val="tx1">
                  <a:lumMod val="85000"/>
                </a:schemeClr>
              </a:solidFill>
              <a:latin typeface="Arial"/>
              <a:cs typeface="Arial"/>
            </a:endParaRPr>
          </a:p>
          <a:p>
            <a:pPr marL="359410" lvl="1" indent="-359410">
              <a:buClr>
                <a:srgbClr val="F17FAA"/>
              </a:buClr>
              <a:buFont typeface="Wingdings" panose="05000000000000000000" pitchFamily="2" charset="2"/>
              <a:buChar char="ü"/>
            </a:pPr>
            <a:r>
              <a:rPr lang="en-US" i="0">
                <a:solidFill>
                  <a:schemeClr val="tx1">
                    <a:lumMod val="85000"/>
                  </a:schemeClr>
                </a:solidFill>
                <a:latin typeface="Arial"/>
                <a:cs typeface="Arial"/>
              </a:rPr>
              <a:t>Help people </a:t>
            </a:r>
            <a:r>
              <a:rPr lang="en-US" i="0">
                <a:solidFill>
                  <a:schemeClr val="bg2">
                    <a:lumMod val="10000"/>
                    <a:lumOff val="90000"/>
                  </a:schemeClr>
                </a:solidFill>
                <a:latin typeface="Arial"/>
                <a:cs typeface="Arial"/>
              </a:rPr>
              <a:t>get </a:t>
            </a:r>
            <a:r>
              <a:rPr lang="en-US" i="0">
                <a:solidFill>
                  <a:schemeClr val="bg2">
                    <a:lumMod val="25000"/>
                    <a:lumOff val="75000"/>
                  </a:schemeClr>
                </a:solidFill>
                <a:latin typeface="Arial"/>
                <a:cs typeface="Arial"/>
              </a:rPr>
              <a:t>linked</a:t>
            </a:r>
            <a:r>
              <a:rPr lang="en-US" i="0">
                <a:solidFill>
                  <a:schemeClr val="tx1">
                    <a:lumMod val="85000"/>
                  </a:schemeClr>
                </a:solidFill>
                <a:latin typeface="Arial"/>
                <a:cs typeface="Arial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110703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AAC84-99B5-1CE5-D7CF-9CB420417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511" y="446159"/>
            <a:ext cx="10026650" cy="655637"/>
          </a:xfrm>
        </p:spPr>
        <p:txBody>
          <a:bodyPr/>
          <a:lstStyle/>
          <a:p>
            <a:r>
              <a:rPr lang="en-US"/>
              <a:t>FEATURE EXPANSION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50A12-8B6A-2055-E72D-E366907F8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511" y="1191374"/>
            <a:ext cx="10026650" cy="4731713"/>
          </a:xfrm>
        </p:spPr>
        <p:txBody>
          <a:bodyPr>
            <a:normAutofit/>
          </a:bodyPr>
          <a:lstStyle/>
          <a:p>
            <a:pPr marL="359410" indent="-359410">
              <a:buChar char="v"/>
            </a:pPr>
            <a:r>
              <a:rPr lang="en-US">
                <a:solidFill>
                  <a:srgbClr val="FFFFFF">
                    <a:alpha val="70000"/>
                  </a:srgbClr>
                </a:solidFill>
              </a:rPr>
              <a:t>Personalized dashboard with stats</a:t>
            </a:r>
          </a:p>
          <a:p>
            <a:pPr marL="359410" indent="-359410">
              <a:buClr>
                <a:srgbClr val="F17FAA"/>
              </a:buClr>
              <a:buChar char="v"/>
            </a:pPr>
            <a:r>
              <a:rPr lang="en-US">
                <a:solidFill>
                  <a:srgbClr val="FFFFFF">
                    <a:alpha val="70000"/>
                  </a:srgbClr>
                </a:solidFill>
              </a:rPr>
              <a:t>Market repositories as looking for collaborators synced with dashboard</a:t>
            </a:r>
          </a:p>
          <a:p>
            <a:pPr marL="359410" indent="-359410">
              <a:buClr>
                <a:srgbClr val="F17FAA"/>
              </a:buClr>
              <a:buChar char="v"/>
            </a:pPr>
            <a:r>
              <a:rPr lang="en-US">
                <a:solidFill>
                  <a:srgbClr val="FFFFFF">
                    <a:alpha val="70000"/>
                  </a:srgbClr>
                </a:solidFill>
              </a:rPr>
              <a:t>Leaderboard based on categories</a:t>
            </a:r>
          </a:p>
          <a:p>
            <a:pPr marL="359410" indent="-359410">
              <a:buClr>
                <a:srgbClr val="F17FAA"/>
              </a:buClr>
              <a:buChar char="v"/>
            </a:pPr>
            <a:r>
              <a:rPr lang="en-US" b="1">
                <a:solidFill>
                  <a:schemeClr val="accent3">
                    <a:lumMod val="20000"/>
                    <a:lumOff val="80000"/>
                  </a:schemeClr>
                </a:solidFill>
              </a:rPr>
              <a:t>The new social media for developers..... and everyone else!</a:t>
            </a:r>
          </a:p>
          <a:p>
            <a:pPr marL="1079500" lvl="2" indent="-359410">
              <a:buClr>
                <a:srgbClr val="F17FAA"/>
              </a:buClr>
              <a:buChar char="Ø"/>
            </a:pPr>
            <a:r>
              <a:rPr lang="en-US">
                <a:solidFill>
                  <a:srgbClr val="FFFFFF">
                    <a:alpha val="70000"/>
                  </a:srgbClr>
                </a:solidFill>
              </a:rPr>
              <a:t>Post projects that show up as featured based on interests and user connections</a:t>
            </a:r>
          </a:p>
          <a:p>
            <a:pPr marL="1079500" lvl="2" indent="-359410">
              <a:buClr>
                <a:srgbClr val="F17FAA"/>
              </a:buClr>
              <a:buChar char="Ø"/>
            </a:pPr>
            <a:r>
              <a:rPr lang="en-US">
                <a:solidFill>
                  <a:srgbClr val="FFFFFF">
                    <a:alpha val="70000"/>
                  </a:srgbClr>
                </a:solidFill>
              </a:rPr>
              <a:t>Integration with other project management tools such as Trello, Notion</a:t>
            </a:r>
          </a:p>
        </p:txBody>
      </p:sp>
    </p:spTree>
    <p:extLst>
      <p:ext uri="{BB962C8B-B14F-4D97-AF65-F5344CB8AC3E}">
        <p14:creationId xmlns:p14="http://schemas.microsoft.com/office/powerpoint/2010/main" val="823050106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AnalogousFromDarkSeedLeftStep">
      <a:dk1>
        <a:srgbClr val="000000"/>
      </a:dk1>
      <a:lt1>
        <a:srgbClr val="FFFFFF"/>
      </a:lt1>
      <a:dk2>
        <a:srgbClr val="181734"/>
      </a:dk2>
      <a:lt2>
        <a:srgbClr val="F0F3F2"/>
      </a:lt2>
      <a:accent1>
        <a:srgbClr val="E72971"/>
      </a:accent1>
      <a:accent2>
        <a:srgbClr val="D517AE"/>
      </a:accent2>
      <a:accent3>
        <a:srgbClr val="BF29E7"/>
      </a:accent3>
      <a:accent4>
        <a:srgbClr val="5E17D5"/>
      </a:accent4>
      <a:accent5>
        <a:srgbClr val="2932E7"/>
      </a:accent5>
      <a:accent6>
        <a:srgbClr val="176FD5"/>
      </a:accent6>
      <a:hlink>
        <a:srgbClr val="6355C6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LeafVTI</vt:lpstr>
      <vt:lpstr>PowerPoint Presentation</vt:lpstr>
      <vt:lpstr>Problem</vt:lpstr>
      <vt:lpstr>PowerPoint Presentation</vt:lpstr>
      <vt:lpstr>Our Recommendation System</vt:lpstr>
      <vt:lpstr>PowerPoint Presentation</vt:lpstr>
      <vt:lpstr>impact</vt:lpstr>
      <vt:lpstr>FEATURE EXPANSION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2023-10-08T15:17:42Z</dcterms:created>
  <dcterms:modified xsi:type="dcterms:W3CDTF">2023-10-09T01:16:11Z</dcterms:modified>
</cp:coreProperties>
</file>