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8" r:id="rId2"/>
    <p:sldId id="309" r:id="rId3"/>
    <p:sldId id="288" r:id="rId4"/>
    <p:sldId id="29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5798" autoAdjust="0"/>
  </p:normalViewPr>
  <p:slideViewPr>
    <p:cSldViewPr snapToGrid="0">
      <p:cViewPr>
        <p:scale>
          <a:sx n="25" d="100"/>
          <a:sy n="25" d="100"/>
        </p:scale>
        <p:origin x="602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C3EA6-644B-4F44-BB38-C574FC5D263C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B2246-21EF-41B2-93C1-84B05FE71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2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Pseudocode…</a:t>
            </a:r>
          </a:p>
          <a:p>
            <a:r>
              <a:rPr lang="en-GB" dirty="0" smtClean="0"/>
              <a:t>Control for region variance.</a:t>
            </a:r>
          </a:p>
          <a:p>
            <a:r>
              <a:rPr lang="en-GB" dirty="0" smtClean="0"/>
              <a:t>Page 33</a:t>
            </a:r>
            <a:r>
              <a:rPr lang="en-GB" baseline="0" dirty="0" smtClean="0"/>
              <a:t> of ‘Sentiment analysis of twitter data.pdf’</a:t>
            </a:r>
          </a:p>
          <a:p>
            <a:endParaRPr lang="en-GB" baseline="0" dirty="0" smtClean="0"/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note, the Twitter API rate limits the number of requests sent to it. The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allows for 15 calls every 15 minutes [11]. This analysis collected tweets based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#hashtags.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script requested 1,000 tweets for 11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#hashtags,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being rate limited because 11 calls were made to the API. Immediately after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script was run a second script would request 1,000 tweets for 10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dierent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#hashtags, this request would be rate limited and delayed for 15 minutes because the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had received 21 requests within the allotted 15 minute API window.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B2246-21EF-41B2-93C1-84B05FE711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7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https://fullfact.org/finder/crime_law/police/</a:t>
            </a:r>
          </a:p>
          <a:p>
            <a:r>
              <a:rPr lang="en-GB" dirty="0" smtClean="0"/>
              <a:t>https://assets.publishing.service.gov.uk/government/uploads/system/uploads/attachment_data/file/567535/police_and_public_health_overview.pdf</a:t>
            </a:r>
          </a:p>
          <a:p>
            <a:endParaRPr lang="en-GB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 your first example; when forwarding your interpretation, you could say that the article was mostly associated with </a:t>
            </a:r>
            <a:r>
              <a:rPr lang="en-GB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sadness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disgust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nothing wrong with that. You could also add that the article was least associated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wtih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joy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B2246-21EF-41B2-93C1-84B05FE711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53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https://fullfact.org/finder/crime_law/police/</a:t>
            </a:r>
          </a:p>
          <a:p>
            <a:r>
              <a:rPr lang="en-GB" dirty="0" smtClean="0"/>
              <a:t>https://assets.publishing.service.gov.uk/government/uploads/system/uploads/attachment_data/file/567535/police_and_public_health_overview.pdf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B2246-21EF-41B2-93C1-84B05FE711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https://fullfact.org/finder/crime_law/police/</a:t>
            </a:r>
          </a:p>
          <a:p>
            <a:r>
              <a:rPr lang="en-GB" dirty="0" smtClean="0"/>
              <a:t>https://assets.publishing.service.gov.uk/government/uploads/system/uploads/attachment_data/file/567535/police_and_public_health_overview.pdf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B2246-21EF-41B2-93C1-84B05FE7112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21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https://fullfact.org/finder/crime_law/police/</a:t>
            </a:r>
          </a:p>
          <a:p>
            <a:r>
              <a:rPr lang="en-GB" dirty="0" smtClean="0"/>
              <a:t>https://assets.publishing.service.gov.uk/government/uploads/system/uploads/attachment_data/file/567535/police_and_public_health_overview.pdf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B2246-21EF-41B2-93C1-84B05FE7112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6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84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42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8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5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68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0A67-7DC1-4DE6-B83C-6ED6E79F4A3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BAB2-8F81-4E9B-B39C-02140D86F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5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uide To Twurl and the Twitter API | by Sam Schmir | Medium"/>
          <p:cNvPicPr>
            <a:picLocks noChangeAspect="1" noChangeArrowheads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1" t="16839" r="32480" b="15689"/>
          <a:stretch/>
        </p:blipFill>
        <p:spPr bwMode="auto">
          <a:xfrm>
            <a:off x="4418215" y="-168240"/>
            <a:ext cx="601653" cy="57062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622664" y="-203200"/>
            <a:ext cx="7157257" cy="288634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622664" y="2694261"/>
            <a:ext cx="7157259" cy="3023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22665" y="5709436"/>
            <a:ext cx="7157257" cy="1468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26835" y="832739"/>
            <a:ext cx="3568796" cy="330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Data Acquisition using Twitter API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7115793" y="1169390"/>
            <a:ext cx="992459" cy="1317210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Tweets Storage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6834" y="1336757"/>
            <a:ext cx="3568985" cy="365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Pre-processing: Removal of URL, Duplicates, etc.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26834" y="1907336"/>
            <a:ext cx="2938042" cy="316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Monthly-Geocoded Tweets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 flipH="1">
            <a:off x="8763391" y="1286884"/>
            <a:ext cx="879570" cy="1199716"/>
          </a:xfrm>
          <a:prstGeom prst="foldedCorne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PFA-User Location Lookup Table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06782" y="998190"/>
            <a:ext cx="1224000" cy="373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423290" y="1204549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97691" y="1511168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64876" y="2065726"/>
            <a:ext cx="1368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13727" y="1827995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62784" y="-160473"/>
            <a:ext cx="1323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smtClean="0"/>
              <a:t>(A) </a:t>
            </a:r>
          </a:p>
          <a:p>
            <a:r>
              <a:rPr lang="en-GB" b="1" dirty="0" smtClean="0"/>
              <a:t>Data </a:t>
            </a:r>
            <a:r>
              <a:rPr lang="en-GB" b="1" dirty="0"/>
              <a:t>Acquisition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82508" y="2717730"/>
            <a:ext cx="1323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smtClean="0"/>
              <a:t>(B) </a:t>
            </a:r>
          </a:p>
          <a:p>
            <a:r>
              <a:rPr lang="en-GB" b="1" dirty="0" smtClean="0"/>
              <a:t>Opinion Analytics</a:t>
            </a:r>
            <a:endParaRPr lang="en-GB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802371" y="3106116"/>
            <a:ext cx="17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82507" y="5731403"/>
            <a:ext cx="1640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smtClean="0"/>
              <a:t>(C) </a:t>
            </a:r>
          </a:p>
          <a:p>
            <a:r>
              <a:rPr lang="en-GB" b="1" dirty="0" smtClean="0"/>
              <a:t>Sequential Visualization</a:t>
            </a:r>
            <a:endParaRPr lang="en-GB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198638" y="4022060"/>
            <a:ext cx="1014153" cy="62367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Geocoded Tweets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26806" y="3323975"/>
            <a:ext cx="1038070" cy="4795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Sentiment Lexicon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6806" y="4637044"/>
            <a:ext cx="1038070" cy="4280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Tidy text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63546" y="3562906"/>
            <a:ext cx="1038070" cy="1519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Observed Sentiment Document (OSD) (Policing-COVID-19 pandemic </a:t>
            </a:r>
            <a:r>
              <a:rPr lang="en-GB" sz="1400" i="1" dirty="0" smtClean="0">
                <a:solidFill>
                  <a:schemeClr val="tx1"/>
                </a:solidFill>
              </a:rPr>
              <a:t>p</a:t>
            </a:r>
            <a:r>
              <a:rPr lang="en-GB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19310" y="3572029"/>
            <a:ext cx="1038070" cy="15103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Expected Sentiment Document (ESD)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(Policing </a:t>
            </a:r>
            <a:r>
              <a:rPr lang="en-GB" sz="1400" i="1" dirty="0" smtClean="0">
                <a:solidFill>
                  <a:schemeClr val="tx1"/>
                </a:solidFill>
              </a:rPr>
              <a:t>p</a:t>
            </a:r>
            <a:r>
              <a:rPr lang="en-GB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Flowchart: Internal Storage 31"/>
          <p:cNvSpPr/>
          <p:nvPr/>
        </p:nvSpPr>
        <p:spPr>
          <a:xfrm>
            <a:off x="8795581" y="4637044"/>
            <a:ext cx="847381" cy="874854"/>
          </a:xfrm>
          <a:prstGeom prst="flowChartInternal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P-values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068224" y="5042652"/>
            <a:ext cx="1255276" cy="46924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Exploration of Tweets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3486371" y="484373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877953" y="4753738"/>
            <a:ext cx="216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985953" y="4861738"/>
            <a:ext cx="75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834561" y="4228685"/>
            <a:ext cx="8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64876" y="4861738"/>
            <a:ext cx="50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rved Down Arrow 36"/>
          <p:cNvSpPr/>
          <p:nvPr/>
        </p:nvSpPr>
        <p:spPr>
          <a:xfrm>
            <a:off x="6827631" y="3028384"/>
            <a:ext cx="1210714" cy="427721"/>
          </a:xfrm>
          <a:prstGeom prst="curvedDownArrow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07018" y="2703572"/>
            <a:ext cx="1500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smtClean="0"/>
              <a:t>Randomization testing</a:t>
            </a:r>
            <a:endParaRPr lang="en-GB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6698391" y="5190413"/>
            <a:ext cx="216000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6090988" y="5694413"/>
            <a:ext cx="12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805387" y="5293901"/>
            <a:ext cx="19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7943191" y="5185901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8878605" y="5907898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78936" y="6311886"/>
            <a:ext cx="1648105" cy="6504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Radar Chart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Likert Chart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889595" y="6311886"/>
            <a:ext cx="1648105" cy="6504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Sequential Geospatial map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59722" y="1774671"/>
            <a:ext cx="1500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i="1" dirty="0" smtClean="0"/>
              <a:t>t</a:t>
            </a:r>
            <a:endParaRPr lang="en-GB" sz="1400" i="1" dirty="0"/>
          </a:p>
        </p:txBody>
      </p:sp>
      <p:sp>
        <p:nvSpPr>
          <p:cNvPr id="56" name="Rectangle 55"/>
          <p:cNvSpPr/>
          <p:nvPr/>
        </p:nvSpPr>
        <p:spPr>
          <a:xfrm>
            <a:off x="6387616" y="693562"/>
            <a:ext cx="1375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smtClean="0"/>
              <a:t>Near-Real Time</a:t>
            </a:r>
            <a:endParaRPr lang="en-GB" sz="1400" i="1" dirty="0"/>
          </a:p>
        </p:txBody>
      </p:sp>
      <p:sp>
        <p:nvSpPr>
          <p:cNvPr id="4" name="Down Arrow 3"/>
          <p:cNvSpPr/>
          <p:nvPr/>
        </p:nvSpPr>
        <p:spPr>
          <a:xfrm>
            <a:off x="4595363" y="452256"/>
            <a:ext cx="237011" cy="3272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2622664" y="-364685"/>
            <a:ext cx="7157258" cy="7730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35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5863065" y="1417644"/>
            <a:ext cx="0" cy="24119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58146" y="3086867"/>
            <a:ext cx="1" cy="198000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649833" y="5067204"/>
            <a:ext cx="4428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88465" y="5075244"/>
            <a:ext cx="0" cy="24119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2"/>
            <a:endCxn id="128" idx="0"/>
          </p:cNvCxnSpPr>
          <p:nvPr/>
        </p:nvCxnSpPr>
        <p:spPr>
          <a:xfrm flipH="1">
            <a:off x="8055091" y="3275550"/>
            <a:ext cx="2014" cy="33108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28" idx="2"/>
          </p:cNvCxnSpPr>
          <p:nvPr/>
        </p:nvCxnSpPr>
        <p:spPr>
          <a:xfrm>
            <a:off x="8055091" y="4345296"/>
            <a:ext cx="8313" cy="72994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40799" y="1674775"/>
            <a:ext cx="0" cy="648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66213" y="1671378"/>
            <a:ext cx="0" cy="648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91024" y="2171292"/>
            <a:ext cx="797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Assign </a:t>
            </a:r>
            <a:r>
              <a:rPr lang="en-GB" sz="1400" i="1" dirty="0" smtClean="0"/>
              <a:t>p</a:t>
            </a:r>
            <a:endParaRPr lang="en-GB" sz="1400" i="1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3635053" y="1680200"/>
            <a:ext cx="4428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23618" y="1725185"/>
            <a:ext cx="17365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Retrieve the mean probabilities (</a:t>
            </a:r>
            <a:r>
              <a:rPr lang="en-GB" sz="1400" i="1" dirty="0" smtClean="0"/>
              <a:t>p</a:t>
            </a:r>
            <a:r>
              <a:rPr lang="en-GB" sz="1400" dirty="0" smtClean="0"/>
              <a:t>) of each sentiment type </a:t>
            </a:r>
            <a:endParaRPr lang="en-GB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861207" y="1221548"/>
            <a:ext cx="0" cy="32212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042987" y="619770"/>
            <a:ext cx="1606369" cy="7049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  Observed sentiment documents (OSD)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9964" y="2346828"/>
            <a:ext cx="17018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GB" b="1" dirty="0">
                <a:solidFill>
                  <a:schemeClr val="tx1"/>
                </a:solidFill>
              </a:rPr>
              <a:t>Tweets </a:t>
            </a:r>
            <a:r>
              <a:rPr lang="en-GB" b="1" dirty="0" smtClean="0">
                <a:solidFill>
                  <a:schemeClr val="tx1"/>
                </a:solidFill>
              </a:rPr>
              <a:t>containing ‘policing’ related keywords only.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14612" y="2321443"/>
            <a:ext cx="1684985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GB" b="1" dirty="0">
                <a:solidFill>
                  <a:schemeClr val="tx1"/>
                </a:solidFill>
              </a:rPr>
              <a:t>Tweets </a:t>
            </a:r>
            <a:r>
              <a:rPr lang="en-GB" b="1" dirty="0" smtClean="0">
                <a:solidFill>
                  <a:schemeClr val="tx1"/>
                </a:solidFill>
              </a:rPr>
              <a:t>containing ‘police-’ and ‘pandemic-’ related keywords.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 rot="826965" flipH="1">
            <a:off x="7061425" y="3852639"/>
            <a:ext cx="306373" cy="216883"/>
          </a:xfrm>
          <a:custGeom>
            <a:avLst/>
            <a:gdLst>
              <a:gd name="connsiteX0" fmla="*/ 0 w 465513"/>
              <a:gd name="connsiteY0" fmla="*/ 266007 h 266007"/>
              <a:gd name="connsiteX1" fmla="*/ 241069 w 465513"/>
              <a:gd name="connsiteY1" fmla="*/ 58189 h 266007"/>
              <a:gd name="connsiteX2" fmla="*/ 465513 w 465513"/>
              <a:gd name="connsiteY2" fmla="*/ 0 h 266007"/>
              <a:gd name="connsiteX0" fmla="*/ 0 w 548315"/>
              <a:gd name="connsiteY0" fmla="*/ 330814 h 330814"/>
              <a:gd name="connsiteX1" fmla="*/ 323871 w 548315"/>
              <a:gd name="connsiteY1" fmla="*/ 58189 h 330814"/>
              <a:gd name="connsiteX2" fmla="*/ 548315 w 548315"/>
              <a:gd name="connsiteY2" fmla="*/ 0 h 330814"/>
              <a:gd name="connsiteX0" fmla="*/ 0 w 548315"/>
              <a:gd name="connsiteY0" fmla="*/ 330814 h 330814"/>
              <a:gd name="connsiteX1" fmla="*/ 257180 w 548315"/>
              <a:gd name="connsiteY1" fmla="*/ 113724 h 330814"/>
              <a:gd name="connsiteX2" fmla="*/ 548315 w 548315"/>
              <a:gd name="connsiteY2" fmla="*/ 0 h 330814"/>
              <a:gd name="connsiteX0" fmla="*/ 0 w 463476"/>
              <a:gd name="connsiteY0" fmla="*/ 226891 h 226891"/>
              <a:gd name="connsiteX1" fmla="*/ 172341 w 463476"/>
              <a:gd name="connsiteY1" fmla="*/ 113724 h 226891"/>
              <a:gd name="connsiteX2" fmla="*/ 463476 w 463476"/>
              <a:gd name="connsiteY2" fmla="*/ 0 h 226891"/>
              <a:gd name="connsiteX0" fmla="*/ 0 w 480024"/>
              <a:gd name="connsiteY0" fmla="*/ 263965 h 263965"/>
              <a:gd name="connsiteX1" fmla="*/ 188889 w 480024"/>
              <a:gd name="connsiteY1" fmla="*/ 113724 h 263965"/>
              <a:gd name="connsiteX2" fmla="*/ 480024 w 480024"/>
              <a:gd name="connsiteY2" fmla="*/ 0 h 26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024" h="263965">
                <a:moveTo>
                  <a:pt x="0" y="263965"/>
                </a:moveTo>
                <a:cubicBezTo>
                  <a:pt x="81742" y="182223"/>
                  <a:pt x="108885" y="157718"/>
                  <a:pt x="188889" y="113724"/>
                </a:cubicBezTo>
                <a:cubicBezTo>
                  <a:pt x="268893" y="69730"/>
                  <a:pt x="406594" y="6927"/>
                  <a:pt x="480024" y="0"/>
                </a:cubicBezTo>
              </a:path>
            </a:pathLst>
          </a:cu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140924" y="3377121"/>
            <a:ext cx="2072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 smtClean="0"/>
              <a:t>Tweets with sentiments probabilities  as ‘Type 1’</a:t>
            </a:r>
            <a:endParaRPr lang="en-GB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68202" y="3606632"/>
            <a:ext cx="137377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GB" dirty="0" smtClean="0"/>
              <a:t>Randomised sentiment assignment</a:t>
            </a:r>
            <a:endParaRPr lang="en-GB" dirty="0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4527872" y="2705252"/>
            <a:ext cx="114232" cy="4743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085280" y="5340548"/>
            <a:ext cx="1606369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  ‘Expected’ sentiment documents (ESD)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10924" y="2760725"/>
            <a:ext cx="12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736706" y="2687017"/>
            <a:ext cx="79287" cy="16641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825125" y="2660565"/>
            <a:ext cx="79287" cy="16641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937664" y="2743422"/>
            <a:ext cx="1296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904412" y="2790758"/>
            <a:ext cx="1332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648576" y="2767226"/>
            <a:ext cx="114232" cy="47434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 rot="587110" flipH="1">
            <a:off x="5200589" y="2454898"/>
            <a:ext cx="243812" cy="244782"/>
          </a:xfrm>
          <a:custGeom>
            <a:avLst/>
            <a:gdLst>
              <a:gd name="connsiteX0" fmla="*/ 0 w 465513"/>
              <a:gd name="connsiteY0" fmla="*/ 266007 h 266007"/>
              <a:gd name="connsiteX1" fmla="*/ 241069 w 465513"/>
              <a:gd name="connsiteY1" fmla="*/ 58189 h 266007"/>
              <a:gd name="connsiteX2" fmla="*/ 465513 w 465513"/>
              <a:gd name="connsiteY2" fmla="*/ 0 h 266007"/>
              <a:gd name="connsiteX0" fmla="*/ 0 w 548315"/>
              <a:gd name="connsiteY0" fmla="*/ 330814 h 330814"/>
              <a:gd name="connsiteX1" fmla="*/ 323871 w 548315"/>
              <a:gd name="connsiteY1" fmla="*/ 58189 h 330814"/>
              <a:gd name="connsiteX2" fmla="*/ 548315 w 548315"/>
              <a:gd name="connsiteY2" fmla="*/ 0 h 330814"/>
              <a:gd name="connsiteX0" fmla="*/ 0 w 548315"/>
              <a:gd name="connsiteY0" fmla="*/ 330814 h 330814"/>
              <a:gd name="connsiteX1" fmla="*/ 257180 w 548315"/>
              <a:gd name="connsiteY1" fmla="*/ 113724 h 330814"/>
              <a:gd name="connsiteX2" fmla="*/ 548315 w 548315"/>
              <a:gd name="connsiteY2" fmla="*/ 0 h 330814"/>
              <a:gd name="connsiteX0" fmla="*/ 0 w 463476"/>
              <a:gd name="connsiteY0" fmla="*/ 226891 h 226891"/>
              <a:gd name="connsiteX1" fmla="*/ 172341 w 463476"/>
              <a:gd name="connsiteY1" fmla="*/ 113724 h 226891"/>
              <a:gd name="connsiteX2" fmla="*/ 463476 w 463476"/>
              <a:gd name="connsiteY2" fmla="*/ 0 h 226891"/>
              <a:gd name="connsiteX0" fmla="*/ 0 w 480024"/>
              <a:gd name="connsiteY0" fmla="*/ 263965 h 263965"/>
              <a:gd name="connsiteX1" fmla="*/ 188889 w 480024"/>
              <a:gd name="connsiteY1" fmla="*/ 113724 h 263965"/>
              <a:gd name="connsiteX2" fmla="*/ 480024 w 480024"/>
              <a:gd name="connsiteY2" fmla="*/ 0 h 26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024" h="263965">
                <a:moveTo>
                  <a:pt x="0" y="263965"/>
                </a:moveTo>
                <a:cubicBezTo>
                  <a:pt x="81742" y="182223"/>
                  <a:pt x="108885" y="157718"/>
                  <a:pt x="188889" y="113724"/>
                </a:cubicBezTo>
                <a:cubicBezTo>
                  <a:pt x="268893" y="69730"/>
                  <a:pt x="406594" y="6927"/>
                  <a:pt x="480024" y="0"/>
                </a:cubicBezTo>
              </a:path>
            </a:pathLst>
          </a:cu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reeform 77"/>
          <p:cNvSpPr/>
          <p:nvPr/>
        </p:nvSpPr>
        <p:spPr>
          <a:xfrm rot="10601538" flipV="1">
            <a:off x="6807112" y="2482518"/>
            <a:ext cx="148377" cy="262495"/>
          </a:xfrm>
          <a:custGeom>
            <a:avLst/>
            <a:gdLst>
              <a:gd name="connsiteX0" fmla="*/ 0 w 465513"/>
              <a:gd name="connsiteY0" fmla="*/ 266007 h 266007"/>
              <a:gd name="connsiteX1" fmla="*/ 241069 w 465513"/>
              <a:gd name="connsiteY1" fmla="*/ 58189 h 266007"/>
              <a:gd name="connsiteX2" fmla="*/ 465513 w 465513"/>
              <a:gd name="connsiteY2" fmla="*/ 0 h 266007"/>
              <a:gd name="connsiteX0" fmla="*/ 0 w 548315"/>
              <a:gd name="connsiteY0" fmla="*/ 330814 h 330814"/>
              <a:gd name="connsiteX1" fmla="*/ 323871 w 548315"/>
              <a:gd name="connsiteY1" fmla="*/ 58189 h 330814"/>
              <a:gd name="connsiteX2" fmla="*/ 548315 w 548315"/>
              <a:gd name="connsiteY2" fmla="*/ 0 h 330814"/>
              <a:gd name="connsiteX0" fmla="*/ 0 w 548315"/>
              <a:gd name="connsiteY0" fmla="*/ 330814 h 330814"/>
              <a:gd name="connsiteX1" fmla="*/ 257180 w 548315"/>
              <a:gd name="connsiteY1" fmla="*/ 113724 h 330814"/>
              <a:gd name="connsiteX2" fmla="*/ 548315 w 548315"/>
              <a:gd name="connsiteY2" fmla="*/ 0 h 330814"/>
              <a:gd name="connsiteX0" fmla="*/ 0 w 463476"/>
              <a:gd name="connsiteY0" fmla="*/ 226891 h 226891"/>
              <a:gd name="connsiteX1" fmla="*/ 172341 w 463476"/>
              <a:gd name="connsiteY1" fmla="*/ 113724 h 226891"/>
              <a:gd name="connsiteX2" fmla="*/ 463476 w 463476"/>
              <a:gd name="connsiteY2" fmla="*/ 0 h 226891"/>
              <a:gd name="connsiteX0" fmla="*/ 0 w 480024"/>
              <a:gd name="connsiteY0" fmla="*/ 263965 h 263965"/>
              <a:gd name="connsiteX1" fmla="*/ 188889 w 480024"/>
              <a:gd name="connsiteY1" fmla="*/ 113724 h 263965"/>
              <a:gd name="connsiteX2" fmla="*/ 480024 w 480024"/>
              <a:gd name="connsiteY2" fmla="*/ 0 h 26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024" h="263965">
                <a:moveTo>
                  <a:pt x="0" y="263965"/>
                </a:moveTo>
                <a:cubicBezTo>
                  <a:pt x="81742" y="182223"/>
                  <a:pt x="108885" y="157718"/>
                  <a:pt x="188889" y="113724"/>
                </a:cubicBezTo>
                <a:cubicBezTo>
                  <a:pt x="268893" y="69730"/>
                  <a:pt x="406594" y="6927"/>
                  <a:pt x="480024" y="0"/>
                </a:cubicBezTo>
              </a:path>
            </a:pathLst>
          </a:cu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444972" y="1343797"/>
            <a:ext cx="1736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‘Type 1’ tweets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6689900" y="1343638"/>
            <a:ext cx="1736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‘Type 2’ tweets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759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06" y="419031"/>
            <a:ext cx="5602218" cy="616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0350" b="49531"/>
          <a:stretch/>
        </p:blipFill>
        <p:spPr>
          <a:xfrm>
            <a:off x="7074069" y="1335296"/>
            <a:ext cx="332053" cy="4468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1874" y="1449717"/>
            <a:ext cx="5453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11,000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1539" y="1825375"/>
            <a:ext cx="10915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No. of tweets with ‘policing’ keywords</a:t>
            </a:r>
            <a:endParaRPr lang="en-GB" sz="1000" dirty="0"/>
          </a:p>
        </p:txBody>
      </p:sp>
      <p:sp>
        <p:nvSpPr>
          <p:cNvPr id="11" name="Rectangle 10"/>
          <p:cNvSpPr/>
          <p:nvPr/>
        </p:nvSpPr>
        <p:spPr>
          <a:xfrm>
            <a:off x="7461538" y="2379373"/>
            <a:ext cx="14191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No. </a:t>
            </a:r>
            <a:r>
              <a:rPr lang="en-GB" sz="1000" dirty="0"/>
              <a:t>of tweets with </a:t>
            </a:r>
            <a:r>
              <a:rPr lang="en-GB" sz="1000" dirty="0" smtClean="0"/>
              <a:t>‘policing’ &amp; ‘pandemic’ </a:t>
            </a:r>
            <a:r>
              <a:rPr lang="en-GB" sz="1000" dirty="0"/>
              <a:t>keywords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456" t="77382"/>
          <a:stretch/>
        </p:blipFill>
        <p:spPr>
          <a:xfrm>
            <a:off x="7121099" y="2423615"/>
            <a:ext cx="364994" cy="2002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8806" t="53609" r="5911" b="20105"/>
          <a:stretch/>
        </p:blipFill>
        <p:spPr>
          <a:xfrm>
            <a:off x="7145654" y="1869617"/>
            <a:ext cx="315884" cy="232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724" y="3736080"/>
            <a:ext cx="1713053" cy="188667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038077" y="3440371"/>
            <a:ext cx="8426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/>
              <a:t>Regions</a:t>
            </a:r>
            <a:endParaRPr lang="en-GB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7072899" y="1025065"/>
            <a:ext cx="8426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 smtClean="0"/>
              <a:t>Keys</a:t>
            </a:r>
            <a:endParaRPr lang="en-GB" sz="1000" b="1" dirty="0"/>
          </a:p>
        </p:txBody>
      </p:sp>
      <p:sp>
        <p:nvSpPr>
          <p:cNvPr id="3" name="Rectangle 2"/>
          <p:cNvSpPr/>
          <p:nvPr/>
        </p:nvSpPr>
        <p:spPr>
          <a:xfrm>
            <a:off x="2612506" y="215900"/>
            <a:ext cx="7242694" cy="6363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5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39" y="-2192553"/>
            <a:ext cx="8200572" cy="7339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1" y="5298070"/>
            <a:ext cx="8160886" cy="737597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/>
          <a:srcRect l="14835" t="11906" r="74665" b="-11516"/>
          <a:stretch/>
        </p:blipFill>
        <p:spPr>
          <a:xfrm>
            <a:off x="7843901" y="13677042"/>
            <a:ext cx="293094" cy="4459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42631" t="17097" r="46868" b="7777"/>
          <a:stretch/>
        </p:blipFill>
        <p:spPr>
          <a:xfrm>
            <a:off x="7847657" y="14439700"/>
            <a:ext cx="293094" cy="33636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l="70679" t="23088" r="19275" b="12216"/>
          <a:stretch/>
        </p:blipFill>
        <p:spPr>
          <a:xfrm>
            <a:off x="7859986" y="15143590"/>
            <a:ext cx="280394" cy="28967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751304" y="13528204"/>
            <a:ext cx="1835819" cy="203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8119927" y="13668797"/>
            <a:ext cx="1392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Time step 1</a:t>
            </a:r>
            <a:endParaRPr lang="en-GB" sz="2000" dirty="0"/>
          </a:p>
        </p:txBody>
      </p:sp>
      <p:sp>
        <p:nvSpPr>
          <p:cNvPr id="47" name="Rectangle 46"/>
          <p:cNvSpPr/>
          <p:nvPr/>
        </p:nvSpPr>
        <p:spPr>
          <a:xfrm>
            <a:off x="8117830" y="14397145"/>
            <a:ext cx="1392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Time step 2</a:t>
            </a:r>
            <a:endParaRPr lang="en-GB" sz="2000" dirty="0"/>
          </a:p>
        </p:txBody>
      </p:sp>
      <p:sp>
        <p:nvSpPr>
          <p:cNvPr id="48" name="Rectangle 47"/>
          <p:cNvSpPr/>
          <p:nvPr/>
        </p:nvSpPr>
        <p:spPr>
          <a:xfrm>
            <a:off x="8117459" y="15094473"/>
            <a:ext cx="1392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Time step 3</a:t>
            </a:r>
            <a:endParaRPr lang="en-GB" sz="2000" dirty="0"/>
          </a:p>
        </p:txBody>
      </p:sp>
      <p:sp>
        <p:nvSpPr>
          <p:cNvPr id="49" name="Rectangle 48"/>
          <p:cNvSpPr/>
          <p:nvPr/>
        </p:nvSpPr>
        <p:spPr>
          <a:xfrm>
            <a:off x="7700504" y="13092641"/>
            <a:ext cx="55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Key</a:t>
            </a:r>
            <a:endParaRPr lang="en-GB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821" y="12674049"/>
            <a:ext cx="4542245" cy="368646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235201" y="-2293914"/>
            <a:ext cx="8218054" cy="18854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0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58942" y="27591356"/>
            <a:ext cx="38045283" cy="287134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-24441633" y="28023646"/>
            <a:ext cx="28450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1500" dirty="0" smtClean="0"/>
              <a:t>Key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-24938181" y="27470114"/>
            <a:ext cx="41729891" cy="3120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4866"/>
          <a:stretch/>
        </p:blipFill>
        <p:spPr>
          <a:xfrm>
            <a:off x="-53995617" y="-22911318"/>
            <a:ext cx="101379548" cy="4942891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-54489217" y="-23774401"/>
            <a:ext cx="102703035" cy="55196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3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6542" y="-578730"/>
            <a:ext cx="6169629" cy="75793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97676" y="7581981"/>
            <a:ext cx="6263575" cy="75147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r="23736"/>
          <a:stretch/>
        </p:blipFill>
        <p:spPr>
          <a:xfrm>
            <a:off x="-3532781" y="-8598690"/>
            <a:ext cx="6010450" cy="7535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/>
          <a:srcRect l="79447" t="40575" r="417" b="41042"/>
          <a:stretch/>
        </p:blipFill>
        <p:spPr>
          <a:xfrm>
            <a:off x="2730185" y="-5876640"/>
            <a:ext cx="2261797" cy="20607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3673547" y="-9119475"/>
            <a:ext cx="304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smtClean="0"/>
              <a:t>(a) Time Step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673547" y="-988790"/>
            <a:ext cx="304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smtClean="0"/>
              <a:t>(b) Time Step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673548" y="7112803"/>
            <a:ext cx="304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smtClean="0"/>
              <a:t>(c) Time Step 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62692" y="-5849843"/>
            <a:ext cx="2329290" cy="18667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/>
          <a:srcRect l="80709" t="39599" r="71" b="43846"/>
          <a:stretch/>
        </p:blipFill>
        <p:spPr>
          <a:xfrm>
            <a:off x="2782788" y="2325867"/>
            <a:ext cx="2089097" cy="179759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595061" y="2411286"/>
            <a:ext cx="2329290" cy="18667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/>
          <a:srcRect l="79517" t="42594" r="806" b="45325"/>
          <a:stretch/>
        </p:blipFill>
        <p:spPr>
          <a:xfrm>
            <a:off x="2636840" y="10027641"/>
            <a:ext cx="2287511" cy="140297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95061" y="9942628"/>
            <a:ext cx="2329290" cy="14879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-3766113" y="-9154461"/>
            <a:ext cx="9042400" cy="24541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872" y="-571217"/>
            <a:ext cx="6169629" cy="75793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4466" y="-571217"/>
            <a:ext cx="6263575" cy="75147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r="23736"/>
          <a:stretch/>
        </p:blipFill>
        <p:spPr>
          <a:xfrm>
            <a:off x="10207067" y="-484525"/>
            <a:ext cx="6010450" cy="75354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l="79447" t="40575" r="417" b="41042"/>
          <a:stretch/>
        </p:blipFill>
        <p:spPr>
          <a:xfrm>
            <a:off x="16317633" y="2237525"/>
            <a:ext cx="2261797" cy="20607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066301" y="-1005310"/>
            <a:ext cx="304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smtClean="0"/>
              <a:t>(a) Time Step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766867" y="-981277"/>
            <a:ext cx="304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smtClean="0"/>
              <a:t>(b) Time Step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38594" y="-1040395"/>
            <a:ext cx="304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 smtClean="0"/>
              <a:t>(c) Time Step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250140" y="2264322"/>
            <a:ext cx="2329290" cy="18667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/>
          <a:srcRect l="80709" t="39599" r="71" b="43846"/>
          <a:stretch/>
        </p:blipFill>
        <p:spPr>
          <a:xfrm>
            <a:off x="25223202" y="2333380"/>
            <a:ext cx="2089097" cy="1797597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5035475" y="2418799"/>
            <a:ext cx="2329290" cy="18667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/>
          <a:srcRect l="79517" t="42594" r="806" b="45325"/>
          <a:stretch/>
        </p:blipFill>
        <p:spPr>
          <a:xfrm>
            <a:off x="34049121" y="2693288"/>
            <a:ext cx="2287511" cy="140297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4007342" y="2608275"/>
            <a:ext cx="2329290" cy="14879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9973735" y="-1040295"/>
            <a:ext cx="26492199" cy="8269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291411" y="1914986"/>
            <a:ext cx="267531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800" dirty="0" smtClean="0"/>
              <a:t>OR</a:t>
            </a:r>
            <a:endParaRPr lang="en-GB" sz="13800" dirty="0"/>
          </a:p>
        </p:txBody>
      </p:sp>
    </p:spTree>
    <p:extLst>
      <p:ext uri="{BB962C8B-B14F-4D97-AF65-F5344CB8AC3E}">
        <p14:creationId xmlns:p14="http://schemas.microsoft.com/office/powerpoint/2010/main" val="74435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42032</TotalTime>
  <Words>464</Words>
  <Application>Microsoft Office PowerPoint</Application>
  <PresentationFormat>Widescreen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Manchester Metropolitan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279</cp:revision>
  <dcterms:created xsi:type="dcterms:W3CDTF">2020-12-12T09:43:19Z</dcterms:created>
  <dcterms:modified xsi:type="dcterms:W3CDTF">2021-02-07T15:14:12Z</dcterms:modified>
</cp:coreProperties>
</file>