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7" r:id="rId2"/>
    <p:sldId id="259" r:id="rId3"/>
    <p:sldId id="256" r:id="rId4"/>
    <p:sldId id="258" r:id="rId5"/>
    <p:sldId id="260" r:id="rId6"/>
    <p:sldId id="261" r:id="rId7"/>
    <p:sldId id="262" r:id="rId8"/>
    <p:sldId id="263" r:id="rId9"/>
  </p:sldIdLst>
  <p:sldSz cx="6858000" cy="145796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46" d="100"/>
          <a:sy n="46" d="100"/>
        </p:scale>
        <p:origin x="8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DCA06-552F-4623-BB51-3D048C7ECD90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11438" y="1241425"/>
            <a:ext cx="15748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D5D23-480A-4F9B-A467-198FE3A9B2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74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1438" y="1241425"/>
            <a:ext cx="15748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D23-480A-4F9B-A467-198FE3A9B2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90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1438" y="1241425"/>
            <a:ext cx="15748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D23-480A-4F9B-A467-198FE3A9B2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4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1438" y="1241425"/>
            <a:ext cx="15748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D23-480A-4F9B-A467-198FE3A9B2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90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1438" y="1241425"/>
            <a:ext cx="15748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D23-480A-4F9B-A467-198FE3A9B2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5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1438" y="1241425"/>
            <a:ext cx="15748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D23-480A-4F9B-A467-198FE3A9B2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10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1438" y="1241425"/>
            <a:ext cx="15748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D23-480A-4F9B-A467-198FE3A9B2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147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1438" y="1241425"/>
            <a:ext cx="15748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D23-480A-4F9B-A467-198FE3A9B2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21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1438" y="1241425"/>
            <a:ext cx="157480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D23-480A-4F9B-A467-198FE3A9B2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9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386060"/>
            <a:ext cx="5829300" cy="507586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657666"/>
            <a:ext cx="5143500" cy="352002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0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76229"/>
            <a:ext cx="1478756" cy="123555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76229"/>
            <a:ext cx="4350544" cy="123555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0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27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634779"/>
            <a:ext cx="5915025" cy="606470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9756862"/>
            <a:ext cx="5915025" cy="31892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7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81144"/>
            <a:ext cx="2914650" cy="9250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81144"/>
            <a:ext cx="2914650" cy="9250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76232"/>
            <a:ext cx="5915025" cy="2818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3574028"/>
            <a:ext cx="2901255" cy="17515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5325604"/>
            <a:ext cx="2901255" cy="7833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3574028"/>
            <a:ext cx="2915543" cy="17515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5325604"/>
            <a:ext cx="2915543" cy="78331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40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53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60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1973"/>
            <a:ext cx="2211884" cy="340190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099195"/>
            <a:ext cx="3471863" cy="1036096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73880"/>
            <a:ext cx="2211884" cy="81031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6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71973"/>
            <a:ext cx="2211884" cy="340190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099195"/>
            <a:ext cx="3471863" cy="1036096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73880"/>
            <a:ext cx="2211884" cy="810315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085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76232"/>
            <a:ext cx="5915025" cy="2818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81144"/>
            <a:ext cx="5915025" cy="925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513132"/>
            <a:ext cx="1543050" cy="776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1730D-0967-49BF-ABD1-375EA40F596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513132"/>
            <a:ext cx="2314575" cy="776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513132"/>
            <a:ext cx="1543050" cy="776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938FD-DFA1-4761-8797-050B4425EA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6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19456" y="292608"/>
            <a:ext cx="62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% tweets referencing pandemic vs. % tweets not referencing pandemic (by Police Force).</a:t>
            </a:r>
            <a:endParaRPr lang="en-GB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43666"/>
              </p:ext>
            </p:extLst>
          </p:nvPr>
        </p:nvGraphicFramePr>
        <p:xfrm>
          <a:off x="558928" y="1181068"/>
          <a:ext cx="5915024" cy="6510712"/>
        </p:xfrm>
        <a:graphic>
          <a:graphicData uri="http://schemas.openxmlformats.org/drawingml/2006/table">
            <a:tbl>
              <a:tblPr/>
              <a:tblGrid>
                <a:gridCol w="524116">
                  <a:extLst>
                    <a:ext uri="{9D8B030D-6E8A-4147-A177-3AD203B41FA5}">
                      <a16:colId xmlns:a16="http://schemas.microsoft.com/office/drawing/2014/main" val="3696039276"/>
                    </a:ext>
                  </a:extLst>
                </a:gridCol>
                <a:gridCol w="1347727">
                  <a:extLst>
                    <a:ext uri="{9D8B030D-6E8A-4147-A177-3AD203B41FA5}">
                      <a16:colId xmlns:a16="http://schemas.microsoft.com/office/drawing/2014/main" val="3529023714"/>
                    </a:ext>
                  </a:extLst>
                </a:gridCol>
                <a:gridCol w="1347727">
                  <a:extLst>
                    <a:ext uri="{9D8B030D-6E8A-4147-A177-3AD203B41FA5}">
                      <a16:colId xmlns:a16="http://schemas.microsoft.com/office/drawing/2014/main" val="2395935803"/>
                    </a:ext>
                  </a:extLst>
                </a:gridCol>
                <a:gridCol w="1347727">
                  <a:extLst>
                    <a:ext uri="{9D8B030D-6E8A-4147-A177-3AD203B41FA5}">
                      <a16:colId xmlns:a16="http://schemas.microsoft.com/office/drawing/2014/main" val="545273709"/>
                    </a:ext>
                  </a:extLst>
                </a:gridCol>
                <a:gridCol w="1347727">
                  <a:extLst>
                    <a:ext uri="{9D8B030D-6E8A-4147-A177-3AD203B41FA5}">
                      <a16:colId xmlns:a16="http://schemas.microsoft.com/office/drawing/2014/main" val="2638411654"/>
                    </a:ext>
                  </a:extLst>
                </a:gridCol>
              </a:tblGrid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Police Force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Pandemic reference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Non-Pandemic reference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497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353399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East</a:t>
                      </a:r>
                    </a:p>
                  </a:txBody>
                  <a:tcPr marL="5446" marR="5446" marT="544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Cleveland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22804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Durham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54561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Northumbria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216226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(%)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(6.98%)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1345 (93.02)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408296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West</a:t>
                      </a:r>
                    </a:p>
                  </a:txBody>
                  <a:tcPr marL="5446" marR="5446" marT="544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129808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Cumbria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867266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Greater Manchester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3134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159109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Lancashire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164383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Merseyside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1827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06845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(%)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 (6.84%)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9091 (93.16%)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53446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Yorkshire and the Humber</a:t>
                      </a:r>
                    </a:p>
                  </a:txBody>
                  <a:tcPr marL="5446" marR="5446" marT="544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Humberside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751753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Yorkshire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1909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131027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Yorkshire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573289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Yorkshire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2602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41585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(%)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527 (6.37%)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7745 (93.63%)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20429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Midlands</a:t>
                      </a:r>
                    </a:p>
                  </a:txBody>
                  <a:tcPr marL="5446" marR="5446" marT="544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Staffordshire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2228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643025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Warwickshire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168485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Mercia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60687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Midlands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136839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(%)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1730 (18.12%)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7820 (81.88%)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263234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Midlands</a:t>
                      </a:r>
                    </a:p>
                  </a:txBody>
                  <a:tcPr marL="5446" marR="5446" marT="544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Derbyshire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245868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Leicestershire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700425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Lincolnshire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2531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188049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Northamptonshire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590874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Nottinghamshire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558093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(%)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 (7.44%)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7943 (92.56%)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58675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Eastern</a:t>
                      </a:r>
                    </a:p>
                  </a:txBody>
                  <a:tcPr marL="5446" marR="5446" marT="544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Bedfordshire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668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338854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Cambridgeshire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382564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Essex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928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740583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Hertfordshire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865530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Norfolk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825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605939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Suffolk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644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495889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(%)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 (6.26%)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5120 (93.74%)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708128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Wales</a:t>
                      </a:r>
                    </a:p>
                  </a:txBody>
                  <a:tcPr marL="5446" marR="5446" marT="544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Dyfed-Powys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19281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Gwent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50765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Wales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06577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Wales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609152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(%)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1480 (25.10%)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4416 (74.90%)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095710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West</a:t>
                      </a:r>
                    </a:p>
                  </a:txBody>
                  <a:tcPr marL="5446" marR="5446" marT="544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Avon and Somerset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2515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078155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Devon and Cornwall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3211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039818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Dorset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1505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270552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Gloucestershire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2088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27404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Wiltshire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868068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(%)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 (6.09%)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10178 (93.91%)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66611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l" fontAlgn="t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East</a:t>
                      </a:r>
                    </a:p>
                  </a:txBody>
                  <a:tcPr marL="5446" marR="5446" marT="544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Metropolitan Police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1393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21676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52806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Hampshire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1357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86428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Kent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832317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Surrey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774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504198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Sussex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1774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46118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Thames Valley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1301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1786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260581"/>
                  </a:ext>
                </a:extLst>
              </a:tr>
              <a:tr h="12520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(%)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3087 (9.63%)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28963 (90.37%)</a:t>
                      </a:r>
                    </a:p>
                  </a:txBody>
                  <a:tcPr marL="5446" marR="5446" marT="5446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511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67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2" y="166174"/>
            <a:ext cx="2459333" cy="25116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492" y="264759"/>
            <a:ext cx="2322486" cy="21645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88" y="2857493"/>
            <a:ext cx="2772667" cy="27456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932" y="2784060"/>
            <a:ext cx="2971350" cy="2768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b="20476"/>
          <a:stretch/>
        </p:blipFill>
        <p:spPr>
          <a:xfrm>
            <a:off x="473327" y="5544675"/>
            <a:ext cx="2768243" cy="24823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7358" y="5654456"/>
            <a:ext cx="2381620" cy="25800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0551" y="8367858"/>
            <a:ext cx="2630525" cy="263723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7358" y="8689289"/>
            <a:ext cx="2378395" cy="23158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9404" y="11159132"/>
            <a:ext cx="2404170" cy="2546686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3420289" y="12937954"/>
            <a:ext cx="42117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319150" y="12765234"/>
            <a:ext cx="3296252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/>
          <p:cNvSpPr/>
          <p:nvPr/>
        </p:nvSpPr>
        <p:spPr>
          <a:xfrm>
            <a:off x="3592086" y="12904703"/>
            <a:ext cx="83127" cy="77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3425831" y="13219085"/>
            <a:ext cx="4211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597628" y="13185834"/>
            <a:ext cx="83127" cy="77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3241570" y="11660274"/>
            <a:ext cx="337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% polarity of opinion in tweets (Pandemic-referenced vs. Non-pandemic referenced) .</a:t>
            </a:r>
            <a:endParaRPr lang="en-GB" dirty="0"/>
          </a:p>
        </p:txBody>
      </p:sp>
      <p:sp>
        <p:nvSpPr>
          <p:cNvPr id="38" name="Rectangle 37"/>
          <p:cNvSpPr/>
          <p:nvPr/>
        </p:nvSpPr>
        <p:spPr>
          <a:xfrm>
            <a:off x="3952979" y="12753288"/>
            <a:ext cx="2193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Pandemic-referenced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958456" y="13034419"/>
            <a:ext cx="265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Non-Pandemic-referenced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8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9" y="22736"/>
            <a:ext cx="2843704" cy="27399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8674" y="23030"/>
            <a:ext cx="2839325" cy="27433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74" y="2830865"/>
            <a:ext cx="3088424" cy="30884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81" y="2830865"/>
            <a:ext cx="3143574" cy="30884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667" y="6095441"/>
            <a:ext cx="3023931" cy="27761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3787" y="6095441"/>
            <a:ext cx="2720243" cy="27761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911" y="9070776"/>
            <a:ext cx="2925934" cy="29331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4427" y="9070777"/>
            <a:ext cx="2799604" cy="26596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9894" y="11893127"/>
            <a:ext cx="2581322" cy="2647510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3592862" y="13453343"/>
            <a:ext cx="42117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91723" y="13280623"/>
            <a:ext cx="3296252" cy="723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764659" y="13420092"/>
            <a:ext cx="83127" cy="77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>
            <a:off x="3598404" y="13734474"/>
            <a:ext cx="4211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770201" y="13701223"/>
            <a:ext cx="83127" cy="77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125552" y="13268677"/>
            <a:ext cx="2193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Pandemic-referenced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31029" y="13549808"/>
            <a:ext cx="265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Non-Pandemic-referenced</a:t>
            </a:r>
            <a:endParaRPr lang="en-GB" dirty="0"/>
          </a:p>
        </p:txBody>
      </p:sp>
      <p:sp>
        <p:nvSpPr>
          <p:cNvPr id="27" name="Rectangle 26"/>
          <p:cNvSpPr/>
          <p:nvPr/>
        </p:nvSpPr>
        <p:spPr>
          <a:xfrm>
            <a:off x="3376646" y="12118422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% polarity of opinion in tweets (Pandemic-referenced vs. Non-pandemic referenced)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77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21622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North West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295489"/>
            <a:ext cx="62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Mapping range of emotions expressed in tweet (pandemic vs. non-pandemic referenced)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93520" y="867612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North East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4" y="1675286"/>
            <a:ext cx="6011193" cy="6825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36" y="9234715"/>
            <a:ext cx="5024767" cy="50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1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21622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Yorkshire and the Humber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228600" y="295489"/>
            <a:ext cx="625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Mapping range of emotions in tweet (pandemic vs. non-pandemic referenced)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99936" y="840172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West Midland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859952"/>
            <a:ext cx="6259063" cy="6267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73" y="9045459"/>
            <a:ext cx="5469739" cy="54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0778" y="2239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East Midlands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13338" y="740218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Eastern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38" y="876537"/>
            <a:ext cx="5885015" cy="6242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7" y="8054719"/>
            <a:ext cx="5778635" cy="615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234" y="2239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Wales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7324" y="7002936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South Western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4" y="869489"/>
            <a:ext cx="5857289" cy="5857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34" y="7648426"/>
            <a:ext cx="6444575" cy="67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1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9145" y="30182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South Eastern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98" y="1026637"/>
            <a:ext cx="5801893" cy="630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2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1487</TotalTime>
  <Words>417</Words>
  <Application>Microsoft Office PowerPoint</Application>
  <PresentationFormat>Custom</PresentationFormat>
  <Paragraphs>253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Monsuru Adepeju</dc:creator>
  <cp:lastModifiedBy>Monsuru Adepeju</cp:lastModifiedBy>
  <cp:revision>23</cp:revision>
  <dcterms:created xsi:type="dcterms:W3CDTF">2020-11-22T14:55:58Z</dcterms:created>
  <dcterms:modified xsi:type="dcterms:W3CDTF">2020-11-23T15:43:55Z</dcterms:modified>
</cp:coreProperties>
</file>