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44" d="100"/>
          <a:sy n="4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6201" cy="76201"/>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9/2/2024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81339562"/>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59789046"/>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08641838"/>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71656004"/>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54359324"/>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45567539"/>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45561721"/>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31004847"/>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16431111"/>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31979055"/>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03989585"/>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86744214"/>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32916089"/>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80819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635958526"/>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04533467"/>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20314910"/>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568300593"/>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66801005"/>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91530719"/>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30646721"/>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07687262"/>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89859122"/>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83719619"/>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33993473"/>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46499651"/>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27673512"/>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9/2/2024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14692333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image" Target="../media/12.jpg"/><Relationship Id="rId3" Type="http://schemas.openxmlformats.org/officeDocument/2006/relationships/slideLayout" Target="../slideLayouts/slideLayout13.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13.jpeg"/><Relationship Id="rId2" Type="http://schemas.openxmlformats.org/officeDocument/2006/relationships/slideLayout" Target="../slideLayouts/slideLayout13.xml"/><Relationship Id="rId3"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image" Target="../media/3.jpeg"/><Relationship Id="rId4" Type="http://schemas.openxmlformats.org/officeDocument/2006/relationships/slideLayout" Target="../slideLayouts/slideLayout13.xml"/><Relationship Id="rId5"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4.png"/><Relationship Id="rId2" Type="http://schemas.openxmlformats.org/officeDocument/2006/relationships/image" Target="../media/5.jpeg"/><Relationship Id="rId3" Type="http://schemas.openxmlformats.org/officeDocument/2006/relationships/slideLayout" Target="../slideLayouts/slideLayout13.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8.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9.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0.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304800" y="457200"/>
            <a:ext cx="8991600" cy="378460"/>
          </a:xfrm>
          <a:prstGeom prst="rect"/>
          <a:noFill/>
          <a:ln w="12700" cmpd="sng" cap="flat">
            <a:noFill/>
            <a:prstDash val="solid"/>
            <a:miter/>
          </a:ln>
        </p:spPr>
        <p:txBody>
          <a:bodyPr vert="horz" wrap="square" lIns="0" tIns="16510" rIns="0" bIns="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F0F0F"/>
                </a:solidFill>
                <a:latin typeface="Times New Roman" pitchFamily="18" charset="0"/>
                <a:ea typeface="宋体" pitchFamily="0" charset="0"/>
                <a:cs typeface="Times New Roman" pitchFamily="18" charset="0"/>
              </a:rPr>
              <a:t>    Salary and Compensation Analysis Through Excel Data Modeling</a:t>
            </a:r>
            <a:endParaRPr lang="zh-CN" altLang="en-US" sz="2400" b="0" i="0" u="none" strike="noStrike" kern="0" cap="none" spc="0" baseline="0">
              <a:solidFill>
                <a:srgbClr val="7030A0"/>
              </a:solidFill>
              <a:latin typeface="Times New Roman" pitchFamily="18" charset="0"/>
              <a:ea typeface="宋体" pitchFamily="0" charset="0"/>
              <a:cs typeface="Times New Roman" pitchFamily="18"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533400" y="3124200"/>
            <a:ext cx="9906001"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NAME : </a:t>
            </a:r>
            <a:r>
              <a:rPr lang="en-US" altLang="zh-CN" sz="2400" b="0" i="0" u="none" strike="noStrike" kern="1200" cap="none" spc="0" baseline="0">
                <a:solidFill>
                  <a:schemeClr val="tx1"/>
                </a:solidFill>
                <a:latin typeface="Calibri" pitchFamily="0" charset="0"/>
                <a:ea typeface="宋体" pitchFamily="0" charset="0"/>
                <a:cs typeface="Calibri" pitchFamily="0" charset="0"/>
              </a:rPr>
              <a:t>M.ANURANJANI</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a:t>
            </a:r>
            <a:r>
              <a:rPr lang="en-US" altLang="zh-CN" sz="2400" b="0" i="0" u="none" strike="noStrike" kern="1200" cap="none" spc="0" baseline="0">
                <a:solidFill>
                  <a:schemeClr val="tx1"/>
                </a:solidFill>
                <a:latin typeface="Calibri" pitchFamily="0" charset="0"/>
                <a:ea typeface="宋体" pitchFamily="0" charset="0"/>
                <a:cs typeface="Calibri" pitchFamily="0" charset="0"/>
              </a:rPr>
              <a:t>NO : </a:t>
            </a:r>
            <a:r>
              <a:rPr lang="en-US" altLang="zh-CN" sz="2400" b="0" i="0" u="none" strike="noStrike" kern="1200" cap="none" spc="0" baseline="0">
                <a:solidFill>
                  <a:schemeClr val="tx1"/>
                </a:solidFill>
                <a:latin typeface="Calibri" pitchFamily="0" charset="0"/>
                <a:ea typeface="宋体" pitchFamily="0" charset="0"/>
                <a:cs typeface="Calibri" pitchFamily="0" charset="0"/>
              </a:rPr>
              <a:t>312200751</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 </a:t>
            </a:r>
            <a:r>
              <a:rPr lang="en-US" altLang="zh-CN" sz="2400" b="0" i="0" u="none" strike="noStrike" kern="1200" cap="none" spc="0" baseline="0">
                <a:solidFill>
                  <a:schemeClr val="tx1"/>
                </a:solidFill>
                <a:latin typeface="Calibri" pitchFamily="0" charset="0"/>
                <a:ea typeface="宋体" pitchFamily="0" charset="0"/>
                <a:cs typeface="Calibri" pitchFamily="0" charset="0"/>
              </a:rPr>
              <a:t>COMMENCE </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PACHAIYAPPA'S COLLEGE FOR WOMEN KANCHEEPURAM </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20707946"/>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9"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0" name="矩形"/>
          <p:cNvSpPr>
            <a:spLocks/>
          </p:cNvSpPr>
          <p:nvPr/>
        </p:nvSpPr>
        <p:spPr>
          <a:xfrm rot="0">
            <a:off x="685800" y="1295399"/>
            <a:ext cx="8099426" cy="737235"/>
          </a:xfrm>
          <a:prstGeom prst="rect"/>
          <a:noFill/>
          <a:ln w="12700" cmpd="sng" cap="flat">
            <a:noFill/>
            <a:prstDash val="solid"/>
            <a:miter/>
          </a:ln>
        </p:spPr>
        <p:txBody>
          <a:bodyPr vert="horz" wrap="square" lIns="0" tIns="13334"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1200" cap="none" spc="0" baseline="0">
                <a:solidFill>
                  <a:srgbClr val="0D0D0D"/>
                </a:solidFill>
                <a:latin typeface="Times New Roman" pitchFamily="18" charset="0"/>
                <a:ea typeface="宋体" pitchFamily="0" charset="0"/>
                <a:cs typeface="Times New Roman" pitchFamily="18" charset="0"/>
              </a:rPr>
              <a:t>REFINE AND CALIBRATE</a:t>
            </a:r>
            <a:endParaRPr lang="zh-CN" altLang="en-US" sz="4800" b="1" i="0" u="none" strike="noStrike" kern="1200" cap="none" spc="0" baseline="0">
              <a:solidFill>
                <a:srgbClr val="0D0D0D"/>
              </a:solidFill>
              <a:latin typeface="Times New Roman" pitchFamily="18" charset="0"/>
              <a:ea typeface="宋体" pitchFamily="0" charset="0"/>
              <a:cs typeface="Times New Roman" pitchFamily="18" charset="0"/>
            </a:endParaRPr>
          </a:p>
        </p:txBody>
      </p:sp>
      <p:sp>
        <p:nvSpPr>
          <p:cNvPr id="151"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2" name="矩形"/>
          <p:cNvSpPr>
            <a:spLocks/>
          </p:cNvSpPr>
          <p:nvPr/>
        </p:nvSpPr>
        <p:spPr>
          <a:xfrm rot="0">
            <a:off x="609600" y="2667000"/>
            <a:ext cx="9144000" cy="1691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Refine and </a:t>
            </a:r>
            <a:r>
              <a:rPr lang="en-US" altLang="zh-CN" sz="1800" b="0" i="0" u="none" strike="noStrike" kern="1200" cap="none" spc="0" baseline="0">
                <a:solidFill>
                  <a:schemeClr val="tx1"/>
                </a:solidFill>
                <a:latin typeface="Calibri" pitchFamily="0" charset="0"/>
                <a:ea typeface="宋体" pitchFamily="0" charset="0"/>
                <a:cs typeface="Calibri" pitchFamily="0" charset="0"/>
              </a:rPr>
              <a:t>calibrate This </a:t>
            </a:r>
            <a:r>
              <a:rPr lang="en-US" altLang="zh-CN" sz="1800" b="0" i="0" u="none" strike="noStrike" kern="1200" cap="none" spc="0" baseline="0">
                <a:solidFill>
                  <a:schemeClr val="tx1"/>
                </a:solidFill>
                <a:latin typeface="Calibri" pitchFamily="0" charset="0"/>
                <a:ea typeface="宋体" pitchFamily="0" charset="0"/>
                <a:cs typeface="Calibri" pitchFamily="0" charset="0"/>
              </a:rPr>
              <a:t>is where the "art" of sales compensation comes into play, where you adjust the plan inputs to determine how much they shift the outputs. At this stage, all the work setting up the model to feed as many dynamic inputs as possible pays off. Adjusting the rate or the payout curve automatically results in the updated pay and updated outputs to review, so you can quickly see if your adjustments have the desired effect on outcomes.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16362365"/>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5"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6" name="矩形"/>
          <p:cNvSpPr>
            <a:spLocks/>
          </p:cNvSpPr>
          <p:nvPr/>
        </p:nvSpPr>
        <p:spPr>
          <a:xfrm rot="0">
            <a:off x="685800" y="1371600"/>
            <a:ext cx="8251826" cy="613410"/>
          </a:xfrm>
          <a:prstGeom prst="rect"/>
          <a:noFill/>
          <a:ln w="12700" cmpd="sng" cap="flat">
            <a:noFill/>
            <a:prstDash val="solid"/>
            <a:miter/>
          </a:ln>
        </p:spPr>
        <p:txBody>
          <a:bodyPr vert="horz" wrap="square" lIns="0" tIns="13334" rIns="0" bIns="0" anchor="t" anchorCtr="0">
            <a:prstTxWarp prst="textNoShape"/>
            <a:spAutoFit/>
          </a:bodyPr>
          <a:lstStyle/>
          <a:p>
            <a:pPr marL="0" indent="0" algn="l">
              <a:lnSpc>
                <a:spcPct val="100000"/>
              </a:lnSpc>
              <a:spcBef>
                <a:spcPts val="0"/>
              </a:spcBef>
              <a:spcAft>
                <a:spcPts val="0"/>
              </a:spcAft>
              <a:buNone/>
            </a:pPr>
            <a:r>
              <a:rPr lang="en-US" altLang="zh-CN" sz="4000" b="1" i="0" u="none" strike="noStrike" kern="1200" cap="none" spc="0" baseline="0">
                <a:solidFill>
                  <a:schemeClr val="tx1"/>
                </a:solidFill>
                <a:latin typeface="Times New Roman" pitchFamily="18" charset="0"/>
                <a:ea typeface="宋体" pitchFamily="0" charset="0"/>
                <a:cs typeface="Times New Roman" pitchFamily="18" charset="0"/>
              </a:rPr>
              <a:t>MONITOR CONTINUOUSLY</a:t>
            </a:r>
            <a:endParaRPr lang="zh-CN" altLang="en-US" sz="4000" b="1"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57"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8" name="矩形"/>
          <p:cNvSpPr>
            <a:spLocks/>
          </p:cNvSpPr>
          <p:nvPr/>
        </p:nvSpPr>
        <p:spPr>
          <a:xfrm rot="0">
            <a:off x="914400" y="2590799"/>
            <a:ext cx="8239873" cy="2758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Monitor </a:t>
            </a:r>
            <a:r>
              <a:rPr lang="en-US" altLang="zh-CN" sz="1800" b="1" i="0" u="none" strike="noStrike" kern="1200" cap="none" spc="0" baseline="0">
                <a:solidFill>
                  <a:schemeClr val="tx1"/>
                </a:solidFill>
                <a:latin typeface="Calibri" pitchFamily="0" charset="0"/>
                <a:ea typeface="宋体" pitchFamily="0" charset="0"/>
                <a:cs typeface="Calibri" pitchFamily="0" charset="0"/>
              </a:rPr>
              <a:t>continuously This </a:t>
            </a:r>
            <a:r>
              <a:rPr lang="en-US" altLang="zh-CN" sz="1800" b="1" i="0" u="none" strike="noStrike" kern="1200" cap="none" spc="0" baseline="0">
                <a:solidFill>
                  <a:schemeClr val="tx1"/>
                </a:solidFill>
                <a:latin typeface="Calibri" pitchFamily="0" charset="0"/>
                <a:ea typeface="宋体" pitchFamily="0" charset="0"/>
                <a:cs typeface="Calibri" pitchFamily="0" charset="0"/>
              </a:rPr>
              <a:t>is where the modeling stops for many organizations, but they are missing a huge opportunity by doing so. We recommend our clients approach their comp plan modeling as an ongoing exercise, which turns the hypothetical model into a real-time measure of realized performance. </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As </a:t>
            </a:r>
            <a:r>
              <a:rPr lang="en-US" altLang="zh-CN" sz="1800" b="1" i="0" u="none" strike="noStrike" kern="1200" cap="none" spc="0" baseline="0">
                <a:solidFill>
                  <a:schemeClr val="tx1"/>
                </a:solidFill>
                <a:latin typeface="Calibri" pitchFamily="0" charset="0"/>
                <a:ea typeface="宋体" pitchFamily="0" charset="0"/>
                <a:cs typeface="Calibri" pitchFamily="0" charset="0"/>
              </a:rPr>
              <a:t>data is produced throughout the year, update the inputs section of your model to see how actual performance is tracking against your modeled outcomes, adjusting the calculations to iron out any discrepancies you find. That will allow you to forecast end-of-year results with greater accuracy and make your model more reliable in the future.</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6319424"/>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3" name="文本框"/>
          <p:cNvSpPr>
            <a:spLocks noGrp="1"/>
          </p:cNvSpPr>
          <p:nvPr>
            <p:ph type="title"/>
          </p:nvPr>
        </p:nvSpPr>
        <p:spPr>
          <a:xfrm rot="0">
            <a:off x="1066800" y="762000"/>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4"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69" name="图片"/>
          <p:cNvPicPr>
            <a:picLocks noChangeAspect="1"/>
          </p:cNvPicPr>
          <p:nvPr/>
        </p:nvPicPr>
        <p:blipFill>
          <a:blip r:embed="rId2" cstate="print"/>
          <a:stretch>
            <a:fillRect/>
          </a:stretch>
        </p:blipFill>
        <p:spPr>
          <a:xfrm rot="0">
            <a:off x="2285965" y="2133567"/>
            <a:ext cx="5676813" cy="3657544"/>
          </a:xfrm>
          <a:prstGeom prst="rect"/>
          <a:noFill/>
          <a:ln w="12700" cmpd="sng" cap="flat">
            <a:noFill/>
            <a:prstDash val="solid"/>
            <a:miter/>
          </a:ln>
        </p:spPr>
      </p:pic>
    </p:spTree>
    <p:extLst>
      <p:ext uri="{BB962C8B-B14F-4D97-AF65-F5344CB8AC3E}">
        <p14:creationId xmlns:p14="http://schemas.microsoft.com/office/powerpoint/2010/main" val="1137188380"/>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6" name="文本框"/>
          <p:cNvSpPr>
            <a:spLocks noGrp="1"/>
          </p:cNvSpPr>
          <p:nvPr>
            <p:ph type="title"/>
          </p:nvPr>
        </p:nvSpPr>
        <p:spPr>
          <a:xfrm rot="0">
            <a:off x="533401" y="1066800"/>
            <a:ext cx="8915400" cy="61555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0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0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67" name="矩形"/>
          <p:cNvSpPr>
            <a:spLocks/>
          </p:cNvSpPr>
          <p:nvPr/>
        </p:nvSpPr>
        <p:spPr>
          <a:xfrm rot="0">
            <a:off x="457200" y="2209800"/>
            <a:ext cx="9296400" cy="2491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r>
              <a:rPr lang="en-US" altLang="zh-CN" sz="1800" b="1" i="0" u="none" strike="noStrike" kern="1200" cap="none" spc="0" baseline="0">
                <a:solidFill>
                  <a:srgbClr val="0F0F0F"/>
                </a:solidFill>
                <a:latin typeface="Times New Roman" pitchFamily="18" charset="0"/>
                <a:ea typeface="宋体" pitchFamily="0" charset="0"/>
                <a:cs typeface="Times New Roman" pitchFamily="18" charset="0"/>
              </a:rPr>
              <a:t>Salary and Compensation Analysis Through Excel Data Modeling</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r>
              <a:rPr lang="en-US" altLang="zh-CN" sz="1800" b="0" i="0" u="none" strike="noStrike" kern="1200" cap="none" spc="0" baseline="0">
                <a:solidFill>
                  <a:schemeClr val="tx1"/>
                </a:solidFill>
                <a:latin typeface="Calibri" pitchFamily="0" charset="0"/>
                <a:ea typeface="宋体" pitchFamily="0" charset="0"/>
                <a:cs typeface="Calibri" pitchFamily="0" charset="0"/>
              </a:rPr>
              <a:t>project provides a robust and user-friendly solution for evaluating and managing employee performance. By leveraging Excel's powerful tools—such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pic>
        <p:nvPicPr>
          <p:cNvPr id="168" name="图片" descr="Reporter Cartoon Images – Browse 10,774 Stock Photos, Vectors, and Video |  Adobe Stock"/>
          <p:cNvPicPr>
            <a:picLocks noChangeAspect="1"/>
          </p:cNvPicPr>
          <p:nvPr/>
        </p:nvPicPr>
        <p:blipFill>
          <a:blip r:embed="rId1" cstate="print"/>
          <a:stretch>
            <a:fillRect/>
          </a:stretch>
        </p:blipFill>
        <p:spPr>
          <a:xfrm rot="0">
            <a:off x="7696201" y="4610100"/>
            <a:ext cx="4267200" cy="2247900"/>
          </a:xfrm>
          <a:prstGeom prst="rect"/>
          <a:noFill/>
          <a:ln w="12700" cmpd="sng" cap="flat">
            <a:noFill/>
            <a:prstDash val="solid"/>
            <a:miter/>
          </a:ln>
        </p:spPr>
      </p:pic>
    </p:spTree>
    <p:extLst>
      <p:ext uri="{BB962C8B-B14F-4D97-AF65-F5344CB8AC3E}">
        <p14:creationId xmlns:p14="http://schemas.microsoft.com/office/powerpoint/2010/main" val="497116641"/>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40608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20916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Salary and Compensation Analysis Through Excel Data Modeling</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pic>
        <p:nvPicPr>
          <p:cNvPr id="84" name="图片" descr="Woman Looking In Mirror Cartoon Images – Browse 3,265 Stock Photos,  Vectors, and Video | Adobe Stock"/>
          <p:cNvPicPr>
            <a:picLocks noChangeAspect="1"/>
          </p:cNvPicPr>
          <p:nvPr/>
        </p:nvPicPr>
        <p:blipFill>
          <a:blip r:embed="rId3" cstate="print"/>
          <a:stretch>
            <a:fillRect/>
          </a:stretch>
        </p:blipFill>
        <p:spPr>
          <a:xfrm rot="0">
            <a:off x="0" y="3733799"/>
            <a:ext cx="3124200" cy="3124201"/>
          </a:xfrm>
          <a:prstGeom prst="rect"/>
          <a:noFill/>
          <a:ln w="12700" cmpd="sng" cap="flat">
            <a:noFill/>
            <a:prstDash val="solid"/>
            <a:miter/>
          </a:ln>
        </p:spPr>
      </p:pic>
    </p:spTree>
    <p:extLst>
      <p:ext uri="{BB962C8B-B14F-4D97-AF65-F5344CB8AC3E}">
        <p14:creationId xmlns:p14="http://schemas.microsoft.com/office/powerpoint/2010/main" val="1338462582"/>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5" name="曲线"/>
          <p:cNvSpPr>
            <a:spLocks/>
          </p:cNvSpPr>
          <p:nvPr/>
        </p:nvSpPr>
        <p:spPr>
          <a:xfrm rot="0">
            <a:off x="0" y="-762000"/>
            <a:ext cx="12481713" cy="7620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txBody>
          <a:bodyPr vert="horz" wrap="square" lIns="0" tIns="0" rIns="0" bIns="0" anchor="t" anchorCtr="0">
            <a:prstTxWarp prst="textNoShape"/>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grpSp>
        <p:nvGrpSpPr>
          <p:cNvPr id="95" name="组合"/>
          <p:cNvGrpSpPr>
            <a:grpSpLocks/>
          </p:cNvGrpSpPr>
          <p:nvPr/>
        </p:nvGrpSpPr>
        <p:grpSpPr>
          <a:xfrm>
            <a:off x="7448836" y="0"/>
            <a:ext cx="4967138" cy="6853390"/>
            <a:chOff x="7448836" y="0"/>
            <a:chExt cx="4967138" cy="6853390"/>
          </a:xfrm>
        </p:grpSpPr>
        <p:sp>
          <p:nvSpPr>
            <p:cNvPr id="86" name="曲线"/>
            <p:cNvSpPr>
              <a:spLocks/>
            </p:cNvSpPr>
            <p:nvPr/>
          </p:nvSpPr>
          <p:spPr>
            <a:xfrm rot="0">
              <a:off x="9468462" y="4821"/>
              <a:ext cx="1275936" cy="6848482"/>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7" name="曲线"/>
            <p:cNvSpPr>
              <a:spLocks/>
            </p:cNvSpPr>
            <p:nvPr/>
          </p:nvSpPr>
          <p:spPr>
            <a:xfrm rot="0">
              <a:off x="7448836" y="3692161"/>
              <a:ext cx="4966777" cy="3161228"/>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8" name="曲线"/>
            <p:cNvSpPr>
              <a:spLocks/>
            </p:cNvSpPr>
            <p:nvPr/>
          </p:nvSpPr>
          <p:spPr>
            <a:xfrm rot="0">
              <a:off x="9263939" y="0"/>
              <a:ext cx="3151609" cy="6852923"/>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9" name="曲线"/>
            <p:cNvSpPr>
              <a:spLocks/>
            </p:cNvSpPr>
            <p:nvPr/>
          </p:nvSpPr>
          <p:spPr>
            <a:xfrm rot="0">
              <a:off x="9704527" y="0"/>
              <a:ext cx="2711447" cy="6852923"/>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0" name="曲线"/>
            <p:cNvSpPr>
              <a:spLocks/>
            </p:cNvSpPr>
            <p:nvPr/>
          </p:nvSpPr>
          <p:spPr>
            <a:xfrm rot="0">
              <a:off x="9004630" y="3045744"/>
              <a:ext cx="3410920" cy="3807179"/>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1" name="曲线"/>
            <p:cNvSpPr>
              <a:spLocks/>
            </p:cNvSpPr>
            <p:nvPr/>
          </p:nvSpPr>
          <p:spPr>
            <a:xfrm rot="0">
              <a:off x="9427106" y="0"/>
              <a:ext cx="2988710" cy="6852923"/>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2" name="曲线"/>
            <p:cNvSpPr>
              <a:spLocks/>
            </p:cNvSpPr>
            <p:nvPr/>
          </p:nvSpPr>
          <p:spPr>
            <a:xfrm rot="0">
              <a:off x="11059160" y="0"/>
              <a:ext cx="1356389" cy="6852923"/>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3" name="曲线"/>
            <p:cNvSpPr>
              <a:spLocks/>
            </p:cNvSpPr>
            <p:nvPr/>
          </p:nvSpPr>
          <p:spPr>
            <a:xfrm rot="0">
              <a:off x="11100674" y="0"/>
              <a:ext cx="1315164" cy="6852923"/>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4" name="曲线"/>
            <p:cNvSpPr>
              <a:spLocks/>
            </p:cNvSpPr>
            <p:nvPr/>
          </p:nvSpPr>
          <p:spPr>
            <a:xfrm rot="0">
              <a:off x="10510620" y="3588267"/>
              <a:ext cx="1904929" cy="3264656"/>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6"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7"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8"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9"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100"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sp>
        <p:nvSpPr>
          <p:cNvPr id="101"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3" name="矩形"/>
          <p:cNvSpPr>
            <a:spLocks/>
          </p:cNvSpPr>
          <p:nvPr/>
        </p:nvSpPr>
        <p:spPr>
          <a:xfrm rot="0">
            <a:off x="2133600" y="1143000"/>
            <a:ext cx="7772400" cy="3044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Design Your Sales Compensation Plan</a:t>
            </a:r>
            <a:endPar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Modeling Prevents Misalignment </a:t>
            </a:r>
            <a:endPar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How to Model Incentive Compensation Plan Outcomes in Excel </a:t>
            </a:r>
            <a:endPar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Model outputs</a:t>
            </a:r>
            <a:endPar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Refine and calibrate</a:t>
            </a:r>
            <a:endPar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Monitor continuously</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Results</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Conclusion</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endParaRPr lang="zh-CN" altLang="en-US" sz="2000" b="0" i="0" u="none" strike="noStrike" kern="1200" cap="none" spc="0" baseline="0">
              <a:solidFill>
                <a:schemeClr val="tx1"/>
              </a:solidFill>
              <a:latin typeface="Times New Roman" pitchFamily="18" charset="0"/>
              <a:ea typeface="宋体" pitchFamily="0" charset="0"/>
              <a:cs typeface="Times New Roman" pitchFamily="18" charset="0"/>
            </a:endParaRPr>
          </a:p>
        </p:txBody>
      </p:sp>
      <p:pic>
        <p:nvPicPr>
          <p:cNvPr id="104" name="图片" descr="Page 21 | Animated Cartoons Images - Free Download on Freepik"/>
          <p:cNvPicPr>
            <a:picLocks noChangeAspect="1"/>
          </p:cNvPicPr>
          <p:nvPr/>
        </p:nvPicPr>
        <p:blipFill>
          <a:blip r:embed="rId2" cstate="print"/>
          <a:stretch>
            <a:fillRect/>
          </a:stretch>
        </p:blipFill>
        <p:spPr>
          <a:xfrm rot="0">
            <a:off x="0" y="4038600"/>
            <a:ext cx="2819400" cy="2819400"/>
          </a:xfrm>
          <a:prstGeom prst="rect"/>
          <a:noFill/>
          <a:ln w="12700" cmpd="sng" cap="flat">
            <a:noFill/>
            <a:prstDash val="solid"/>
            <a:miter/>
          </a:ln>
        </p:spPr>
      </p:pic>
    </p:spTree>
    <p:extLst>
      <p:ext uri="{BB962C8B-B14F-4D97-AF65-F5344CB8AC3E}">
        <p14:creationId xmlns:p14="http://schemas.microsoft.com/office/powerpoint/2010/main" val="663808623"/>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8" name="组合"/>
          <p:cNvGrpSpPr>
            <a:grpSpLocks/>
          </p:cNvGrpSpPr>
          <p:nvPr/>
        </p:nvGrpSpPr>
        <p:grpSpPr>
          <a:xfrm>
            <a:off x="7991475" y="2933700"/>
            <a:ext cx="2762249" cy="3257550"/>
            <a:chOff x="7991475" y="2933700"/>
            <a:chExt cx="2762249" cy="3257550"/>
          </a:xfrm>
        </p:grpSpPr>
        <p:sp>
          <p:nvSpPr>
            <p:cNvPr id="10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7"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0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0" name="文本框"/>
          <p:cNvSpPr>
            <a:spLocks noGrp="1"/>
          </p:cNvSpPr>
          <p:nvPr>
            <p:ph type="title"/>
          </p:nvPr>
        </p:nvSpPr>
        <p:spPr>
          <a:xfrm rot="0">
            <a:off x="834071" y="575055"/>
            <a:ext cx="8005128" cy="447557"/>
          </a:xfrm>
          <a:prstGeom prst="rect"/>
          <a:noFill/>
          <a:ln w="12700" cmpd="sng" cap="flat">
            <a:noFill/>
            <a:prstDash val="solid"/>
            <a:miter/>
          </a:ln>
        </p:spPr>
        <p:txBody>
          <a:bodyPr vert="horz" wrap="square" lIns="0" tIns="16510" rIns="0" bIns="0" anchor="t" anchorCtr="0">
            <a:prstTxWarp prst="textNoShape"/>
            <a:spAutoFit/>
          </a:bodyPr>
          <a:lstStyle/>
          <a:p>
            <a:pPr marL="0" indent="0" algn="l">
              <a:lnSpc>
                <a:spcPct val="100000"/>
              </a:lnSpc>
              <a:spcBef>
                <a:spcPts val="0"/>
              </a:spcBef>
              <a:spcAft>
                <a:spcPts val="0"/>
              </a:spcAft>
              <a:buNone/>
            </a:pPr>
            <a:r>
              <a:rPr lang="en-US" altLang="zh-CN" sz="2800" b="1" i="0" u="none" strike="noStrike" kern="0" cap="none" spc="0" baseline="0">
                <a:solidFill>
                  <a:srgbClr val="0D0D0D"/>
                </a:solidFill>
                <a:latin typeface="Times New Roman" pitchFamily="18" charset="0"/>
                <a:ea typeface="宋体" pitchFamily="0" charset="0"/>
                <a:cs typeface="Times New Roman" pitchFamily="18" charset="0"/>
              </a:rPr>
              <a:t>DESIGN YOUR SALES COMPENSATION PLAN</a:t>
            </a:r>
            <a:endParaRPr lang="zh-CN" altLang="en-US" sz="2800" b="1" i="0" u="none" strike="noStrike" kern="0" cap="none" spc="0" baseline="0">
              <a:solidFill>
                <a:srgbClr val="0D0D0D"/>
              </a:solidFill>
              <a:latin typeface="Times New Roman" pitchFamily="18" charset="0"/>
              <a:ea typeface="宋体" pitchFamily="0" charset="0"/>
              <a:cs typeface="Times New Roman" pitchFamily="18" charset="0"/>
            </a:endParaRPr>
          </a:p>
        </p:txBody>
      </p:sp>
      <p:pic>
        <p:nvPicPr>
          <p:cNvPr id="11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3" name="矩形"/>
          <p:cNvSpPr>
            <a:spLocks/>
          </p:cNvSpPr>
          <p:nvPr/>
        </p:nvSpPr>
        <p:spPr>
          <a:xfrm rot="0">
            <a:off x="457200" y="1524000"/>
            <a:ext cx="7467599" cy="2625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Before we dive into the mechanics, you should have completed the incentive plan design phase, </a:t>
            </a:r>
            <a:r>
              <a:rPr lang="en-US" altLang="zh-CN" sz="2400" b="0" i="0" u="none" strike="noStrike" kern="1200" cap="none" spc="0" baseline="0">
                <a:solidFill>
                  <a:schemeClr val="tx1"/>
                </a:solidFill>
                <a:latin typeface="Calibri" pitchFamily="0" charset="0"/>
                <a:ea typeface="宋体" pitchFamily="0" charset="0"/>
                <a:cs typeface="Calibri" pitchFamily="0" charset="0"/>
              </a:rPr>
              <a:t>including:Setting</a:t>
            </a:r>
            <a:r>
              <a:rPr lang="en-US" altLang="zh-CN" sz="2400" b="0" i="0" u="none" strike="noStrike" kern="1200" cap="none" spc="0" baseline="0">
                <a:solidFill>
                  <a:schemeClr val="tx1"/>
                </a:solidFill>
                <a:latin typeface="Calibri" pitchFamily="0" charset="0"/>
                <a:ea typeface="宋体" pitchFamily="0" charset="0"/>
                <a:cs typeface="Calibri" pitchFamily="0" charset="0"/>
              </a:rPr>
              <a:t> metrics that are strategically aligned with the business objectives/priorities and market best </a:t>
            </a:r>
            <a:r>
              <a:rPr lang="en-US" altLang="zh-CN" sz="2400" b="0" i="0" u="none" strike="noStrike" kern="1200" cap="none" spc="0" baseline="0">
                <a:solidFill>
                  <a:schemeClr val="tx1"/>
                </a:solidFill>
                <a:latin typeface="Calibri" pitchFamily="0" charset="0"/>
                <a:ea typeface="宋体" pitchFamily="0" charset="0"/>
                <a:cs typeface="Calibri" pitchFamily="0" charset="0"/>
              </a:rPr>
              <a:t>practicesDeciding</a:t>
            </a:r>
            <a:r>
              <a:rPr lang="en-US" altLang="zh-CN" sz="2400" b="0" i="0" u="none" strike="noStrike" kern="1200" cap="none" spc="0" baseline="0">
                <a:solidFill>
                  <a:schemeClr val="tx1"/>
                </a:solidFill>
                <a:latin typeface="Calibri" pitchFamily="0" charset="0"/>
                <a:ea typeface="宋体" pitchFamily="0" charset="0"/>
                <a:cs typeface="Calibri" pitchFamily="0" charset="0"/>
              </a:rPr>
              <a:t> on the overall incentive plan </a:t>
            </a:r>
            <a:r>
              <a:rPr lang="en-US" altLang="zh-CN" sz="2400" b="0" i="0" u="none" strike="noStrike" kern="1200" cap="none" spc="0" baseline="0">
                <a:solidFill>
                  <a:schemeClr val="tx1"/>
                </a:solidFill>
                <a:latin typeface="Calibri" pitchFamily="0" charset="0"/>
                <a:ea typeface="宋体" pitchFamily="0" charset="0"/>
                <a:cs typeface="Calibri" pitchFamily="0" charset="0"/>
              </a:rPr>
              <a:t>structure (e.g</a:t>
            </a:r>
            <a:r>
              <a:rPr lang="en-US" altLang="zh-CN" sz="2400" b="0" i="0" u="none" strike="noStrike" kern="1200" cap="none" spc="0" baseline="0">
                <a:solidFill>
                  <a:schemeClr val="tx1"/>
                </a:solidFill>
                <a:latin typeface="Calibri" pitchFamily="0" charset="0"/>
                <a:ea typeface="宋体" pitchFamily="0" charset="0"/>
                <a:cs typeface="Calibri" pitchFamily="0" charset="0"/>
              </a:rPr>
              <a:t>., target pay, performance measures, weights, measurement, period, frequency, etc.)</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23836261"/>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7" name="组合"/>
          <p:cNvGrpSpPr>
            <a:grpSpLocks/>
          </p:cNvGrpSpPr>
          <p:nvPr/>
        </p:nvGrpSpPr>
        <p:grpSpPr>
          <a:xfrm>
            <a:off x="8658225" y="2647950"/>
            <a:ext cx="3533775" cy="3810000"/>
            <a:chOff x="8658225" y="2647950"/>
            <a:chExt cx="3533775" cy="3810000"/>
          </a:xfrm>
        </p:grpSpPr>
        <p:sp>
          <p:nvSpPr>
            <p:cNvPr id="11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6"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8" name="曲线"/>
          <p:cNvSpPr>
            <a:spLocks/>
          </p:cNvSpPr>
          <p:nvPr/>
        </p:nvSpPr>
        <p:spPr>
          <a:xfrm rot="0">
            <a:off x="7696200" y="182880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9" name="文本框"/>
          <p:cNvSpPr>
            <a:spLocks noGrp="1"/>
          </p:cNvSpPr>
          <p:nvPr>
            <p:ph type="title"/>
          </p:nvPr>
        </p:nvSpPr>
        <p:spPr>
          <a:xfrm rot="0">
            <a:off x="685800" y="1752599"/>
            <a:ext cx="6346825" cy="502285"/>
          </a:xfrm>
          <a:prstGeom prst="rect"/>
          <a:noFill/>
          <a:ln w="12700" cmpd="sng" cap="flat">
            <a:noFill/>
            <a:prstDash val="solid"/>
            <a:miter/>
          </a:ln>
        </p:spPr>
        <p:txBody>
          <a:bodyPr vert="horz" wrap="square" lIns="0" tIns="16510" rIns="0" bIns="0" anchor="t" anchorCtr="0">
            <a:prstTxWarp prst="textNoShape"/>
            <a:spAutoFit/>
          </a:bodyPr>
          <a:lstStyle/>
          <a:p>
            <a:pPr marL="0" indent="0" algn="l">
              <a:lnSpc>
                <a:spcPct val="100000"/>
              </a:lnSpc>
              <a:spcBef>
                <a:spcPts val="0"/>
              </a:spcBef>
              <a:spcAft>
                <a:spcPts val="0"/>
              </a:spcAft>
              <a:buNone/>
            </a:pPr>
            <a:r>
              <a:rPr lang="en-US" altLang="zh-CN" sz="3200" b="1" i="0" u="none" strike="noStrike" kern="0" cap="none" spc="0" baseline="0">
                <a:solidFill>
                  <a:srgbClr val="0D0D0D"/>
                </a:solidFill>
                <a:latin typeface="Times New Roman" pitchFamily="18" charset="0"/>
                <a:ea typeface="宋体" pitchFamily="0" charset="0"/>
                <a:cs typeface="Times New Roman" pitchFamily="18" charset="0"/>
              </a:rPr>
              <a:t>Modeling Prevents Misalignment </a:t>
            </a:r>
            <a:endParaRPr lang="zh-CN" altLang="en-US" sz="3200" b="1" i="0" u="none" strike="noStrike" kern="0" cap="none" spc="0" baseline="0">
              <a:solidFill>
                <a:srgbClr val="0D0D0D"/>
              </a:solidFill>
              <a:latin typeface="Times New Roman" pitchFamily="18" charset="0"/>
              <a:ea typeface="宋体" pitchFamily="0" charset="0"/>
              <a:cs typeface="Times New Roman" pitchFamily="18" charset="0"/>
            </a:endParaRPr>
          </a:p>
        </p:txBody>
      </p:sp>
      <p:pic>
        <p:nvPicPr>
          <p:cNvPr id="120"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1"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2"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23" name="矩形"/>
          <p:cNvSpPr>
            <a:spLocks/>
          </p:cNvSpPr>
          <p:nvPr/>
        </p:nvSpPr>
        <p:spPr>
          <a:xfrm rot="0">
            <a:off x="676275" y="2514600"/>
            <a:ext cx="8477998" cy="2453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Modeling Prevents </a:t>
            </a:r>
            <a:r>
              <a:rPr lang="en-US" altLang="zh-CN" sz="2000" b="0" i="0" u="none" strike="noStrike" kern="1200" cap="none" spc="0" baseline="0">
                <a:solidFill>
                  <a:schemeClr val="tx1"/>
                </a:solidFill>
                <a:latin typeface="Calibri" pitchFamily="0" charset="0"/>
                <a:ea typeface="宋体" pitchFamily="0" charset="0"/>
                <a:cs typeface="Calibri" pitchFamily="0" charset="0"/>
              </a:rPr>
              <a:t>Misalign </a:t>
            </a:r>
            <a:r>
              <a:rPr lang="en-US" altLang="zh-CN" sz="2000" b="0" i="0" u="none" strike="noStrike" kern="1200" cap="none" spc="0" baseline="0">
                <a:solidFill>
                  <a:schemeClr val="tx1"/>
                </a:solidFill>
                <a:latin typeface="Calibri" pitchFamily="0" charset="0"/>
                <a:ea typeface="宋体" pitchFamily="0" charset="0"/>
                <a:cs typeface="Calibri" pitchFamily="0" charset="0"/>
              </a:rPr>
              <a:t>mentOnce</a:t>
            </a:r>
            <a:r>
              <a:rPr lang="en-US" altLang="zh-CN" sz="2000" b="0" i="0" u="none" strike="noStrike" kern="1200" cap="none" spc="0" baseline="0">
                <a:solidFill>
                  <a:schemeClr val="tx1"/>
                </a:solidFill>
                <a:latin typeface="Calibri" pitchFamily="0" charset="0"/>
                <a:ea typeface="宋体" pitchFamily="0" charset="0"/>
                <a:cs typeface="Calibri" pitchFamily="0" charset="0"/>
              </a:rPr>
              <a:t> </a:t>
            </a:r>
            <a:r>
              <a:rPr lang="en-US" altLang="zh-CN" sz="2000" b="0" i="0" u="none" strike="noStrike" kern="1200" cap="none" spc="0" baseline="0">
                <a:solidFill>
                  <a:schemeClr val="tx1"/>
                </a:solidFill>
                <a:latin typeface="Calibri" pitchFamily="0" charset="0"/>
                <a:ea typeface="宋体" pitchFamily="0" charset="0"/>
                <a:cs typeface="Calibri" pitchFamily="0" charset="0"/>
              </a:rPr>
              <a:t>you have determined all those elements, you are ready to cost model the incentive plan and assess the impact this plan will have on individuals' pay, the cost to the company, and whether it will motivate the right </a:t>
            </a:r>
            <a:r>
              <a:rPr lang="en-US" altLang="zh-CN" sz="2000" b="0" i="0" u="none" strike="noStrike" kern="1200" cap="none" spc="0" baseline="0">
                <a:solidFill>
                  <a:schemeClr val="tx1"/>
                </a:solidFill>
                <a:latin typeface="Calibri" pitchFamily="0" charset="0"/>
                <a:ea typeface="宋体" pitchFamily="0" charset="0"/>
                <a:cs typeface="Calibri" pitchFamily="0" charset="0"/>
              </a:rPr>
              <a:t>behaviors .</a:t>
            </a:r>
            <a:r>
              <a:rPr lang="en-US" altLang="zh-CN" sz="2000" b="0" i="0" u="none" strike="noStrike" kern="1200" cap="none" spc="0" baseline="0">
                <a:solidFill>
                  <a:schemeClr val="tx1"/>
                </a:solidFill>
                <a:latin typeface="Calibri" pitchFamily="0" charset="0"/>
                <a:ea typeface="宋体" pitchFamily="0" charset="0"/>
                <a:cs typeface="Calibri" pitchFamily="0" charset="0"/>
              </a:rPr>
              <a:t>Invest the time in modeling as many scenarios as possible; Incorrectly modeling a plan or skipping this step in the design process can result in profound cost implications for the company and misaligned goals that can impact results and </a:t>
            </a:r>
            <a:r>
              <a:rPr lang="en-US" altLang="zh-CN" sz="2000" b="0" i="0" u="none" strike="noStrike" kern="1200" cap="none" spc="0" baseline="0">
                <a:solidFill>
                  <a:schemeClr val="tx1"/>
                </a:solidFill>
                <a:latin typeface="Calibri" pitchFamily="0" charset="0"/>
                <a:ea typeface="宋体" pitchFamily="0" charset="0"/>
                <a:cs typeface="Calibri" pitchFamily="0" charset="0"/>
              </a:rPr>
              <a:t>demotivate</a:t>
            </a:r>
            <a:r>
              <a:rPr lang="en-US" altLang="zh-CN" sz="2000" b="0" i="0" u="none" strike="noStrike" kern="1200" cap="none" spc="0" baseline="0">
                <a:solidFill>
                  <a:schemeClr val="tx1"/>
                </a:solidFill>
                <a:latin typeface="Calibri" pitchFamily="0" charset="0"/>
                <a:ea typeface="宋体" pitchFamily="0" charset="0"/>
                <a:cs typeface="Calibri" pitchFamily="0" charset="0"/>
              </a:rPr>
              <a:t> your sales team.</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16426206"/>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5" name="曲线"/>
          <p:cNvSpPr>
            <a:spLocks/>
          </p:cNvSpPr>
          <p:nvPr/>
        </p:nvSpPr>
        <p:spPr>
          <a:xfrm rot="0">
            <a:off x="8686800" y="533400"/>
            <a:ext cx="314324"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7" name="文本框"/>
          <p:cNvSpPr>
            <a:spLocks noGrp="1"/>
          </p:cNvSpPr>
          <p:nvPr>
            <p:ph type="title"/>
          </p:nvPr>
        </p:nvSpPr>
        <p:spPr>
          <a:xfrm rot="0">
            <a:off x="609600" y="1371600"/>
            <a:ext cx="8368348" cy="873760"/>
          </a:xfrm>
          <a:prstGeom prst="rect"/>
          <a:noFill/>
          <a:ln w="12700" cmpd="sng" cap="flat">
            <a:noFill/>
            <a:prstDash val="solid"/>
            <a:miter/>
          </a:ln>
        </p:spPr>
        <p:txBody>
          <a:bodyPr vert="horz" wrap="square" lIns="0" tIns="16510" rIns="0" bIns="0" anchor="t" anchorCtr="0">
            <a:prstTxWarp prst="textNoShape"/>
            <a:spAutoFit/>
          </a:bodyPr>
          <a:lstStyle/>
          <a:p>
            <a:pPr marL="0" indent="0" algn="l">
              <a:lnSpc>
                <a:spcPct val="100000"/>
              </a:lnSpc>
              <a:spcBef>
                <a:spcPts val="0"/>
              </a:spcBef>
              <a:spcAft>
                <a:spcPts val="0"/>
              </a:spcAft>
              <a:buNone/>
            </a:pPr>
            <a:r>
              <a:rPr lang="en-US" altLang="zh-CN" sz="2800" b="1" i="0" u="none" strike="noStrike" kern="0" cap="none" spc="0" baseline="0">
                <a:solidFill>
                  <a:srgbClr val="0D0D0D"/>
                </a:solidFill>
                <a:latin typeface="Times New Roman" pitchFamily="18" charset="0"/>
                <a:ea typeface="宋体" pitchFamily="0" charset="0"/>
                <a:cs typeface="Times New Roman" pitchFamily="18" charset="0"/>
              </a:rPr>
              <a:t>HOW TO MODEL INCENTIVE COMPENSATION PLAN OUTCOMES IN EXCEL </a:t>
            </a:r>
            <a:endParaRPr lang="zh-CN" altLang="en-US" sz="2800" b="1" i="0" u="none" strike="noStrike" kern="0" cap="none" spc="0" baseline="0">
              <a:solidFill>
                <a:srgbClr val="0D0D0D"/>
              </a:solidFill>
              <a:latin typeface="Times New Roman" pitchFamily="18" charset="0"/>
              <a:ea typeface="宋体" pitchFamily="0" charset="0"/>
              <a:cs typeface="Times New Roman" pitchFamily="18" charset="0"/>
            </a:endParaRPr>
          </a:p>
        </p:txBody>
      </p:sp>
      <p:pic>
        <p:nvPicPr>
          <p:cNvPr id="128"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9"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0" name="矩形"/>
          <p:cNvSpPr>
            <a:spLocks/>
          </p:cNvSpPr>
          <p:nvPr/>
        </p:nvSpPr>
        <p:spPr>
          <a:xfrm rot="0">
            <a:off x="609600" y="3003142"/>
            <a:ext cx="8743950" cy="1691639"/>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0"/>
              </a:spcAft>
              <a:buClrTx/>
              <a:buChar char="•"/>
            </a:pPr>
            <a:r>
              <a:rPr lang="en-US" altLang="zh-CN" sz="1800" b="1" i="0" u="none" strike="noStrike" kern="1200" cap="none" spc="0" baseline="0">
                <a:solidFill>
                  <a:schemeClr val="tx1"/>
                </a:solidFill>
                <a:latin typeface="Arial" pitchFamily="34" charset="0"/>
                <a:ea typeface="宋体" pitchFamily="0" charset="0"/>
                <a:cs typeface="Calibri" pitchFamily="0" charset="0"/>
              </a:rPr>
              <a:t>Step 1: Data </a:t>
            </a:r>
            <a:r>
              <a:rPr lang="en-US" altLang="zh-CN" sz="1800" b="1" i="0" u="none" strike="noStrike" kern="1200" cap="none" spc="0" baseline="0">
                <a:solidFill>
                  <a:schemeClr val="tx1"/>
                </a:solidFill>
                <a:latin typeface="Arial" pitchFamily="34" charset="0"/>
                <a:ea typeface="宋体" pitchFamily="0" charset="0"/>
                <a:cs typeface="Calibri" pitchFamily="0" charset="0"/>
              </a:rPr>
              <a:t>collection First</a:t>
            </a:r>
            <a:r>
              <a:rPr lang="en-US" altLang="zh-CN" sz="1800" b="1" i="0" u="none" strike="noStrike" kern="1200" cap="none" spc="0" baseline="0">
                <a:solidFill>
                  <a:schemeClr val="tx1"/>
                </a:solidFill>
                <a:latin typeface="Arial" pitchFamily="34" charset="0"/>
                <a:ea typeface="宋体" pitchFamily="0" charset="0"/>
                <a:cs typeface="Calibri" pitchFamily="0" charset="0"/>
              </a:rPr>
              <a:t>, we must collect all of the data that is relevant and informative to our </a:t>
            </a:r>
            <a:r>
              <a:rPr lang="en-US" altLang="zh-CN" sz="1800" b="1" i="0" u="none" strike="noStrike" kern="1200" cap="none" spc="0" baseline="0">
                <a:solidFill>
                  <a:schemeClr val="tx1"/>
                </a:solidFill>
                <a:latin typeface="Arial" pitchFamily="34" charset="0"/>
                <a:ea typeface="宋体" pitchFamily="0" charset="0"/>
                <a:cs typeface="Calibri" pitchFamily="0" charset="0"/>
              </a:rPr>
              <a:t>model.</a:t>
            </a:r>
            <a:endParaRPr lang="en-US" altLang="zh-CN" sz="1800" b="1"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r>
              <a:rPr lang="en-US" altLang="zh-CN" sz="1800" b="1" i="0" u="none" strike="noStrike" kern="1200" cap="none" spc="0" baseline="0">
                <a:solidFill>
                  <a:schemeClr val="tx1"/>
                </a:solidFill>
                <a:latin typeface="Arial" pitchFamily="34" charset="0"/>
                <a:ea typeface="宋体" pitchFamily="0" charset="0"/>
                <a:cs typeface="Calibri" pitchFamily="0" charset="0"/>
              </a:rPr>
              <a:t>Employee Details </a:t>
            </a:r>
            <a:endParaRPr lang="en-US" altLang="zh-CN" sz="1800" b="1"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r>
              <a:rPr lang="en-US" altLang="zh-CN" sz="1800" b="1" i="0" u="none" strike="noStrike" kern="1200" cap="none" spc="0" baseline="0">
                <a:solidFill>
                  <a:schemeClr val="tx1"/>
                </a:solidFill>
                <a:latin typeface="Arial" pitchFamily="34" charset="0"/>
                <a:ea typeface="宋体" pitchFamily="0" charset="0"/>
                <a:cs typeface="Calibri" pitchFamily="0" charset="0"/>
              </a:rPr>
              <a:t>Compensation Data</a:t>
            </a:r>
            <a:endParaRPr lang="en-US" altLang="zh-CN" sz="18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r>
              <a:rPr lang="en-US" altLang="zh-CN" sz="1800" b="1" i="0" u="none" strike="noStrike" kern="1200" cap="none" spc="0" baseline="0">
                <a:solidFill>
                  <a:schemeClr val="tx1"/>
                </a:solidFill>
                <a:latin typeface="Arial" pitchFamily="34" charset="0"/>
                <a:ea typeface="宋体" pitchFamily="0" charset="0"/>
                <a:cs typeface="Calibri" pitchFamily="0" charset="0"/>
              </a:rPr>
              <a:t>Performance </a:t>
            </a:r>
            <a:r>
              <a:rPr lang="en-US" altLang="zh-CN" sz="1800" b="1" i="0" u="none" strike="noStrike" kern="1200" cap="none" spc="0" baseline="0">
                <a:solidFill>
                  <a:schemeClr val="tx1"/>
                </a:solidFill>
                <a:latin typeface="Arial" pitchFamily="34" charset="0"/>
                <a:ea typeface="宋体" pitchFamily="0" charset="0"/>
                <a:cs typeface="Calibri" pitchFamily="0" charset="0"/>
              </a:rPr>
              <a:t>Data</a:t>
            </a:r>
            <a:endParaRPr lang="en-US" altLang="zh-CN" sz="18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endParaRPr lang="zh-CN" altLang="en-US" sz="1800" b="0" i="0" u="none" strike="noStrike" kern="1200" cap="none" spc="0" baseline="0">
              <a:solidFill>
                <a:schemeClr val="tx1"/>
              </a:solidFill>
              <a:latin typeface="Arial" pitchFamily="34" charset="0"/>
              <a:ea typeface="宋体" pitchFamily="0" charset="0"/>
              <a:cs typeface="Calibri" pitchFamily="0" charset="0"/>
            </a:endParaRPr>
          </a:p>
        </p:txBody>
      </p:sp>
    </p:spTree>
    <p:extLst>
      <p:ext uri="{BB962C8B-B14F-4D97-AF65-F5344CB8AC3E}">
        <p14:creationId xmlns:p14="http://schemas.microsoft.com/office/powerpoint/2010/main" val="2008160513"/>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2" name="曲线"/>
          <p:cNvSpPr>
            <a:spLocks/>
          </p:cNvSpPr>
          <p:nvPr/>
        </p:nvSpPr>
        <p:spPr>
          <a:xfrm rot="0">
            <a:off x="9144000" y="60960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3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13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6" name="矩形"/>
          <p:cNvSpPr>
            <a:spLocks/>
          </p:cNvSpPr>
          <p:nvPr/>
        </p:nvSpPr>
        <p:spPr>
          <a:xfrm rot="0">
            <a:off x="2895600" y="1575941"/>
            <a:ext cx="6019799" cy="2758440"/>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0"/>
              </a:spcAft>
              <a:buNone/>
            </a:pPr>
            <a:endParaRPr lang="en-US" altLang="zh-CN" sz="18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r>
              <a:rPr lang="en-US" altLang="zh-CN" sz="1800" b="1" i="0" u="none" strike="noStrike" kern="1200" cap="none" spc="0" baseline="0">
                <a:solidFill>
                  <a:schemeClr val="tx1"/>
                </a:solidFill>
                <a:latin typeface="Arial" pitchFamily="34" charset="0"/>
                <a:ea typeface="宋体" pitchFamily="0" charset="0"/>
                <a:cs typeface="Calibri" pitchFamily="0" charset="0"/>
              </a:rPr>
              <a:t>Step 2: Define your model inputs Create a section in your workbook for all the plan inputs you want to model. </a:t>
            </a:r>
            <a:r>
              <a:rPr lang="en-US" altLang="zh-CN" sz="1800" b="1" i="0" u="none" strike="noStrike" kern="1200" cap="none" spc="0" baseline="0">
                <a:solidFill>
                  <a:schemeClr val="tx1"/>
                </a:solidFill>
                <a:latin typeface="Arial" pitchFamily="34" charset="0"/>
                <a:ea typeface="宋体" pitchFamily="0" charset="0"/>
                <a:cs typeface="Calibri" pitchFamily="0" charset="0"/>
              </a:rPr>
              <a:t>These </a:t>
            </a:r>
            <a:r>
              <a:rPr lang="en-US" altLang="zh-CN" sz="1800" b="1" i="0" u="none" strike="noStrike" kern="1200" cap="none" spc="0" baseline="0">
                <a:solidFill>
                  <a:schemeClr val="tx1"/>
                </a:solidFill>
                <a:latin typeface="Arial" pitchFamily="34" charset="0"/>
                <a:ea typeface="宋体" pitchFamily="0" charset="0"/>
                <a:cs typeface="Calibri" pitchFamily="0" charset="0"/>
              </a:rPr>
              <a:t>inputs will be used to calculate the pay under the new plan and will be calibrated, adjusted, and refined to get the desired outcome</a:t>
            </a:r>
            <a:r>
              <a:rPr lang="en-US" altLang="zh-CN" sz="1800" b="1" i="0" u="none" strike="noStrike" kern="1200" cap="none" spc="0" baseline="0">
                <a:solidFill>
                  <a:schemeClr val="tx1"/>
                </a:solidFill>
                <a:latin typeface="Arial" pitchFamily="34" charset="0"/>
                <a:ea typeface="宋体" pitchFamily="0" charset="0"/>
                <a:cs typeface="Calibri" pitchFamily="0" charset="0"/>
              </a:rPr>
              <a:t>. </a:t>
            </a:r>
            <a:endParaRPr lang="en-US" altLang="zh-CN" sz="1800" b="1"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r>
              <a:rPr lang="en-US" altLang="zh-CN" sz="1800" b="1" i="0" u="none" strike="noStrike" kern="1200" cap="none" spc="0" baseline="0">
                <a:solidFill>
                  <a:schemeClr val="tx1"/>
                </a:solidFill>
                <a:latin typeface="Arial" pitchFamily="34" charset="0"/>
                <a:ea typeface="宋体" pitchFamily="0" charset="0"/>
                <a:cs typeface="Calibri" pitchFamily="0" charset="0"/>
              </a:rPr>
              <a:t>Example</a:t>
            </a:r>
            <a:endParaRPr lang="en-US" altLang="zh-CN" sz="1800" b="1"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r>
              <a:rPr lang="en-US" altLang="zh-CN" sz="1800" b="1" i="0" u="none" strike="noStrike" kern="1200" cap="none" spc="0" baseline="0">
                <a:solidFill>
                  <a:schemeClr val="tx1"/>
                </a:solidFill>
                <a:latin typeface="Arial" pitchFamily="34" charset="0"/>
                <a:ea typeface="宋体" pitchFamily="0" charset="0"/>
                <a:cs typeface="Calibri" pitchFamily="0" charset="0"/>
              </a:rPr>
              <a:t>Target Pay Mix (used if % split of base salary/target incentive is being modeled) - e.g., 70% base salary / 30% target incentive/variable compensation</a:t>
            </a:r>
            <a:r>
              <a:rPr lang="en-US" altLang="zh-CN" sz="1800" b="0" i="0" u="none" strike="noStrike" kern="1200" cap="none" spc="0" baseline="0">
                <a:solidFill>
                  <a:schemeClr val="tx1"/>
                </a:solidFill>
                <a:latin typeface="Arial" pitchFamily="34" charset="0"/>
                <a:ea typeface="宋体" pitchFamily="0" charset="0"/>
                <a:cs typeface="Calibri" pitchFamily="0" charset="0"/>
              </a:rPr>
              <a:t>.</a:t>
            </a:r>
            <a:endParaRPr lang="zh-CN" altLang="en-US" sz="1800" b="0" i="0" u="none" strike="noStrike" kern="1200" cap="none" spc="0" baseline="0">
              <a:solidFill>
                <a:schemeClr val="tx1"/>
              </a:solidFill>
              <a:latin typeface="Arial" pitchFamily="34" charset="0"/>
              <a:ea typeface="宋体" pitchFamily="0" charset="0"/>
              <a:cs typeface="Calibri" pitchFamily="0" charset="0"/>
            </a:endParaRPr>
          </a:p>
        </p:txBody>
      </p:sp>
      <p:pic>
        <p:nvPicPr>
          <p:cNvPr id="137" name="图片" descr="Businessman getting salary growth Animated Illustration"/>
          <p:cNvPicPr>
            <a:picLocks noChangeAspect="1"/>
          </p:cNvPicPr>
          <p:nvPr/>
        </p:nvPicPr>
        <p:blipFill>
          <a:blip r:embed="rId2" cstate="print"/>
          <a:stretch>
            <a:fillRect/>
          </a:stretch>
        </p:blipFill>
        <p:spPr>
          <a:xfrm rot="0">
            <a:off x="304800" y="2286000"/>
            <a:ext cx="2085974" cy="2190750"/>
          </a:xfrm>
          <a:prstGeom prst="rect"/>
          <a:noFill/>
          <a:ln w="12700" cmpd="sng" cap="flat">
            <a:noFill/>
            <a:prstDash val="solid"/>
            <a:miter/>
          </a:ln>
        </p:spPr>
      </p:pic>
    </p:spTree>
    <p:extLst>
      <p:ext uri="{BB962C8B-B14F-4D97-AF65-F5344CB8AC3E}">
        <p14:creationId xmlns:p14="http://schemas.microsoft.com/office/powerpoint/2010/main" val="933395765"/>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8" name="矩形"/>
          <p:cNvSpPr>
            <a:spLocks/>
          </p:cNvSpPr>
          <p:nvPr/>
        </p:nvSpPr>
        <p:spPr>
          <a:xfrm rot="0">
            <a:off x="685800" y="2667000"/>
            <a:ext cx="8382000" cy="1158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fontAlgn="base">
              <a:lnSpc>
                <a:spcPct val="100000"/>
              </a:lnSpc>
              <a:spcBef>
                <a:spcPts val="0"/>
              </a:spcBef>
              <a:spcAft>
                <a:spcPts val="0"/>
              </a:spcAft>
              <a:buNone/>
            </a:pPr>
            <a:r>
              <a:rPr lang="en-US" altLang="zh-CN" sz="1800" b="1" i="0" u="none" strike="noStrike" kern="1200" cap="none" spc="0" baseline="0">
                <a:solidFill>
                  <a:srgbClr val="202124"/>
                </a:solidFill>
                <a:latin typeface="Inter" pitchFamily="34" charset="0"/>
                <a:ea typeface="宋体" pitchFamily="0" charset="0"/>
                <a:cs typeface="Calibri" pitchFamily="0" charset="0"/>
              </a:rPr>
              <a:t>Step 3: Model </a:t>
            </a:r>
            <a:r>
              <a:rPr lang="en-US" altLang="zh-CN" sz="1800" b="1" i="0" u="none" strike="noStrike" kern="1200" cap="none" spc="0" baseline="0">
                <a:solidFill>
                  <a:srgbClr val="202124"/>
                </a:solidFill>
                <a:latin typeface="Inter" pitchFamily="34" charset="0"/>
                <a:ea typeface="宋体" pitchFamily="0" charset="0"/>
                <a:cs typeface="Calibri" pitchFamily="0" charset="0"/>
              </a:rPr>
              <a:t>calculations Once </a:t>
            </a:r>
            <a:r>
              <a:rPr lang="en-US" altLang="zh-CN" sz="1800" b="1" i="0" u="none" strike="noStrike" kern="1200" cap="none" spc="0" baseline="0">
                <a:solidFill>
                  <a:srgbClr val="202124"/>
                </a:solidFill>
                <a:latin typeface="Inter" pitchFamily="34" charset="0"/>
                <a:ea typeface="宋体" pitchFamily="0" charset="0"/>
                <a:cs typeface="Calibri" pitchFamily="0" charset="0"/>
              </a:rPr>
              <a:t>you have all the necessary data and plan </a:t>
            </a:r>
            <a:r>
              <a:rPr lang="en-US" altLang="zh-CN" sz="1800" b="1" i="0" u="none" strike="noStrike" kern="1200" cap="none" spc="0" baseline="0">
                <a:solidFill>
                  <a:srgbClr val="202124"/>
                </a:solidFill>
                <a:latin typeface="Inter" pitchFamily="34" charset="0"/>
                <a:ea typeface="宋体" pitchFamily="0" charset="0"/>
                <a:cs typeface="Calibri" pitchFamily="0" charset="0"/>
              </a:rPr>
              <a:t>   inputs </a:t>
            </a:r>
            <a:r>
              <a:rPr lang="en-US" altLang="zh-CN" sz="1800" b="1" i="0" u="none" strike="noStrike" kern="1200" cap="none" spc="0" baseline="0">
                <a:solidFill>
                  <a:srgbClr val="202124"/>
                </a:solidFill>
                <a:latin typeface="Inter" pitchFamily="34" charset="0"/>
                <a:ea typeface="宋体" pitchFamily="0" charset="0"/>
                <a:cs typeface="Calibri" pitchFamily="0" charset="0"/>
              </a:rPr>
              <a:t>set up, </a:t>
            </a:r>
            <a:r>
              <a:rPr lang="en-US" altLang="zh-CN" sz="1800" b="1" i="0" u="none" strike="noStrike" kern="1200" cap="none" spc="0" baseline="0">
                <a:solidFill>
                  <a:srgbClr val="202124"/>
                </a:solidFill>
                <a:latin typeface="Inter" pitchFamily="34" charset="0"/>
                <a:ea typeface="宋体" pitchFamily="0" charset="0"/>
                <a:cs typeface="Calibri" pitchFamily="0" charset="0"/>
              </a:rPr>
              <a:t>you </a:t>
            </a:r>
            <a:r>
              <a:rPr lang="en-US" altLang="zh-CN" sz="1800" b="1" i="0" u="none" strike="noStrike" kern="1200" cap="none" spc="0" baseline="0">
                <a:solidFill>
                  <a:srgbClr val="202124"/>
                </a:solidFill>
                <a:latin typeface="Inter" pitchFamily="34" charset="0"/>
                <a:ea typeface="宋体" pitchFamily="0" charset="0"/>
                <a:cs typeface="Calibri" pitchFamily="0" charset="0"/>
              </a:rPr>
              <a:t>are ready to model the plan and calculate</a:t>
            </a:r>
            <a:endParaRPr lang="en-US" altLang="zh-CN" sz="1800" b="1" i="0" u="none" strike="noStrike" kern="1200" cap="none" spc="0" baseline="0">
              <a:solidFill>
                <a:srgbClr val="202124"/>
              </a:solidFill>
              <a:latin typeface="Inter" pitchFamily="34" charset="0"/>
              <a:ea typeface="宋体" pitchFamily="0" charset="0"/>
              <a:cs typeface="Calibri" pitchFamily="0" charset="0"/>
            </a:endParaRPr>
          </a:p>
          <a:p>
            <a:pPr marL="0" indent="0" algn="l" fontAlgn="base">
              <a:lnSpc>
                <a:spcPct val="100000"/>
              </a:lnSpc>
              <a:spcBef>
                <a:spcPts val="0"/>
              </a:spcBef>
              <a:spcAft>
                <a:spcPts val="0"/>
              </a:spcAft>
              <a:buNone/>
            </a:pPr>
            <a:r>
              <a:rPr lang="en-US" altLang="zh-CN" sz="1800" b="1" i="0" u="none" strike="noStrike" kern="1200" cap="none" spc="0" baseline="0">
                <a:solidFill>
                  <a:srgbClr val="202124"/>
                </a:solidFill>
                <a:latin typeface="Inter" pitchFamily="34" charset="0"/>
                <a:ea typeface="宋体" pitchFamily="0" charset="0"/>
                <a:cs typeface="Calibri" pitchFamily="0" charset="0"/>
              </a:rPr>
              <a:t> the new payouts for each individual using </a:t>
            </a:r>
            <a:r>
              <a:rPr lang="en-US" altLang="zh-CN" sz="1800" b="1" i="0" u="none" strike="noStrike" kern="1200" cap="none" spc="0" baseline="0">
                <a:solidFill>
                  <a:srgbClr val="202124"/>
                </a:solidFill>
                <a:latin typeface="Inter" pitchFamily="34" charset="0"/>
                <a:ea typeface="宋体" pitchFamily="0" charset="0"/>
                <a:cs typeface="Calibri" pitchFamily="0" charset="0"/>
              </a:rPr>
              <a:t>historical </a:t>
            </a:r>
            <a:endParaRPr lang="en-US" altLang="zh-CN" sz="1800" b="1" i="0" u="none" strike="noStrike" kern="1200" cap="none" spc="0" baseline="0">
              <a:solidFill>
                <a:srgbClr val="202124"/>
              </a:solidFill>
              <a:latin typeface="Inter" pitchFamily="34" charset="0"/>
              <a:ea typeface="宋体" pitchFamily="0" charset="0"/>
              <a:cs typeface="Calibri" pitchFamily="0" charset="0"/>
            </a:endParaRPr>
          </a:p>
          <a:p>
            <a:pPr marL="0" indent="0" algn="l" fontAlgn="base">
              <a:lnSpc>
                <a:spcPct val="100000"/>
              </a:lnSpc>
              <a:spcBef>
                <a:spcPts val="0"/>
              </a:spcBef>
              <a:spcAft>
                <a:spcPts val="0"/>
              </a:spcAft>
              <a:buNone/>
            </a:pPr>
            <a:r>
              <a:rPr lang="en-US" altLang="zh-CN" sz="1800" b="1" i="0" u="none" strike="noStrike" kern="1200" cap="none" spc="0" baseline="0">
                <a:solidFill>
                  <a:srgbClr val="202124"/>
                </a:solidFill>
                <a:latin typeface="Inter" pitchFamily="34" charset="0"/>
                <a:ea typeface="宋体" pitchFamily="0" charset="0"/>
                <a:cs typeface="Calibri" pitchFamily="0" charset="0"/>
              </a:rPr>
              <a:t>performance as a proxy for future sales performance.</a:t>
            </a:r>
            <a:r>
              <a:rPr lang="en-US" altLang="zh-CN" sz="1800" b="0" i="0" u="none" strike="noStrike" kern="1200" cap="none" spc="0" baseline="0">
                <a:solidFill>
                  <a:srgbClr val="3C4043"/>
                </a:solidFill>
                <a:latin typeface="inherit" pitchFamily="0" charset="0"/>
                <a:ea typeface="宋体" pitchFamily="0" charset="0"/>
                <a:cs typeface="Calibri" pitchFamily="0" charset="0"/>
              </a:rPr>
              <a:t>.</a:t>
            </a:r>
            <a:endParaRPr lang="zh-CN" altLang="en-US" sz="1800" b="0" i="0" u="none" strike="noStrike" kern="1200" cap="none" spc="0" baseline="0">
              <a:solidFill>
                <a:srgbClr val="3C4043"/>
              </a:solidFill>
              <a:latin typeface="inherit" pitchFamily="0" charset="0"/>
              <a:ea typeface="宋体" pitchFamily="0" charset="0"/>
              <a:cs typeface="Calibri" pitchFamily="0" charset="0"/>
            </a:endParaRPr>
          </a:p>
        </p:txBody>
      </p:sp>
    </p:spTree>
    <p:extLst>
      <p:ext uri="{BB962C8B-B14F-4D97-AF65-F5344CB8AC3E}">
        <p14:creationId xmlns:p14="http://schemas.microsoft.com/office/powerpoint/2010/main" val="4110733"/>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9"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2" name="文本框"/>
          <p:cNvSpPr>
            <a:spLocks noGrp="1"/>
          </p:cNvSpPr>
          <p:nvPr>
            <p:ph type="title"/>
          </p:nvPr>
        </p:nvSpPr>
        <p:spPr>
          <a:xfrm rot="0">
            <a:off x="739774" y="654938"/>
            <a:ext cx="8480425" cy="683259"/>
          </a:xfrm>
          <a:prstGeom prst="rect"/>
          <a:noFill/>
          <a:ln w="12700" cmpd="sng" cap="flat">
            <a:noFill/>
            <a:prstDash val="solid"/>
            <a:miter/>
          </a:ln>
        </p:spPr>
        <p:txBody>
          <a:bodyPr vert="horz" wrap="square" lIns="0" tIns="16510" rIns="0" bIns="0" anchor="t" anchorCtr="0">
            <a:prstTxWarp prst="textNoShape"/>
            <a:spAutoFit/>
          </a:bodyPr>
          <a:lstStyle/>
          <a:p>
            <a:pPr marL="0" indent="0" algn="l">
              <a:lnSpc>
                <a:spcPct val="100000"/>
              </a:lnSpc>
              <a:spcBef>
                <a:spcPts val="0"/>
              </a:spcBef>
              <a:spcAft>
                <a:spcPts val="0"/>
              </a:spcAft>
              <a:buNone/>
            </a:pPr>
            <a:r>
              <a:rPr lang="en-US" altLang="zh-CN" sz="4400" b="1" i="0" u="none" strike="noStrike" kern="0" cap="none" spc="0" baseline="0">
                <a:solidFill>
                  <a:srgbClr val="0D0D0D"/>
                </a:solidFill>
                <a:latin typeface="Times New Roman" pitchFamily="18" charset="0"/>
                <a:ea typeface="宋体" pitchFamily="0" charset="0"/>
                <a:cs typeface="Times New Roman" pitchFamily="18" charset="0"/>
              </a:rPr>
              <a:t>MODEL OUTPUTS</a:t>
            </a:r>
            <a:endParaRPr lang="zh-CN" altLang="en-US" sz="4400" b="1" i="0" u="none" strike="noStrike" kern="0" cap="none" spc="0" baseline="0">
              <a:solidFill>
                <a:srgbClr val="0D0D0D"/>
              </a:solidFill>
              <a:latin typeface="Times New Roman" pitchFamily="18" charset="0"/>
              <a:ea typeface="宋体" pitchFamily="0" charset="0"/>
              <a:cs typeface="Times New Roman" pitchFamily="18" charset="0"/>
            </a:endParaRPr>
          </a:p>
        </p:txBody>
      </p:sp>
      <p:sp>
        <p:nvSpPr>
          <p:cNvPr id="143"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4" name="矩形"/>
          <p:cNvSpPr>
            <a:spLocks/>
          </p:cNvSpPr>
          <p:nvPr/>
        </p:nvSpPr>
        <p:spPr>
          <a:xfrm rot="0">
            <a:off x="2743200" y="2354703"/>
            <a:ext cx="8534019" cy="948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45" name="矩形"/>
          <p:cNvSpPr>
            <a:spLocks/>
          </p:cNvSpPr>
          <p:nvPr/>
        </p:nvSpPr>
        <p:spPr>
          <a:xfrm rot="0">
            <a:off x="1905000" y="1659493"/>
            <a:ext cx="6705600" cy="3082290"/>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0"/>
              </a:spcAft>
              <a:buClrTx/>
              <a:buChar char="•"/>
            </a:pPr>
            <a:r>
              <a:rPr lang="en-US" altLang="zh-CN" sz="1800" b="1" i="0" u="none" strike="noStrike" kern="1200" cap="none" spc="0" baseline="0">
                <a:solidFill>
                  <a:schemeClr val="tx1"/>
                </a:solidFill>
                <a:latin typeface="Arial" pitchFamily="34" charset="0"/>
                <a:ea typeface="宋体" pitchFamily="0" charset="0"/>
                <a:cs typeface="Calibri" pitchFamily="0" charset="0"/>
              </a:rPr>
              <a:t>Create different outputs to </a:t>
            </a:r>
            <a:r>
              <a:rPr lang="en-US" altLang="zh-CN" sz="2000" b="1" i="0" u="none" strike="noStrike" kern="1200" cap="none" spc="0" baseline="0">
                <a:solidFill>
                  <a:schemeClr val="tx1"/>
                </a:solidFill>
                <a:latin typeface="Arial" pitchFamily="34" charset="0"/>
                <a:ea typeface="宋体" pitchFamily="0" charset="0"/>
                <a:cs typeface="Calibri" pitchFamily="0" charset="0"/>
              </a:rPr>
              <a:t>aggregate and summarize new incentive plan results. That will help </a:t>
            </a:r>
            <a:r>
              <a:rPr lang="en-US" altLang="zh-CN" sz="1800" b="1" i="0" u="none" strike="noStrike" kern="1200" cap="none" spc="0" baseline="0">
                <a:solidFill>
                  <a:schemeClr val="tx1"/>
                </a:solidFill>
                <a:latin typeface="Arial" pitchFamily="34" charset="0"/>
                <a:ea typeface="宋体" pitchFamily="0" charset="0"/>
                <a:cs typeface="Calibri" pitchFamily="0" charset="0"/>
              </a:rPr>
              <a:t>ensure the plan is structured correctly to align with overall outcomes. Review by role, individual (most significant increases and decreases in pay), and team or region, if appropriate. </a:t>
            </a:r>
            <a:endParaRPr lang="en-US" altLang="zh-CN" sz="1800" b="1"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r>
              <a:rPr lang="en-US" altLang="zh-CN" sz="1800" b="1" i="0" u="none" strike="noStrike" kern="1200" cap="none" spc="0" baseline="0">
                <a:solidFill>
                  <a:schemeClr val="tx1"/>
                </a:solidFill>
                <a:latin typeface="Arial" pitchFamily="34" charset="0"/>
                <a:ea typeface="宋体" pitchFamily="0" charset="0"/>
                <a:cs typeface="Calibri" pitchFamily="0" charset="0"/>
              </a:rPr>
              <a:t>The </a:t>
            </a:r>
            <a:r>
              <a:rPr lang="en-US" altLang="zh-CN" sz="1800" b="1" i="0" u="none" strike="noStrike" kern="1200" cap="none" spc="0" baseline="0">
                <a:solidFill>
                  <a:schemeClr val="tx1"/>
                </a:solidFill>
                <a:latin typeface="Arial" pitchFamily="34" charset="0"/>
                <a:ea typeface="宋体" pitchFamily="0" charset="0"/>
                <a:cs typeface="Calibri" pitchFamily="0" charset="0"/>
              </a:rPr>
              <a:t>goals of this phase are</a:t>
            </a:r>
            <a:r>
              <a:rPr lang="en-US" altLang="zh-CN" sz="1800" b="1" i="0" u="none" strike="noStrike" kern="1200" cap="none" spc="0" baseline="0">
                <a:solidFill>
                  <a:schemeClr val="tx1"/>
                </a:solidFill>
                <a:latin typeface="Arial" pitchFamily="34" charset="0"/>
                <a:ea typeface="宋体" pitchFamily="0" charset="0"/>
                <a:cs typeface="Calibri" pitchFamily="0" charset="0"/>
              </a:rPr>
              <a:t>:</a:t>
            </a:r>
            <a:endParaRPr lang="en-US" altLang="zh-CN" sz="1800" b="1"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r>
              <a:rPr lang="en-US" altLang="zh-CN" sz="1800" b="1" i="0" u="none" strike="noStrike" kern="1200" cap="none" spc="0" baseline="0">
                <a:solidFill>
                  <a:schemeClr val="tx1"/>
                </a:solidFill>
                <a:latin typeface="Arial" pitchFamily="34" charset="0"/>
                <a:ea typeface="宋体" pitchFamily="0" charset="0"/>
                <a:cs typeface="Calibri" pitchFamily="0" charset="0"/>
              </a:rPr>
              <a:t>Ensure </a:t>
            </a:r>
            <a:r>
              <a:rPr lang="en-US" altLang="zh-CN" sz="1800" b="1" i="0" u="none" strike="noStrike" kern="1200" cap="none" spc="0" baseline="0">
                <a:solidFill>
                  <a:schemeClr val="tx1"/>
                </a:solidFill>
                <a:latin typeface="Arial" pitchFamily="34" charset="0"/>
                <a:ea typeface="宋体" pitchFamily="0" charset="0"/>
                <a:cs typeface="Calibri" pitchFamily="0" charset="0"/>
              </a:rPr>
              <a:t>average and top performers can adjust their performance to succeed under the new comp plan </a:t>
            </a:r>
            <a:r>
              <a:rPr lang="en-US" altLang="zh-CN" sz="1800" b="1" i="0" u="none" strike="noStrike" kern="1200" cap="none" spc="0" baseline="0">
                <a:solidFill>
                  <a:schemeClr val="tx1"/>
                </a:solidFill>
                <a:latin typeface="Arial" pitchFamily="34" charset="0"/>
                <a:ea typeface="宋体" pitchFamily="0" charset="0"/>
                <a:cs typeface="Calibri" pitchFamily="0" charset="0"/>
              </a:rPr>
              <a:t>design . </a:t>
            </a:r>
            <a:endParaRPr lang="en-US" altLang="zh-CN" sz="1800" b="1"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r>
              <a:rPr lang="en-US" altLang="zh-CN" sz="1800" b="1" i="0" u="none" strike="noStrike" kern="1200" cap="none" spc="0" baseline="0">
                <a:solidFill>
                  <a:schemeClr val="tx1"/>
                </a:solidFill>
                <a:latin typeface="Arial" pitchFamily="34" charset="0"/>
                <a:ea typeface="宋体" pitchFamily="0" charset="0"/>
                <a:cs typeface="Calibri" pitchFamily="0" charset="0"/>
              </a:rPr>
              <a:t>Ensure </a:t>
            </a:r>
            <a:r>
              <a:rPr lang="en-US" altLang="zh-CN" sz="1800" b="1" i="0" u="none" strike="noStrike" kern="1200" cap="none" spc="0" baseline="0">
                <a:solidFill>
                  <a:schemeClr val="tx1"/>
                </a:solidFill>
                <a:latin typeface="Arial" pitchFamily="34" charset="0"/>
                <a:ea typeface="宋体" pitchFamily="0" charset="0"/>
                <a:cs typeface="Calibri" pitchFamily="0" charset="0"/>
              </a:rPr>
              <a:t>who receives the earnings makes sense, given historical performance levels and your priorities around activities and behavior.</a:t>
            </a:r>
            <a:endParaRPr lang="zh-CN" altLang="en-US" sz="1800" b="0" i="0" u="none" strike="noStrike" kern="1200" cap="none" spc="0" baseline="0">
              <a:solidFill>
                <a:schemeClr val="tx1"/>
              </a:solidFill>
              <a:latin typeface="Arial" pitchFamily="34" charset="0"/>
              <a:ea typeface="宋体" pitchFamily="0" charset="0"/>
              <a:cs typeface="Calibri" pitchFamily="0" charset="0"/>
            </a:endParaRPr>
          </a:p>
        </p:txBody>
      </p:sp>
      <p:pic>
        <p:nvPicPr>
          <p:cNvPr id="146" name="图片" descr="Animation Png Vectors &amp; Illustrations for Free Download"/>
          <p:cNvPicPr>
            <a:picLocks noChangeAspect="1"/>
          </p:cNvPicPr>
          <p:nvPr/>
        </p:nvPicPr>
        <p:blipFill>
          <a:blip r:embed="rId1" cstate="print"/>
          <a:stretch>
            <a:fillRect/>
          </a:stretch>
        </p:blipFill>
        <p:spPr>
          <a:xfrm rot="0">
            <a:off x="2" y="4800600"/>
            <a:ext cx="2819398" cy="2057400"/>
          </a:xfrm>
          <a:prstGeom prst="rect"/>
          <a:noFill/>
          <a:ln w="12700" cmpd="sng" cap="flat">
            <a:noFill/>
            <a:prstDash val="solid"/>
            <a:miter/>
          </a:ln>
        </p:spPr>
      </p:pic>
    </p:spTree>
    <p:extLst>
      <p:ext uri="{BB962C8B-B14F-4D97-AF65-F5344CB8AC3E}">
        <p14:creationId xmlns:p14="http://schemas.microsoft.com/office/powerpoint/2010/main" val="377055511"/>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394</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39</cp:revision>
  <dcterms:created xsi:type="dcterms:W3CDTF">2024-03-29T15:07:22Z</dcterms:created>
  <dcterms:modified xsi:type="dcterms:W3CDTF">2024-09-02T13:29:24Z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