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9E696D-01AF-44D7-965A-4AE1576E4193}" type="datetime1">
              <a:rPr lang="bg-BG" noProof="1" dirty="0" smtClean="0"/>
              <a:t>11.10.2023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23349F-D66A-4EA7-A907-609E6093CC07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1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1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2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bg-BG" noProof="1" smtClean="0"/>
              <a:t>11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12310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/>
              <a:t>Click to edit Master subtitle style</a:t>
            </a:r>
            <a:endParaRPr lang="bg-BG" noProof="1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7A207FC1-BF0C-46D8-AA9A-7BF9F70ED14C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AF0F9-96EC-4EBF-B487-B9A4A9218503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9F93FA7-9F29-4A66-8294-A4C0BE5CD6BC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2CDFA8D-2743-4D57-86B2-38D265B37BA9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bg-BG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bg-BG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B757C68-F3F2-4EB0-8C44-1C7822BDEB04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7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8" name="Контейнер за 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9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0" name="Контейнер за 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1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15C976-657A-43A2-8F78-12FC40C2EE2E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9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0" name="Контейнер за картина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1" name="Контейнер за 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2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3" name="Контейнер за картина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4" name="Контейнер за 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5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6" name="Контейнер за картина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27" name="Контейнер за 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3BA2A-7394-4A69-B3A1-1BB03C1F8DA9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5B3AA-35DA-457A-8501-909648E44D8D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436055B-AFD2-48B4-90A7-19776F70F7E0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673BC-F291-4F21-95DA-4ABE1D534D86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4887EE0-7172-41BB-A922-4C2C6D20BD55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1FA99E-F865-4A7B-BD5C-765BE2F96022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7275FD-0698-4DB7-B468-654CD155A9CF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0E9BF-E835-4C03-90A6-A500CD60B25B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EC8C76-427A-46A2-AD54-B1AE0834A585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EC43F9-036A-44C0-8D8C-3B4245B8D6E6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1"/>
              <a:t>Click icon to add picture</a:t>
            </a:r>
            <a:endParaRPr lang="bg-BG" noProof="1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1EFD-7A95-4B44-B268-AFD357079F8C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DD1B8F-14B0-46D9-9480-E903441C8134}" type="datetime1">
              <a:rPr lang="bg-BG" noProof="1" smtClean="0"/>
              <a:t>11.10.2023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ostolov-TU-Sofia/MDGP-projects/tree/main/Project_II" TargetMode="External"/><Relationship Id="rId5" Type="http://schemas.openxmlformats.org/officeDocument/2006/relationships/hyperlink" Target="mailto:marapostolov@tu-sofia.bg" TargetMode="External"/><Relationship Id="rId4" Type="http://schemas.openxmlformats.org/officeDocument/2006/relationships/hyperlink" Target="mailto:mariyan.apostolov89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Правоъгълник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ru-RU" sz="5400" noProof="1"/>
              <a:t>МДГП</a:t>
            </a:r>
            <a:br>
              <a:rPr lang="ru-RU" sz="5400" noProof="1"/>
            </a:br>
            <a:r>
              <a:rPr lang="ru-RU" sz="5400" noProof="1"/>
              <a:t>Курсов проект</a:t>
            </a:r>
            <a:br>
              <a:rPr lang="ru-RU" sz="5400" noProof="1"/>
            </a:br>
            <a:r>
              <a:rPr lang="ru-RU" sz="5400" noProof="1"/>
              <a:t>(част </a:t>
            </a:r>
            <a:r>
              <a:rPr lang="en-US" sz="5400" noProof="1"/>
              <a:t>II)</a:t>
            </a:r>
            <a:endParaRPr lang="ru-RU" sz="5400" noProof="1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ru-RU" noProof="1"/>
              <a:t>Проект 02</a:t>
            </a:r>
          </a:p>
          <a:p>
            <a:pPr rtl="0"/>
            <a:r>
              <a:rPr lang="ru-RU" noProof="1"/>
              <a:t>Мариян Апостолов</a:t>
            </a:r>
          </a:p>
          <a:p>
            <a:pPr rtl="0"/>
            <a:r>
              <a:rPr lang="ru-RU" noProof="1"/>
              <a:t>ФН 791322015</a:t>
            </a:r>
          </a:p>
        </p:txBody>
      </p:sp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2</a:t>
            </a:r>
            <a:r>
              <a:rPr lang="bg-BG" sz="3600" dirty="0">
                <a:solidFill>
                  <a:schemeClr val="bg1"/>
                </a:solidFill>
              </a:rPr>
              <a:t>. </a:t>
            </a:r>
            <a:r>
              <a:rPr lang="en-US" sz="3600" dirty="0">
                <a:solidFill>
                  <a:schemeClr val="bg1"/>
                </a:solidFill>
              </a:rPr>
              <a:t>mtx_correl_log_ret.csv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CAC5-943F-D019-3531-C69FB9F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 algn="just"/>
            <a:r>
              <a:rPr lang="bg-BG" dirty="0">
                <a:solidFill>
                  <a:schemeClr val="bg1"/>
                </a:solidFill>
              </a:rPr>
              <a:t>Генериран граф с </a:t>
            </a:r>
            <a:r>
              <a:rPr lang="ru-RU" dirty="0" err="1">
                <a:solidFill>
                  <a:schemeClr val="bg1"/>
                </a:solidFill>
              </a:rPr>
              <a:t>максимални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покриващи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дървета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maximum spanning trees)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8E185-3004-C267-70E9-A15E992A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2057401"/>
            <a:ext cx="4638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авоъгълник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ru-RU" sz="3600" noProof="1"/>
              <a:t>Благодаря</a:t>
            </a:r>
            <a:endParaRPr lang="bg-BG" sz="3600" noProof="1"/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800" noProof="1"/>
              <a:t>Мариян Апостолов</a:t>
            </a:r>
          </a:p>
          <a:p>
            <a:pPr marL="0" indent="0" rtl="0">
              <a:buNone/>
            </a:pPr>
            <a:r>
              <a:rPr lang="ru-RU" sz="1800" noProof="1"/>
              <a:t>ФН 791322015</a:t>
            </a:r>
            <a:endParaRPr lang="en-US" sz="1800" noProof="1"/>
          </a:p>
          <a:p>
            <a:pPr marL="0" indent="0" rtl="0">
              <a:buNone/>
            </a:pPr>
            <a:r>
              <a:rPr lang="en-US" sz="1800" noProof="1">
                <a:hlinkClick r:id="rId4"/>
              </a:rPr>
              <a:t>mariyan.apostolov89@gmail.com</a:t>
            </a:r>
            <a:endParaRPr lang="en-US" sz="1800" noProof="1"/>
          </a:p>
          <a:p>
            <a:pPr marL="0" indent="0" rtl="0">
              <a:buNone/>
            </a:pPr>
            <a:r>
              <a:rPr lang="en-US" sz="1800" noProof="1">
                <a:hlinkClick r:id="rId5"/>
              </a:rPr>
              <a:t>marapostolov@tu-sofia.bg</a:t>
            </a:r>
            <a:endParaRPr lang="en-US" sz="1800" noProof="1"/>
          </a:p>
          <a:p>
            <a:pPr marL="0" indent="0" rtl="0">
              <a:buNone/>
            </a:pPr>
            <a:endParaRPr lang="ru-RU" sz="1800" noProof="1"/>
          </a:p>
          <a:p>
            <a:pPr marL="0" indent="0" rtl="0">
              <a:buNone/>
            </a:pPr>
            <a:r>
              <a:rPr lang="ru-RU" sz="1800" noProof="1"/>
              <a:t>Линк към </a:t>
            </a:r>
            <a:r>
              <a:rPr lang="en-US" sz="1800" noProof="1"/>
              <a:t>GitHub:</a:t>
            </a:r>
          </a:p>
          <a:p>
            <a:pPr marL="0" indent="0" rtl="0">
              <a:buNone/>
            </a:pPr>
            <a:r>
              <a:rPr lang="en-US" sz="1800" noProof="1">
                <a:hlinkClick r:id="rId6"/>
              </a:rPr>
              <a:t>https://github.com/MApostolov-TU-Sofia/MDGP-projects/tree/main/Project_II</a:t>
            </a:r>
            <a:endParaRPr lang="en-US" sz="1800" noProof="1"/>
          </a:p>
          <a:p>
            <a:pPr marL="0" indent="0" rtl="0">
              <a:buNone/>
            </a:pPr>
            <a:endParaRPr lang="ru-RU" sz="1800" noProof="1"/>
          </a:p>
          <a:p>
            <a:pPr algn="just" rtl="0">
              <a:lnSpc>
                <a:spcPct val="100000"/>
              </a:lnSpc>
            </a:pP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65972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авоъгълник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3600" noProof="1"/>
              <a:t>МДГП</a:t>
            </a:r>
            <a:br>
              <a:rPr lang="ru-RU" sz="3600" noProof="1"/>
            </a:br>
            <a:r>
              <a:rPr lang="ru-RU" sz="3600" noProof="1"/>
              <a:t>Курсов проект</a:t>
            </a:r>
            <a:br>
              <a:rPr lang="ru-RU" sz="3600" noProof="1"/>
            </a:br>
            <a:r>
              <a:rPr lang="ru-RU" sz="3600" noProof="1"/>
              <a:t>(част II)</a:t>
            </a:r>
            <a:endParaRPr lang="bg-BG" sz="3600" noProof="1"/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00000"/>
              </a:lnSpc>
            </a:pPr>
            <a:r>
              <a:rPr lang="ru-RU" sz="2000" noProof="1"/>
              <a:t>Този практически насочен проект цели да затвърди уменията за работа с графи и да се имплементира програма, чиято основа е обработката на графи и релевантните към тях структури данни.</a:t>
            </a:r>
          </a:p>
          <a:p>
            <a:pPr algn="just" rtl="0">
              <a:lnSpc>
                <a:spcPct val="100000"/>
              </a:lnSpc>
            </a:pPr>
            <a:r>
              <a:rPr lang="ru-RU" sz="2000" noProof="1"/>
              <a:t>При дадена матрица на корелациите, програмата трябва да генерира граф с тегло, ребрата с малки тегла да бъдат премахнати, покриващо дърво да бъде намерено, и накрая, резултатите да бъдат върнати в подходящ xml формат.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bg1"/>
                </a:solidFill>
              </a:rPr>
              <a:t>Описание на програмата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FFE-1006-4FCD-47E5-912DC9C7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Програмата е написана на езика </a:t>
            </a:r>
            <a:r>
              <a:rPr lang="en-US" b="1" u="sng" dirty="0">
                <a:solidFill>
                  <a:schemeClr val="bg1"/>
                </a:solidFill>
              </a:rPr>
              <a:t>Python (</a:t>
            </a:r>
            <a:r>
              <a:rPr lang="en-US" b="1" u="sng" dirty="0" err="1">
                <a:solidFill>
                  <a:schemeClr val="bg1"/>
                </a:solidFill>
              </a:rPr>
              <a:t>Jupyter</a:t>
            </a:r>
            <a:r>
              <a:rPr lang="en-US" b="1" u="sng" dirty="0">
                <a:solidFill>
                  <a:schemeClr val="bg1"/>
                </a:solidFill>
              </a:rPr>
              <a:t> Notebook)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Архитектурата включва 5 основни файла: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Constants.ipynb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Добавени са всички константи, използвани в проекта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Util.ipynb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Имплементиран е собственоръчният модул за записване на </a:t>
            </a:r>
            <a:r>
              <a:rPr lang="en-US" dirty="0">
                <a:solidFill>
                  <a:schemeClr val="bg1"/>
                </a:solidFill>
              </a:rPr>
              <a:t>GEXF </a:t>
            </a:r>
            <a:r>
              <a:rPr lang="bg-BG" dirty="0">
                <a:solidFill>
                  <a:schemeClr val="bg1"/>
                </a:solidFill>
              </a:rPr>
              <a:t>файл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Graph.ipynb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Имплементиран е модул за генериране на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bg-BG" dirty="0">
                <a:solidFill>
                  <a:schemeClr val="bg1"/>
                </a:solidFill>
              </a:rPr>
              <a:t>-а, </a:t>
            </a:r>
            <a:r>
              <a:rPr lang="bg-BG" u="sng" dirty="0">
                <a:solidFill>
                  <a:schemeClr val="bg1"/>
                </a:solidFill>
              </a:rPr>
              <a:t>съгласно първата задача в проекта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MaximalSpanningTreeGraph.ipynb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Имплементиран е модул за изпълнение на </a:t>
            </a:r>
            <a:r>
              <a:rPr lang="ru-RU" dirty="0" err="1">
                <a:solidFill>
                  <a:schemeClr val="bg1"/>
                </a:solidFill>
              </a:rPr>
              <a:t>задачата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u="sng" dirty="0" err="1">
                <a:solidFill>
                  <a:schemeClr val="bg1"/>
                </a:solidFill>
              </a:rPr>
              <a:t>минималното</a:t>
            </a:r>
            <a:r>
              <a:rPr lang="ru-RU" u="sng" dirty="0">
                <a:solidFill>
                  <a:schemeClr val="bg1"/>
                </a:solidFill>
              </a:rPr>
              <a:t> </a:t>
            </a:r>
            <a:r>
              <a:rPr lang="ru-RU" u="sng" dirty="0" err="1">
                <a:solidFill>
                  <a:schemeClr val="bg1"/>
                </a:solidFill>
              </a:rPr>
              <a:t>покриващо</a:t>
            </a:r>
            <a:r>
              <a:rPr lang="ru-RU" u="sng" dirty="0">
                <a:solidFill>
                  <a:schemeClr val="bg1"/>
                </a:solidFill>
              </a:rPr>
              <a:t> </a:t>
            </a:r>
            <a:r>
              <a:rPr lang="ru-RU" u="sng" dirty="0" err="1">
                <a:solidFill>
                  <a:schemeClr val="bg1"/>
                </a:solidFill>
              </a:rPr>
              <a:t>дърво</a:t>
            </a:r>
            <a:endParaRPr lang="ru-RU" u="sng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Run.ipynb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bg1"/>
                </a:solidFill>
              </a:rPr>
              <a:t>Имплементиран е модул за стартиране на </a:t>
            </a:r>
            <a:r>
              <a:rPr lang="bg-BG" dirty="0" err="1">
                <a:solidFill>
                  <a:schemeClr val="bg1"/>
                </a:solidFill>
              </a:rPr>
              <a:t>прокета</a:t>
            </a:r>
            <a:r>
              <a:rPr lang="bg-BG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bg-BG" dirty="0">
                <a:solidFill>
                  <a:schemeClr val="bg1"/>
                </a:solidFill>
              </a:rPr>
              <a:t>метод)</a:t>
            </a:r>
          </a:p>
        </p:txBody>
      </p:sp>
    </p:spTree>
    <p:extLst>
      <p:ext uri="{BB962C8B-B14F-4D97-AF65-F5344CB8AC3E}">
        <p14:creationId xmlns:p14="http://schemas.microsoft.com/office/powerpoint/2010/main" val="31214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bg1"/>
                </a:solidFill>
              </a:rPr>
              <a:t>Резултати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FFE-1006-4FCD-47E5-912DC9C7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След изпълнението на програмата автоматично се генерират 4 файла в GEXF формат. Всеки един от тях може да бъде прочетен от софтуера за визуализация на графи – </a:t>
            </a:r>
            <a:r>
              <a:rPr lang="bg-BG" dirty="0" err="1">
                <a:solidFill>
                  <a:schemeClr val="bg1"/>
                </a:solidFill>
              </a:rPr>
              <a:t>Gephi</a:t>
            </a:r>
            <a:r>
              <a:rPr lang="bg-BG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Представям Ви всеки един от тях</a:t>
            </a:r>
          </a:p>
        </p:txBody>
      </p:sp>
    </p:spTree>
    <p:extLst>
      <p:ext uri="{BB962C8B-B14F-4D97-AF65-F5344CB8AC3E}">
        <p14:creationId xmlns:p14="http://schemas.microsoft.com/office/powerpoint/2010/main" val="41426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01. </a:t>
            </a:r>
            <a:r>
              <a:rPr lang="en-US" sz="3600" dirty="0">
                <a:solidFill>
                  <a:schemeClr val="bg1"/>
                </a:solidFill>
              </a:rPr>
              <a:t>mtx_correl_ewm_vol.csv</a:t>
            </a:r>
            <a:endParaRPr lang="bg-BG" sz="3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D70497-5CA3-F418-F6B6-495215720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52" y="2193925"/>
            <a:ext cx="5406495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01. </a:t>
            </a:r>
            <a:r>
              <a:rPr lang="en-US" sz="3600" dirty="0">
                <a:solidFill>
                  <a:schemeClr val="bg1"/>
                </a:solidFill>
              </a:rPr>
              <a:t>mtx_correl_ewm_vol.csv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CAC5-943F-D019-3531-C69FB9F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 algn="just"/>
            <a:r>
              <a:rPr lang="bg-BG" dirty="0">
                <a:solidFill>
                  <a:schemeClr val="bg1"/>
                </a:solidFill>
              </a:rPr>
              <a:t>Генериран граф със </a:t>
            </a:r>
            <a:r>
              <a:rPr lang="ru-RU" dirty="0">
                <a:solidFill>
                  <a:schemeClr val="bg1"/>
                </a:solidFill>
              </a:rPr>
              <a:t>запазени </a:t>
            </a:r>
            <a:r>
              <a:rPr lang="ru-RU" dirty="0" err="1">
                <a:solidFill>
                  <a:schemeClr val="bg1"/>
                </a:solidFill>
              </a:rPr>
              <a:t>ребрата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съответстващи</a:t>
            </a:r>
            <a:r>
              <a:rPr lang="ru-RU" dirty="0">
                <a:solidFill>
                  <a:schemeClr val="bg1"/>
                </a:solidFill>
              </a:rPr>
              <a:t> на 3-те </a:t>
            </a:r>
            <a:r>
              <a:rPr lang="ru-RU" dirty="0" err="1">
                <a:solidFill>
                  <a:schemeClr val="bg1"/>
                </a:solidFill>
              </a:rPr>
              <a:t>теглови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коефициента</a:t>
            </a:r>
            <a:r>
              <a:rPr lang="ru-RU" dirty="0">
                <a:solidFill>
                  <a:schemeClr val="bg1"/>
                </a:solidFill>
              </a:rPr>
              <a:t> с най-</a:t>
            </a:r>
            <a:r>
              <a:rPr lang="ru-RU" dirty="0" err="1">
                <a:solidFill>
                  <a:schemeClr val="bg1"/>
                </a:solidFill>
              </a:rPr>
              <a:t>голяма</a:t>
            </a:r>
            <a:r>
              <a:rPr lang="ru-RU" dirty="0">
                <a:solidFill>
                  <a:schemeClr val="bg1"/>
                </a:solidFill>
              </a:rPr>
              <a:t> абсолютна </a:t>
            </a:r>
            <a:r>
              <a:rPr lang="ru-RU" dirty="0" err="1">
                <a:solidFill>
                  <a:schemeClr val="bg1"/>
                </a:solidFill>
              </a:rPr>
              <a:t>стойност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9603A-F2A2-B4FD-880F-BA62D54E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6" y="2057401"/>
            <a:ext cx="4486274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01. </a:t>
            </a:r>
            <a:r>
              <a:rPr lang="en-US" sz="3600" dirty="0">
                <a:solidFill>
                  <a:schemeClr val="bg1"/>
                </a:solidFill>
              </a:rPr>
              <a:t>mtx_correl_ewm_vol.csv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CAC5-943F-D019-3531-C69FB9F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 algn="just"/>
            <a:r>
              <a:rPr lang="bg-BG" dirty="0">
                <a:solidFill>
                  <a:schemeClr val="bg1"/>
                </a:solidFill>
              </a:rPr>
              <a:t>Генериран граф с </a:t>
            </a:r>
            <a:r>
              <a:rPr lang="ru-RU" dirty="0" err="1">
                <a:solidFill>
                  <a:schemeClr val="bg1"/>
                </a:solidFill>
              </a:rPr>
              <a:t>максимални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покриващи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дървета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maximum spanning trees)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406F-2469-BB7F-59B7-2081BA17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2057401"/>
            <a:ext cx="4505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9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2</a:t>
            </a:r>
            <a:r>
              <a:rPr lang="bg-BG" sz="3600" dirty="0">
                <a:solidFill>
                  <a:schemeClr val="bg1"/>
                </a:solidFill>
              </a:rPr>
              <a:t>. </a:t>
            </a:r>
            <a:r>
              <a:rPr lang="en-US" sz="3600" dirty="0">
                <a:solidFill>
                  <a:schemeClr val="bg1"/>
                </a:solidFill>
              </a:rPr>
              <a:t>mtx_correl_log_ret.csv</a:t>
            </a:r>
            <a:endParaRPr lang="bg-BG" sz="36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A1D81D-7EDE-D1CA-7A40-A5B4B24EF4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97" y="2193925"/>
            <a:ext cx="5448806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8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A9A-7268-53E8-EF39-8393AA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2</a:t>
            </a:r>
            <a:r>
              <a:rPr lang="bg-BG" sz="3600" dirty="0">
                <a:solidFill>
                  <a:schemeClr val="bg1"/>
                </a:solidFill>
              </a:rPr>
              <a:t>. </a:t>
            </a:r>
            <a:r>
              <a:rPr lang="en-US" sz="3600" dirty="0">
                <a:solidFill>
                  <a:schemeClr val="bg1"/>
                </a:solidFill>
              </a:rPr>
              <a:t>mtx_correl_log_ret.csv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CAC5-943F-D019-3531-C69FB9F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 algn="just"/>
            <a:r>
              <a:rPr lang="bg-BG" dirty="0">
                <a:solidFill>
                  <a:schemeClr val="bg1"/>
                </a:solidFill>
              </a:rPr>
              <a:t>Генериран граф със </a:t>
            </a:r>
            <a:r>
              <a:rPr lang="ru-RU" dirty="0">
                <a:solidFill>
                  <a:schemeClr val="bg1"/>
                </a:solidFill>
              </a:rPr>
              <a:t>запазени </a:t>
            </a:r>
            <a:r>
              <a:rPr lang="ru-RU" dirty="0" err="1">
                <a:solidFill>
                  <a:schemeClr val="bg1"/>
                </a:solidFill>
              </a:rPr>
              <a:t>ребрата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съответстващи</a:t>
            </a:r>
            <a:r>
              <a:rPr lang="ru-RU" dirty="0">
                <a:solidFill>
                  <a:schemeClr val="bg1"/>
                </a:solidFill>
              </a:rPr>
              <a:t> на 3-те </a:t>
            </a:r>
            <a:r>
              <a:rPr lang="ru-RU" dirty="0" err="1">
                <a:solidFill>
                  <a:schemeClr val="bg1"/>
                </a:solidFill>
              </a:rPr>
              <a:t>теглови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коефициента</a:t>
            </a:r>
            <a:r>
              <a:rPr lang="ru-RU" dirty="0">
                <a:solidFill>
                  <a:schemeClr val="bg1"/>
                </a:solidFill>
              </a:rPr>
              <a:t> с най-</a:t>
            </a:r>
            <a:r>
              <a:rPr lang="ru-RU" dirty="0" err="1">
                <a:solidFill>
                  <a:schemeClr val="bg1"/>
                </a:solidFill>
              </a:rPr>
              <a:t>голяма</a:t>
            </a:r>
            <a:r>
              <a:rPr lang="ru-RU" dirty="0">
                <a:solidFill>
                  <a:schemeClr val="bg1"/>
                </a:solidFill>
              </a:rPr>
              <a:t> абсолютна </a:t>
            </a:r>
            <a:r>
              <a:rPr lang="ru-RU" dirty="0" err="1">
                <a:solidFill>
                  <a:schemeClr val="bg1"/>
                </a:solidFill>
              </a:rPr>
              <a:t>стойност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60717-6249-9643-7DE9-59FF8D2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45" y="2194559"/>
            <a:ext cx="4560455" cy="45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671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а от самолет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96_TF67670762.potx" id="{40DCBDF8-3C1B-480C-B6C0-0656EAF7B4A8}" vid="{35B599F4-68F1-433D-B751-15115CD27C28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Модел „Следа от самолет“</Template>
  <TotalTime>255</TotalTime>
  <Words>381</Words>
  <Application>Microsoft Office PowerPoint</Application>
  <PresentationFormat>Widescreen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Следа от самолет</vt:lpstr>
      <vt:lpstr>МДГП Курсов проект (част II)</vt:lpstr>
      <vt:lpstr>МДГП Курсов проект (част II)</vt:lpstr>
      <vt:lpstr>Описание на програмата</vt:lpstr>
      <vt:lpstr>Резултати</vt:lpstr>
      <vt:lpstr>01. mtx_correl_ewm_vol.csv</vt:lpstr>
      <vt:lpstr>01. mtx_correl_ewm_vol.csv</vt:lpstr>
      <vt:lpstr>01. mtx_correl_ewm_vol.csv</vt:lpstr>
      <vt:lpstr>02. mtx_correl_log_ret.csv</vt:lpstr>
      <vt:lpstr>02. mtx_correl_log_ret.csv</vt:lpstr>
      <vt:lpstr>02. mtx_correl_log_ret.csv</vt:lpstr>
      <vt:lpstr>Благодаря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Заглавие Lorem Ipsum</dc:title>
  <dc:creator>Mariyan Apostolov</dc:creator>
  <cp:lastModifiedBy>Mariyan Apostolov</cp:lastModifiedBy>
  <cp:revision>35</cp:revision>
  <dcterms:created xsi:type="dcterms:W3CDTF">2023-10-11T14:54:34Z</dcterms:created>
  <dcterms:modified xsi:type="dcterms:W3CDTF">2023-10-11T19:19:32Z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