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15"/>
  </p:notesMasterIdLst>
  <p:handoutMasterIdLst>
    <p:handoutMasterId r:id="rId16"/>
  </p:handoutMasterIdLst>
  <p:sldIdLst>
    <p:sldId id="1588" r:id="rId2"/>
    <p:sldId id="1604" r:id="rId3"/>
    <p:sldId id="1610" r:id="rId4"/>
    <p:sldId id="1609" r:id="rId5"/>
    <p:sldId id="1613" r:id="rId6"/>
    <p:sldId id="1608" r:id="rId7"/>
    <p:sldId id="1614" r:id="rId8"/>
    <p:sldId id="1616" r:id="rId9"/>
    <p:sldId id="1615" r:id="rId10"/>
    <p:sldId id="1617" r:id="rId11"/>
    <p:sldId id="1618" r:id="rId12"/>
    <p:sldId id="1619" r:id="rId13"/>
    <p:sldId id="1620" r:id="rId14"/>
  </p:sldIdLst>
  <p:sldSz cx="9144000" cy="5715000" type="screen16x10"/>
  <p:notesSz cx="7010400" cy="9296400"/>
  <p:defaultTextStyle>
    <a:defPPr>
      <a:defRPr lang="en-US"/>
    </a:defPPr>
    <a:lvl1pPr algn="l" rtl="0" fontAlgn="base">
      <a:spcBef>
        <a:spcPct val="0"/>
      </a:spcBef>
      <a:spcAft>
        <a:spcPct val="0"/>
      </a:spcAft>
      <a:defRPr sz="2200" b="1" kern="1200">
        <a:solidFill>
          <a:schemeClr val="tx1"/>
        </a:solidFill>
        <a:latin typeface="Arial" charset="0"/>
        <a:ea typeface="+mn-ea"/>
        <a:cs typeface="+mn-cs"/>
      </a:defRPr>
    </a:lvl1pPr>
    <a:lvl2pPr marL="457200" algn="l" rtl="0" fontAlgn="base">
      <a:spcBef>
        <a:spcPct val="0"/>
      </a:spcBef>
      <a:spcAft>
        <a:spcPct val="0"/>
      </a:spcAft>
      <a:defRPr sz="2200" b="1" kern="1200">
        <a:solidFill>
          <a:schemeClr val="tx1"/>
        </a:solidFill>
        <a:latin typeface="Arial" charset="0"/>
        <a:ea typeface="+mn-ea"/>
        <a:cs typeface="+mn-cs"/>
      </a:defRPr>
    </a:lvl2pPr>
    <a:lvl3pPr marL="914400" algn="l" rtl="0" fontAlgn="base">
      <a:spcBef>
        <a:spcPct val="0"/>
      </a:spcBef>
      <a:spcAft>
        <a:spcPct val="0"/>
      </a:spcAft>
      <a:defRPr sz="2200" b="1" kern="1200">
        <a:solidFill>
          <a:schemeClr val="tx1"/>
        </a:solidFill>
        <a:latin typeface="Arial" charset="0"/>
        <a:ea typeface="+mn-ea"/>
        <a:cs typeface="+mn-cs"/>
      </a:defRPr>
    </a:lvl3pPr>
    <a:lvl4pPr marL="1371600" algn="l" rtl="0" fontAlgn="base">
      <a:spcBef>
        <a:spcPct val="0"/>
      </a:spcBef>
      <a:spcAft>
        <a:spcPct val="0"/>
      </a:spcAft>
      <a:defRPr sz="2200" b="1" kern="1200">
        <a:solidFill>
          <a:schemeClr val="tx1"/>
        </a:solidFill>
        <a:latin typeface="Arial" charset="0"/>
        <a:ea typeface="+mn-ea"/>
        <a:cs typeface="+mn-cs"/>
      </a:defRPr>
    </a:lvl4pPr>
    <a:lvl5pPr marL="1828800" algn="l" rtl="0" fontAlgn="base">
      <a:spcBef>
        <a:spcPct val="0"/>
      </a:spcBef>
      <a:spcAft>
        <a:spcPct val="0"/>
      </a:spcAft>
      <a:defRPr sz="2200" b="1" kern="1200">
        <a:solidFill>
          <a:schemeClr val="tx1"/>
        </a:solidFill>
        <a:latin typeface="Arial" charset="0"/>
        <a:ea typeface="+mn-ea"/>
        <a:cs typeface="+mn-cs"/>
      </a:defRPr>
    </a:lvl5pPr>
    <a:lvl6pPr marL="2286000" algn="l" defTabSz="914400" rtl="0" eaLnBrk="1" latinLnBrk="0" hangingPunct="1">
      <a:defRPr sz="2200" b="1" kern="1200">
        <a:solidFill>
          <a:schemeClr val="tx1"/>
        </a:solidFill>
        <a:latin typeface="Arial" charset="0"/>
        <a:ea typeface="+mn-ea"/>
        <a:cs typeface="+mn-cs"/>
      </a:defRPr>
    </a:lvl6pPr>
    <a:lvl7pPr marL="2743200" algn="l" defTabSz="914400" rtl="0" eaLnBrk="1" latinLnBrk="0" hangingPunct="1">
      <a:defRPr sz="2200" b="1" kern="1200">
        <a:solidFill>
          <a:schemeClr val="tx1"/>
        </a:solidFill>
        <a:latin typeface="Arial" charset="0"/>
        <a:ea typeface="+mn-ea"/>
        <a:cs typeface="+mn-cs"/>
      </a:defRPr>
    </a:lvl7pPr>
    <a:lvl8pPr marL="3200400" algn="l" defTabSz="914400" rtl="0" eaLnBrk="1" latinLnBrk="0" hangingPunct="1">
      <a:defRPr sz="2200" b="1" kern="1200">
        <a:solidFill>
          <a:schemeClr val="tx1"/>
        </a:solidFill>
        <a:latin typeface="Arial" charset="0"/>
        <a:ea typeface="+mn-ea"/>
        <a:cs typeface="+mn-cs"/>
      </a:defRPr>
    </a:lvl8pPr>
    <a:lvl9pPr marL="3657600" algn="l" defTabSz="914400" rtl="0" eaLnBrk="1" latinLnBrk="0" hangingPunct="1">
      <a:defRPr sz="2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1F8"/>
    <a:srgbClr val="C3C5D4"/>
    <a:srgbClr val="21448F"/>
    <a:srgbClr val="6E6E6E"/>
    <a:srgbClr val="2BA64E"/>
    <a:srgbClr val="F8B63B"/>
    <a:srgbClr val="3D378E"/>
    <a:srgbClr val="41338E"/>
    <a:srgbClr val="FFFF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1" autoAdjust="0"/>
    <p:restoredTop sz="66623" autoAdjust="0"/>
  </p:normalViewPr>
  <p:slideViewPr>
    <p:cSldViewPr snapToGrid="0">
      <p:cViewPr>
        <p:scale>
          <a:sx n="100" d="100"/>
          <a:sy n="100" d="100"/>
        </p:scale>
        <p:origin x="-2016" y="-72"/>
      </p:cViewPr>
      <p:guideLst>
        <p:guide orient="horz" pos="180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p:scale>
          <a:sx n="100" d="100"/>
          <a:sy n="100" d="100"/>
        </p:scale>
        <p:origin x="-2064" y="-60"/>
      </p:cViewPr>
      <p:guideLst>
        <p:guide orient="horz" pos="293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7840" cy="465138"/>
          </a:xfrm>
          <a:prstGeom prst="rect">
            <a:avLst/>
          </a:prstGeom>
          <a:noFill/>
          <a:ln w="9525">
            <a:noFill/>
            <a:miter lim="800000"/>
            <a:headEnd/>
            <a:tailEnd/>
          </a:ln>
        </p:spPr>
        <p:txBody>
          <a:bodyPr vert="horz" wrap="square" lIns="92814" tIns="46409" rIns="92814" bIns="46409" numCol="1" anchor="t" anchorCtr="0" compatLnSpc="1">
            <a:prstTxWarp prst="textNoShape">
              <a:avLst/>
            </a:prstTxWarp>
          </a:bodyPr>
          <a:lstStyle>
            <a:lvl1pPr defTabSz="929103">
              <a:defRPr sz="1200" b="0" i="0">
                <a:latin typeface="Times New Roman" pitchFamily="18" charset="0"/>
              </a:defRPr>
            </a:lvl1pPr>
          </a:lstStyle>
          <a:p>
            <a:pPr>
              <a:defRPr/>
            </a:pPr>
            <a:endParaRPr lang="en-US"/>
          </a:p>
        </p:txBody>
      </p:sp>
      <p:sp>
        <p:nvSpPr>
          <p:cNvPr id="37891" name="Rectangle 3"/>
          <p:cNvSpPr>
            <a:spLocks noGrp="1" noChangeArrowheads="1"/>
          </p:cNvSpPr>
          <p:nvPr>
            <p:ph type="dt" sz="quarter" idx="1"/>
          </p:nvPr>
        </p:nvSpPr>
        <p:spPr bwMode="auto">
          <a:xfrm>
            <a:off x="3972561" y="0"/>
            <a:ext cx="3037840" cy="465138"/>
          </a:xfrm>
          <a:prstGeom prst="rect">
            <a:avLst/>
          </a:prstGeom>
          <a:noFill/>
          <a:ln w="9525">
            <a:noFill/>
            <a:miter lim="800000"/>
            <a:headEnd/>
            <a:tailEnd/>
          </a:ln>
        </p:spPr>
        <p:txBody>
          <a:bodyPr vert="horz" wrap="square" lIns="92814" tIns="46409" rIns="92814" bIns="46409" numCol="1" anchor="t" anchorCtr="0" compatLnSpc="1">
            <a:prstTxWarp prst="textNoShape">
              <a:avLst/>
            </a:prstTxWarp>
          </a:bodyPr>
          <a:lstStyle>
            <a:lvl1pPr algn="r" defTabSz="929103">
              <a:defRPr sz="1200" b="0" i="0">
                <a:latin typeface="Times New Roman" pitchFamily="18" charset="0"/>
              </a:defRPr>
            </a:lvl1pPr>
          </a:lstStyle>
          <a:p>
            <a:pPr>
              <a:defRPr/>
            </a:pPr>
            <a:endParaRPr lang="en-US"/>
          </a:p>
        </p:txBody>
      </p:sp>
      <p:sp>
        <p:nvSpPr>
          <p:cNvPr id="37892" name="Rectangle 4"/>
          <p:cNvSpPr>
            <a:spLocks noGrp="1" noChangeArrowheads="1"/>
          </p:cNvSpPr>
          <p:nvPr>
            <p:ph type="ftr" sz="quarter" idx="2"/>
          </p:nvPr>
        </p:nvSpPr>
        <p:spPr bwMode="auto">
          <a:xfrm>
            <a:off x="0" y="8831264"/>
            <a:ext cx="3037840" cy="465137"/>
          </a:xfrm>
          <a:prstGeom prst="rect">
            <a:avLst/>
          </a:prstGeom>
          <a:noFill/>
          <a:ln w="9525">
            <a:noFill/>
            <a:miter lim="800000"/>
            <a:headEnd/>
            <a:tailEnd/>
          </a:ln>
        </p:spPr>
        <p:txBody>
          <a:bodyPr vert="horz" wrap="square" lIns="92814" tIns="46409" rIns="92814" bIns="46409" numCol="1" anchor="b" anchorCtr="0" compatLnSpc="1">
            <a:prstTxWarp prst="textNoShape">
              <a:avLst/>
            </a:prstTxWarp>
          </a:bodyPr>
          <a:lstStyle>
            <a:lvl1pPr defTabSz="929103">
              <a:defRPr sz="1200" b="0" i="0">
                <a:latin typeface="Times New Roman" pitchFamily="18" charset="0"/>
              </a:defRPr>
            </a:lvl1pPr>
          </a:lstStyle>
          <a:p>
            <a:pPr>
              <a:defRPr/>
            </a:pPr>
            <a:endParaRPr lang="en-US"/>
          </a:p>
        </p:txBody>
      </p:sp>
      <p:sp>
        <p:nvSpPr>
          <p:cNvPr id="37893" name="Rectangle 5"/>
          <p:cNvSpPr>
            <a:spLocks noGrp="1" noChangeArrowheads="1"/>
          </p:cNvSpPr>
          <p:nvPr>
            <p:ph type="sldNum" sz="quarter" idx="3"/>
          </p:nvPr>
        </p:nvSpPr>
        <p:spPr bwMode="auto">
          <a:xfrm>
            <a:off x="3972561" y="8831264"/>
            <a:ext cx="3037840" cy="465137"/>
          </a:xfrm>
          <a:prstGeom prst="rect">
            <a:avLst/>
          </a:prstGeom>
          <a:noFill/>
          <a:ln w="9525">
            <a:noFill/>
            <a:miter lim="800000"/>
            <a:headEnd/>
            <a:tailEnd/>
          </a:ln>
        </p:spPr>
        <p:txBody>
          <a:bodyPr vert="horz" wrap="square" lIns="92814" tIns="46409" rIns="92814" bIns="46409" numCol="1" anchor="b" anchorCtr="0" compatLnSpc="1">
            <a:prstTxWarp prst="textNoShape">
              <a:avLst/>
            </a:prstTxWarp>
          </a:bodyPr>
          <a:lstStyle>
            <a:lvl1pPr algn="r" defTabSz="929103">
              <a:defRPr sz="1200" b="0" i="0">
                <a:latin typeface="Times New Roman" pitchFamily="18" charset="0"/>
              </a:defRPr>
            </a:lvl1pPr>
          </a:lstStyle>
          <a:p>
            <a:pPr>
              <a:defRPr/>
            </a:pPr>
            <a:fld id="{71F90753-63B1-4267-A618-85910766A58A}" type="slidenum">
              <a:rPr lang="en-US"/>
              <a:pPr>
                <a:defRPr/>
              </a:pPr>
              <a:t>‹#›</a:t>
            </a:fld>
            <a:endParaRPr lang="en-US"/>
          </a:p>
        </p:txBody>
      </p:sp>
    </p:spTree>
    <p:extLst>
      <p:ext uri="{BB962C8B-B14F-4D97-AF65-F5344CB8AC3E}">
        <p14:creationId xmlns:p14="http://schemas.microsoft.com/office/powerpoint/2010/main" val="138297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5138"/>
          </a:xfrm>
          <a:prstGeom prst="rect">
            <a:avLst/>
          </a:prstGeom>
          <a:noFill/>
          <a:ln w="9525">
            <a:noFill/>
            <a:miter lim="800000"/>
            <a:headEnd/>
            <a:tailEnd/>
          </a:ln>
        </p:spPr>
        <p:txBody>
          <a:bodyPr vert="horz" wrap="square" lIns="92814" tIns="46409" rIns="92814" bIns="46409" numCol="1" anchor="t" anchorCtr="0" compatLnSpc="1">
            <a:prstTxWarp prst="textNoShape">
              <a:avLst/>
            </a:prstTxWarp>
          </a:bodyPr>
          <a:lstStyle>
            <a:lvl1pPr defTabSz="929103">
              <a:defRPr sz="1200" b="0" i="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1" y="0"/>
            <a:ext cx="3037840" cy="465138"/>
          </a:xfrm>
          <a:prstGeom prst="rect">
            <a:avLst/>
          </a:prstGeom>
          <a:noFill/>
          <a:ln w="9525">
            <a:noFill/>
            <a:miter lim="800000"/>
            <a:headEnd/>
            <a:tailEnd/>
          </a:ln>
        </p:spPr>
        <p:txBody>
          <a:bodyPr vert="horz" wrap="square" lIns="92814" tIns="46409" rIns="92814" bIns="46409" numCol="1" anchor="t" anchorCtr="0" compatLnSpc="1">
            <a:prstTxWarp prst="textNoShape">
              <a:avLst/>
            </a:prstTxWarp>
          </a:bodyPr>
          <a:lstStyle>
            <a:lvl1pPr algn="r" defTabSz="929103">
              <a:defRPr sz="1200" b="0" i="0">
                <a:latin typeface="Times New Roman" pitchFamily="18"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720725" y="698500"/>
            <a:ext cx="5573713" cy="3482975"/>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4721" y="4414839"/>
            <a:ext cx="5140960" cy="4183062"/>
          </a:xfrm>
          <a:prstGeom prst="rect">
            <a:avLst/>
          </a:prstGeom>
          <a:noFill/>
          <a:ln w="9525">
            <a:noFill/>
            <a:miter lim="800000"/>
            <a:headEnd/>
            <a:tailEnd/>
          </a:ln>
        </p:spPr>
        <p:txBody>
          <a:bodyPr vert="horz" wrap="square" lIns="92814" tIns="46409" rIns="92814" bIns="4640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p:spPr>
        <p:txBody>
          <a:bodyPr vert="horz" wrap="square" lIns="92814" tIns="46409" rIns="92814" bIns="46409" numCol="1" anchor="b" anchorCtr="0" compatLnSpc="1">
            <a:prstTxWarp prst="textNoShape">
              <a:avLst/>
            </a:prstTxWarp>
          </a:bodyPr>
          <a:lstStyle>
            <a:lvl1pPr defTabSz="929103">
              <a:defRPr sz="1200" b="0" i="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1" y="8831264"/>
            <a:ext cx="3037840" cy="465137"/>
          </a:xfrm>
          <a:prstGeom prst="rect">
            <a:avLst/>
          </a:prstGeom>
          <a:noFill/>
          <a:ln w="9525">
            <a:noFill/>
            <a:miter lim="800000"/>
            <a:headEnd/>
            <a:tailEnd/>
          </a:ln>
        </p:spPr>
        <p:txBody>
          <a:bodyPr vert="horz" wrap="square" lIns="92814" tIns="46409" rIns="92814" bIns="46409" numCol="1" anchor="b" anchorCtr="0" compatLnSpc="1">
            <a:prstTxWarp prst="textNoShape">
              <a:avLst/>
            </a:prstTxWarp>
          </a:bodyPr>
          <a:lstStyle>
            <a:lvl1pPr algn="r" defTabSz="929103">
              <a:defRPr sz="1200" b="0" i="0">
                <a:latin typeface="Times New Roman" pitchFamily="18" charset="0"/>
              </a:defRPr>
            </a:lvl1pPr>
          </a:lstStyle>
          <a:p>
            <a:pPr>
              <a:defRPr/>
            </a:pPr>
            <a:fld id="{A65F2A13-D14B-417B-B928-13408F253CE7}" type="slidenum">
              <a:rPr lang="en-US"/>
              <a:pPr>
                <a:defRPr/>
              </a:pPr>
              <a:t>‹#›</a:t>
            </a:fld>
            <a:endParaRPr lang="en-US"/>
          </a:p>
        </p:txBody>
      </p:sp>
    </p:spTree>
    <p:extLst>
      <p:ext uri="{BB962C8B-B14F-4D97-AF65-F5344CB8AC3E}">
        <p14:creationId xmlns:p14="http://schemas.microsoft.com/office/powerpoint/2010/main" val="2182005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In the Corporate Online Banking market, the primary decision maker for Treasury Services is the head of Treasury for the customer organization. However, it is this individual who rarely returns to experience the Corporate Online Banking application on an ongoing basis.   In an effort to grow organically, customer retention is the initial step.</a:t>
            </a:r>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1</a:t>
            </a:fld>
            <a:endParaRPr lang="en-US"/>
          </a:p>
        </p:txBody>
      </p:sp>
    </p:spTree>
    <p:extLst>
      <p:ext uri="{BB962C8B-B14F-4D97-AF65-F5344CB8AC3E}">
        <p14:creationId xmlns:p14="http://schemas.microsoft.com/office/powerpoint/2010/main" val="311373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Selecting All</a:t>
            </a:r>
            <a:r>
              <a:rPr lang="en-US" baseline="0" dirty="0" smtClean="0"/>
              <a:t> Accounts brings up the Consolidated Balance Report.</a:t>
            </a:r>
          </a:p>
          <a:p>
            <a:endParaRPr lang="en-US" baseline="0" dirty="0" smtClean="0"/>
          </a:p>
          <a:p>
            <a:r>
              <a:rPr lang="en-US" baseline="0" dirty="0" smtClean="0"/>
              <a:t>Select DEF-3454-980 which will bring up the excel report shown on the next screen shot.</a:t>
            </a:r>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11</a:t>
            </a:fld>
            <a:endParaRPr lang="en-US"/>
          </a:p>
        </p:txBody>
      </p:sp>
    </p:spTree>
    <p:extLst>
      <p:ext uri="{BB962C8B-B14F-4D97-AF65-F5344CB8AC3E}">
        <p14:creationId xmlns:p14="http://schemas.microsoft.com/office/powerpoint/2010/main" val="241285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12</a:t>
            </a:fld>
            <a:endParaRPr lang="en-US"/>
          </a:p>
        </p:txBody>
      </p:sp>
    </p:spTree>
    <p:extLst>
      <p:ext uri="{BB962C8B-B14F-4D97-AF65-F5344CB8AC3E}">
        <p14:creationId xmlns:p14="http://schemas.microsoft.com/office/powerpoint/2010/main" val="188582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Provides</a:t>
            </a:r>
            <a:r>
              <a:rPr lang="en-US" baseline="0" dirty="0" smtClean="0"/>
              <a:t> compelling high value interface.</a:t>
            </a:r>
          </a:p>
          <a:p>
            <a:endParaRPr lang="en-US" baseline="0" dirty="0" smtClean="0"/>
          </a:p>
          <a:p>
            <a:r>
              <a:rPr lang="en-US" baseline="0" dirty="0" smtClean="0"/>
              <a:t>This dashboard provides simulation capability for the users.</a:t>
            </a:r>
          </a:p>
          <a:p>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2</a:t>
            </a:fld>
            <a:endParaRPr lang="en-US"/>
          </a:p>
        </p:txBody>
      </p:sp>
    </p:spTree>
    <p:extLst>
      <p:ext uri="{BB962C8B-B14F-4D97-AF65-F5344CB8AC3E}">
        <p14:creationId xmlns:p14="http://schemas.microsoft.com/office/powerpoint/2010/main" val="463483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In this example, we are going to roll some of the Available Closing cash into the Loan Balance Chart’s “Revolving LOC”,</a:t>
            </a:r>
            <a:r>
              <a:rPr lang="en-US" sz="1200" u="none" strike="noStrike" kern="1200" baseline="0" dirty="0" smtClean="0">
                <a:solidFill>
                  <a:schemeClr val="tx1"/>
                </a:solidFill>
                <a:effectLst/>
                <a:latin typeface="Times New Roman" pitchFamily="18" charset="0"/>
                <a:ea typeface="+mn-ea"/>
                <a:cs typeface="+mn-cs"/>
              </a:rPr>
              <a:t> since that loan </a:t>
            </a:r>
            <a:r>
              <a:rPr lang="en-US" sz="1200" u="none" strike="noStrike" kern="1200" dirty="0" smtClean="0">
                <a:solidFill>
                  <a:schemeClr val="tx1"/>
                </a:solidFill>
                <a:effectLst/>
                <a:latin typeface="Times New Roman" pitchFamily="18" charset="0"/>
                <a:ea typeface="+mn-ea"/>
                <a:cs typeface="+mn-cs"/>
              </a:rPr>
              <a:t>has the</a:t>
            </a:r>
            <a:r>
              <a:rPr lang="en-US" sz="1200" u="none" strike="noStrike" kern="1200" baseline="0" dirty="0" smtClean="0">
                <a:solidFill>
                  <a:schemeClr val="tx1"/>
                </a:solidFill>
                <a:effectLst/>
                <a:latin typeface="Times New Roman" pitchFamily="18" charset="0"/>
                <a:ea typeface="+mn-ea"/>
                <a:cs typeface="+mn-cs"/>
              </a:rPr>
              <a:t> highest </a:t>
            </a:r>
            <a:r>
              <a:rPr lang="en-US" sz="1200" u="none" strike="noStrike" kern="1200" dirty="0" smtClean="0">
                <a:solidFill>
                  <a:schemeClr val="tx1"/>
                </a:solidFill>
                <a:effectLst/>
                <a:latin typeface="Times New Roman" pitchFamily="18" charset="0"/>
                <a:ea typeface="+mn-ea"/>
                <a:cs typeface="+mn-cs"/>
              </a:rPr>
              <a:t>interest rate and longest</a:t>
            </a:r>
            <a:r>
              <a:rPr lang="en-US" sz="1200" u="none" strike="noStrike" kern="1200" baseline="0" dirty="0" smtClean="0">
                <a:solidFill>
                  <a:schemeClr val="tx1"/>
                </a:solidFill>
                <a:effectLst/>
                <a:latin typeface="Times New Roman" pitchFamily="18" charset="0"/>
                <a:ea typeface="+mn-ea"/>
                <a:cs typeface="+mn-cs"/>
              </a:rPr>
              <a:t> </a:t>
            </a:r>
            <a:r>
              <a:rPr lang="en-US" sz="1200" u="none" strike="noStrike" kern="1200" dirty="0" smtClean="0">
                <a:solidFill>
                  <a:schemeClr val="tx1"/>
                </a:solidFill>
                <a:effectLst/>
                <a:latin typeface="Times New Roman" pitchFamily="18" charset="0"/>
                <a:ea typeface="+mn-ea"/>
                <a:cs typeface="+mn-cs"/>
              </a:rPr>
              <a:t>maturity of year 2022.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u="none" strike="noStrike" kern="120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Enter 300,000 into Revolving LOC's </a:t>
            </a:r>
            <a:r>
              <a:rPr lang="en-US" sz="1200" u="none" strike="noStrike" kern="1200" dirty="0" err="1" smtClean="0">
                <a:solidFill>
                  <a:schemeClr val="tx1"/>
                </a:solidFill>
                <a:effectLst/>
                <a:latin typeface="Times New Roman" pitchFamily="18" charset="0"/>
                <a:ea typeface="+mn-ea"/>
                <a:cs typeface="+mn-cs"/>
              </a:rPr>
              <a:t>Sim</a:t>
            </a:r>
            <a:r>
              <a:rPr lang="en-US" sz="1200" u="none" strike="noStrike" kern="1200" dirty="0" smtClean="0">
                <a:solidFill>
                  <a:schemeClr val="tx1"/>
                </a:solidFill>
                <a:effectLst/>
                <a:latin typeface="Times New Roman" pitchFamily="18" charset="0"/>
                <a:ea typeface="+mn-ea"/>
                <a:cs typeface="+mn-cs"/>
              </a:rPr>
              <a:t> </a:t>
            </a:r>
            <a:r>
              <a:rPr lang="en-US" sz="1200" u="none" strike="noStrike" kern="1200" dirty="0" err="1" smtClean="0">
                <a:solidFill>
                  <a:schemeClr val="tx1"/>
                </a:solidFill>
                <a:effectLst/>
                <a:latin typeface="Times New Roman" pitchFamily="18" charset="0"/>
                <a:ea typeface="+mn-ea"/>
                <a:cs typeface="+mn-cs"/>
              </a:rPr>
              <a:t>Amt</a:t>
            </a:r>
            <a:r>
              <a:rPr lang="en-US" sz="1200" u="none" strike="noStrike" kern="1200" dirty="0" smtClean="0">
                <a:solidFill>
                  <a:schemeClr val="tx1"/>
                </a:solidFill>
                <a:effectLst/>
                <a:latin typeface="Times New Roman" pitchFamily="18" charset="0"/>
                <a:ea typeface="+mn-ea"/>
                <a:cs typeface="+mn-cs"/>
              </a:rPr>
              <a:t> form field and hit enter.  (This is hardwired for $300,000, so BE SURE to enter that value)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u="none" strike="noStrike" kern="120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Click enter </a:t>
            </a:r>
            <a:r>
              <a:rPr lang="en-US" sz="1200" u="none" strike="noStrike" kern="1200" baseline="0" dirty="0" smtClean="0">
                <a:solidFill>
                  <a:schemeClr val="tx1"/>
                </a:solidFill>
                <a:effectLst/>
                <a:latin typeface="Times New Roman" pitchFamily="18" charset="0"/>
                <a:ea typeface="+mn-ea"/>
                <a:cs typeface="+mn-cs"/>
              </a:rPr>
              <a:t> – (clicking enter causes the </a:t>
            </a:r>
            <a:r>
              <a:rPr lang="en-US" sz="1200" u="none" strike="noStrike" kern="1200" baseline="0" dirty="0" err="1" smtClean="0">
                <a:solidFill>
                  <a:schemeClr val="tx1"/>
                </a:solidFill>
                <a:effectLst/>
                <a:latin typeface="Times New Roman" pitchFamily="18" charset="0"/>
                <a:ea typeface="+mn-ea"/>
                <a:cs typeface="+mn-cs"/>
              </a:rPr>
              <a:t>sim</a:t>
            </a:r>
            <a:r>
              <a:rPr lang="en-US" sz="1200" u="none" strike="noStrike" kern="1200" baseline="0" dirty="0" smtClean="0">
                <a:solidFill>
                  <a:schemeClr val="tx1"/>
                </a:solidFill>
                <a:effectLst/>
                <a:latin typeface="Times New Roman" pitchFamily="18" charset="0"/>
                <a:ea typeface="+mn-ea"/>
                <a:cs typeface="+mn-cs"/>
              </a:rPr>
              <a:t> value field’s background color to change to lite blue)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u="none" strike="noStrike" kern="1200" baseline="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3</a:t>
            </a:fld>
            <a:endParaRPr lang="en-US"/>
          </a:p>
        </p:txBody>
      </p:sp>
    </p:spTree>
    <p:extLst>
      <p:ext uri="{BB962C8B-B14F-4D97-AF65-F5344CB8AC3E}">
        <p14:creationId xmlns:p14="http://schemas.microsoft.com/office/powerpoint/2010/main" val="325539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simulate –</a:t>
            </a:r>
          </a:p>
          <a:p>
            <a:endParaRPr lang="en-US" dirty="0" smtClean="0"/>
          </a:p>
          <a:p>
            <a:r>
              <a:rPr lang="en-US" dirty="0" smtClean="0"/>
              <a:t>This sends the message to our available cash gadget via inter </a:t>
            </a:r>
            <a:r>
              <a:rPr lang="en-US" dirty="0" err="1" smtClean="0"/>
              <a:t>portlet</a:t>
            </a:r>
            <a:r>
              <a:rPr lang="en-US" dirty="0" smtClean="0"/>
              <a:t> communication (i.e.</a:t>
            </a:r>
            <a:r>
              <a:rPr lang="en-US" baseline="0" dirty="0" smtClean="0"/>
              <a:t>  Google pub/sub).</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4</a:t>
            </a:fld>
            <a:endParaRPr lang="en-US"/>
          </a:p>
        </p:txBody>
      </p:sp>
    </p:spTree>
    <p:extLst>
      <p:ext uri="{BB962C8B-B14F-4D97-AF65-F5344CB8AC3E}">
        <p14:creationId xmlns:p14="http://schemas.microsoft.com/office/powerpoint/2010/main" val="107132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Now all simulated changes have a light blue background.  The Revolving LOC's maturity in the chart has moved from 2022 to 2017.  In the Available Cash gadget, the Closing Available total has appropriately decremented from 1.8 million to 1.5 million.  The simulated transaction displays here too.</a:t>
            </a:r>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5</a:t>
            </a:fld>
            <a:endParaRPr lang="en-US"/>
          </a:p>
        </p:txBody>
      </p:sp>
    </p:spTree>
    <p:extLst>
      <p:ext uri="{BB962C8B-B14F-4D97-AF65-F5344CB8AC3E}">
        <p14:creationId xmlns:p14="http://schemas.microsoft.com/office/powerpoint/2010/main" val="116412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Let's sweep some Available Closing cash into Domestic</a:t>
            </a:r>
            <a:r>
              <a:rPr lang="en-US" sz="1200" u="none" strike="noStrike" kern="1200" baseline="0" dirty="0" smtClean="0">
                <a:solidFill>
                  <a:schemeClr val="tx1"/>
                </a:solidFill>
                <a:effectLst/>
                <a:latin typeface="Times New Roman" pitchFamily="18" charset="0"/>
                <a:ea typeface="+mn-ea"/>
                <a:cs typeface="+mn-cs"/>
              </a:rPr>
              <a:t> Index Fund #1 shown in the </a:t>
            </a:r>
            <a:r>
              <a:rPr lang="en-US" sz="1200" u="none" strike="noStrike" kern="1200" dirty="0" smtClean="0">
                <a:solidFill>
                  <a:schemeClr val="tx1"/>
                </a:solidFill>
                <a:effectLst/>
                <a:latin typeface="Times New Roman" pitchFamily="18" charset="0"/>
                <a:ea typeface="+mn-ea"/>
                <a:cs typeface="+mn-cs"/>
              </a:rPr>
              <a:t>6</a:t>
            </a:r>
            <a:r>
              <a:rPr lang="en-US" sz="1200" u="none" strike="noStrike" kern="1200" baseline="0" dirty="0" smtClean="0">
                <a:solidFill>
                  <a:schemeClr val="tx1"/>
                </a:solidFill>
                <a:effectLst/>
                <a:latin typeface="Times New Roman" pitchFamily="18" charset="0"/>
                <a:ea typeface="+mn-ea"/>
                <a:cs typeface="+mn-cs"/>
              </a:rPr>
              <a:t> Months Historical Rates gadget. This fund’s </a:t>
            </a:r>
            <a:r>
              <a:rPr lang="en-US" sz="1200" u="none" strike="noStrike" kern="1200" dirty="0" smtClean="0">
                <a:solidFill>
                  <a:schemeClr val="tx1"/>
                </a:solidFill>
                <a:effectLst/>
                <a:latin typeface="Times New Roman" pitchFamily="18" charset="0"/>
                <a:ea typeface="+mn-ea"/>
                <a:cs typeface="+mn-cs"/>
              </a:rPr>
              <a:t>6 month historical view looks better than the other funds</a:t>
            </a:r>
            <a:r>
              <a:rPr lang="en-US" sz="1200" u="none" strike="noStrike" kern="1200" baseline="0" dirty="0" smtClean="0">
                <a:solidFill>
                  <a:schemeClr val="tx1"/>
                </a:solidFill>
                <a:effectLst/>
                <a:latin typeface="Times New Roman" pitchFamily="18" charset="0"/>
                <a:ea typeface="+mn-ea"/>
                <a:cs typeface="+mn-cs"/>
              </a:rPr>
              <a:t> and it has the highest rate.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u="none" strike="noStrike" kern="1200" baseline="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Enter 750,000 into Domestic Index Fund #1's </a:t>
            </a:r>
            <a:r>
              <a:rPr lang="en-US" sz="1200" u="none" strike="noStrike" kern="1200" dirty="0" err="1" smtClean="0">
                <a:solidFill>
                  <a:schemeClr val="tx1"/>
                </a:solidFill>
                <a:effectLst/>
                <a:latin typeface="Times New Roman" pitchFamily="18" charset="0"/>
                <a:ea typeface="+mn-ea"/>
                <a:cs typeface="+mn-cs"/>
              </a:rPr>
              <a:t>Sim</a:t>
            </a:r>
            <a:r>
              <a:rPr lang="en-US" sz="1200" u="none" strike="noStrike" kern="1200" dirty="0" smtClean="0">
                <a:solidFill>
                  <a:schemeClr val="tx1"/>
                </a:solidFill>
                <a:effectLst/>
                <a:latin typeface="Times New Roman" pitchFamily="18" charset="0"/>
                <a:ea typeface="+mn-ea"/>
                <a:cs typeface="+mn-cs"/>
              </a:rPr>
              <a:t> </a:t>
            </a:r>
            <a:r>
              <a:rPr lang="en-US" sz="1200" u="none" strike="noStrike" kern="1200" dirty="0" err="1" smtClean="0">
                <a:solidFill>
                  <a:schemeClr val="tx1"/>
                </a:solidFill>
                <a:effectLst/>
                <a:latin typeface="Times New Roman" pitchFamily="18" charset="0"/>
                <a:ea typeface="+mn-ea"/>
                <a:cs typeface="+mn-cs"/>
              </a:rPr>
              <a:t>Amt</a:t>
            </a:r>
            <a:r>
              <a:rPr lang="en-US" sz="1200" u="none" strike="noStrike" kern="1200" dirty="0" smtClean="0">
                <a:solidFill>
                  <a:schemeClr val="tx1"/>
                </a:solidFill>
                <a:effectLst/>
                <a:latin typeface="Times New Roman" pitchFamily="18" charset="0"/>
                <a:ea typeface="+mn-ea"/>
                <a:cs typeface="+mn-cs"/>
              </a:rPr>
              <a:t> form field</a:t>
            </a:r>
            <a:r>
              <a:rPr lang="en-US" sz="1200" u="none" strike="noStrike" kern="1200" baseline="0" dirty="0" smtClean="0">
                <a:solidFill>
                  <a:schemeClr val="tx1"/>
                </a:solidFill>
                <a:effectLst/>
                <a:latin typeface="Times New Roman" pitchFamily="18" charset="0"/>
                <a:ea typeface="+mn-ea"/>
                <a:cs typeface="+mn-cs"/>
              </a:rPr>
              <a:t> and click ENTER.  (Causes background of simulated field to turn blue)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u="none" strike="noStrike" kern="1200" baseline="0" dirty="0" smtClean="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6</a:t>
            </a:fld>
            <a:endParaRPr lang="en-US"/>
          </a:p>
        </p:txBody>
      </p:sp>
    </p:spTree>
    <p:extLst>
      <p:ext uri="{BB962C8B-B14F-4D97-AF65-F5344CB8AC3E}">
        <p14:creationId xmlns:p14="http://schemas.microsoft.com/office/powerpoint/2010/main" val="65106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simulate</a:t>
            </a:r>
          </a:p>
          <a:p>
            <a:endParaRPr lang="en-US" dirty="0" smtClean="0"/>
          </a:p>
          <a:p>
            <a:r>
              <a:rPr lang="en-US" dirty="0" smtClean="0"/>
              <a:t>- Again</a:t>
            </a:r>
            <a:r>
              <a:rPr lang="en-US" baseline="0" dirty="0" smtClean="0"/>
              <a:t> clicking on simulate fires a message to the Available Cash gadget with the amount of the simulation.</a:t>
            </a:r>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7</a:t>
            </a:fld>
            <a:endParaRPr lang="en-US"/>
          </a:p>
        </p:txBody>
      </p:sp>
    </p:spTree>
    <p:extLst>
      <p:ext uri="{BB962C8B-B14F-4D97-AF65-F5344CB8AC3E}">
        <p14:creationId xmlns:p14="http://schemas.microsoft.com/office/powerpoint/2010/main" val="291311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u="none" strike="noStrike" kern="1200" dirty="0" smtClean="0">
                <a:solidFill>
                  <a:schemeClr val="tx1"/>
                </a:solidFill>
                <a:effectLst/>
                <a:latin typeface="Times New Roman" pitchFamily="18" charset="0"/>
                <a:ea typeface="+mn-ea"/>
                <a:cs typeface="+mn-cs"/>
              </a:rPr>
              <a:t>Now the Available Cash gadget’s Closing Available total has appropriately decremented by 750,000.  Both simulated transactions are</a:t>
            </a:r>
            <a:r>
              <a:rPr lang="en-US" sz="1200" u="none" strike="noStrike" kern="1200" baseline="0" dirty="0" smtClean="0">
                <a:solidFill>
                  <a:schemeClr val="tx1"/>
                </a:solidFill>
                <a:effectLst/>
                <a:latin typeface="Times New Roman" pitchFamily="18" charset="0"/>
                <a:ea typeface="+mn-ea"/>
                <a:cs typeface="+mn-cs"/>
              </a:rPr>
              <a:t> also</a:t>
            </a:r>
            <a:r>
              <a:rPr lang="en-US" sz="1200" u="none" strike="noStrike" kern="1200" dirty="0" smtClean="0">
                <a:solidFill>
                  <a:schemeClr val="tx1"/>
                </a:solidFill>
                <a:effectLst/>
                <a:latin typeface="Times New Roman" pitchFamily="18" charset="0"/>
                <a:ea typeface="+mn-ea"/>
                <a:cs typeface="+mn-cs"/>
              </a:rPr>
              <a:t> displayed.</a:t>
            </a:r>
            <a:endParaRPr lang="en-US" sz="1200" u="none" strike="noStrike"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8</a:t>
            </a:fld>
            <a:endParaRPr lang="en-US"/>
          </a:p>
        </p:txBody>
      </p:sp>
    </p:spTree>
    <p:extLst>
      <p:ext uri="{BB962C8B-B14F-4D97-AF65-F5344CB8AC3E}">
        <p14:creationId xmlns:p14="http://schemas.microsoft.com/office/powerpoint/2010/main" val="60442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none" strike="noStrike" kern="1200" dirty="0" smtClean="0">
                <a:solidFill>
                  <a:schemeClr val="tx1"/>
                </a:solidFill>
                <a:effectLst/>
                <a:latin typeface="Times New Roman" pitchFamily="18" charset="0"/>
                <a:ea typeface="+mn-ea"/>
                <a:cs typeface="+mn-cs"/>
              </a:rPr>
              <a:t>The simulated transaction information can now be sent to internal core transaction systems to convert them into real transactions by clicking the Transact button.</a:t>
            </a:r>
          </a:p>
          <a:p>
            <a:endParaRPr lang="en-US" dirty="0"/>
          </a:p>
        </p:txBody>
      </p:sp>
      <p:sp>
        <p:nvSpPr>
          <p:cNvPr id="4" name="Slide Number Placeholder 3"/>
          <p:cNvSpPr>
            <a:spLocks noGrp="1"/>
          </p:cNvSpPr>
          <p:nvPr>
            <p:ph type="sldNum" sz="quarter" idx="10"/>
          </p:nvPr>
        </p:nvSpPr>
        <p:spPr/>
        <p:txBody>
          <a:bodyPr/>
          <a:lstStyle/>
          <a:p>
            <a:pPr>
              <a:defRPr/>
            </a:pPr>
            <a:fld id="{A65F2A13-D14B-417B-B928-13408F253CE7}" type="slidenum">
              <a:rPr lang="en-US" smtClean="0"/>
              <a:pPr>
                <a:defRPr/>
              </a:pPr>
              <a:t>9</a:t>
            </a:fld>
            <a:endParaRPr lang="en-US"/>
          </a:p>
        </p:txBody>
      </p:sp>
    </p:spTree>
    <p:extLst>
      <p:ext uri="{BB962C8B-B14F-4D97-AF65-F5344CB8AC3E}">
        <p14:creationId xmlns:p14="http://schemas.microsoft.com/office/powerpoint/2010/main" val="138728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auto">
          <a:xfrm>
            <a:off x="0" y="4887011"/>
            <a:ext cx="9157512" cy="871569"/>
          </a:xfrm>
          <a:prstGeom prst="rect">
            <a:avLst/>
          </a:prstGeom>
          <a:solidFill>
            <a:srgbClr val="2BA64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3000" b="1" i="0" u="none" strike="noStrike" cap="none" normalizeH="0" baseline="0" dirty="0" smtClean="0">
                <a:ln>
                  <a:noFill/>
                </a:ln>
                <a:solidFill>
                  <a:schemeClr val="bg1"/>
                </a:solidFill>
                <a:effectLst/>
                <a:latin typeface="Calibri"/>
                <a:cs typeface="Calibri"/>
              </a:rPr>
              <a:t>2013 Actuate Customer Days</a:t>
            </a:r>
          </a:p>
        </p:txBody>
      </p:sp>
      <p:sp>
        <p:nvSpPr>
          <p:cNvPr id="3" name="Title 2"/>
          <p:cNvSpPr>
            <a:spLocks noGrp="1"/>
          </p:cNvSpPr>
          <p:nvPr>
            <p:ph type="title"/>
          </p:nvPr>
        </p:nvSpPr>
        <p:spPr>
          <a:xfrm>
            <a:off x="4746903" y="1519018"/>
            <a:ext cx="3961003" cy="1369609"/>
          </a:xfrm>
          <a:prstGeom prst="rect">
            <a:avLst/>
          </a:prstGeom>
        </p:spPr>
        <p:txBody>
          <a:bodyPr anchor="t"/>
          <a:lstStyle>
            <a:lvl1pPr>
              <a:defRPr sz="3000">
                <a:solidFill>
                  <a:schemeClr val="tx1"/>
                </a:solidFill>
                <a:latin typeface="Calibri"/>
                <a:cs typeface="Calibri"/>
              </a:defRPr>
            </a:lvl1pPr>
          </a:lstStyle>
          <a:p>
            <a:r>
              <a:rPr lang="en-US" smtClean="0"/>
              <a:t>Click to edit Master title style</a:t>
            </a:r>
            <a:endParaRPr lang="en-US" dirty="0"/>
          </a:p>
        </p:txBody>
      </p:sp>
      <p:sp>
        <p:nvSpPr>
          <p:cNvPr id="10" name="Text Placeholder 9"/>
          <p:cNvSpPr>
            <a:spLocks noGrp="1"/>
          </p:cNvSpPr>
          <p:nvPr>
            <p:ph type="body" sz="quarter" idx="10" hasCustomPrompt="1"/>
          </p:nvPr>
        </p:nvSpPr>
        <p:spPr>
          <a:xfrm>
            <a:off x="4739432" y="3094563"/>
            <a:ext cx="3951505" cy="392361"/>
          </a:xfrm>
          <a:prstGeom prst="rect">
            <a:avLst/>
          </a:prstGeom>
        </p:spPr>
        <p:txBody>
          <a:bodyPr/>
          <a:lstStyle>
            <a:lvl1pPr marL="0" indent="0">
              <a:lnSpc>
                <a:spcPct val="90000"/>
              </a:lnSpc>
              <a:spcBef>
                <a:spcPts val="200"/>
              </a:spcBef>
              <a:buNone/>
              <a:defRPr sz="2400" b="1" i="1">
                <a:solidFill>
                  <a:schemeClr val="tx1">
                    <a:lumMod val="75000"/>
                    <a:lumOff val="25000"/>
                  </a:schemeClr>
                </a:solidFill>
                <a:latin typeface="Calibri"/>
                <a:cs typeface="Calibri"/>
              </a:defRPr>
            </a:lvl1pPr>
          </a:lstStyle>
          <a:p>
            <a:pPr lvl="0"/>
            <a:r>
              <a:rPr lang="en-US" dirty="0" smtClean="0"/>
              <a:t>Author</a:t>
            </a:r>
            <a:endParaRPr lang="en-US" dirty="0"/>
          </a:p>
        </p:txBody>
      </p:sp>
      <p:sp>
        <p:nvSpPr>
          <p:cNvPr id="13" name="Text Placeholder 9"/>
          <p:cNvSpPr>
            <a:spLocks noGrp="1"/>
          </p:cNvSpPr>
          <p:nvPr>
            <p:ph type="body" sz="quarter" idx="11" hasCustomPrompt="1"/>
          </p:nvPr>
        </p:nvSpPr>
        <p:spPr>
          <a:xfrm>
            <a:off x="4742420" y="3608373"/>
            <a:ext cx="3951505" cy="923708"/>
          </a:xfrm>
          <a:prstGeom prst="rect">
            <a:avLst/>
          </a:prstGeom>
        </p:spPr>
        <p:txBody>
          <a:bodyPr>
            <a:normAutofit/>
          </a:bodyPr>
          <a:lstStyle>
            <a:lvl1pPr marL="0" indent="0">
              <a:lnSpc>
                <a:spcPct val="90000"/>
              </a:lnSpc>
              <a:spcBef>
                <a:spcPts val="200"/>
              </a:spcBef>
              <a:buNone/>
              <a:defRPr sz="2200" b="0" i="0">
                <a:solidFill>
                  <a:srgbClr val="6E6E6E"/>
                </a:solidFill>
                <a:latin typeface="Calibri"/>
                <a:cs typeface="Calibri"/>
              </a:defRPr>
            </a:lvl1pPr>
          </a:lstStyle>
          <a:p>
            <a:pPr lvl="0"/>
            <a:r>
              <a:rPr lang="en-US" dirty="0" smtClean="0"/>
              <a:t>Title</a:t>
            </a:r>
            <a:br>
              <a:rPr lang="en-US" dirty="0" smtClean="0"/>
            </a:br>
            <a:r>
              <a:rPr lang="en-US" dirty="0" smtClean="0"/>
              <a:t>Company</a:t>
            </a:r>
            <a:endParaRPr lang="en-US" dirty="0"/>
          </a:p>
        </p:txBody>
      </p:sp>
      <p:pic>
        <p:nvPicPr>
          <p:cNvPr id="8" name="Picture 2" descr="C:\Users\Bruce\Desktop\logo3.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667752" y="558169"/>
            <a:ext cx="2695009" cy="694047"/>
          </a:xfrm>
          <a:prstGeom prst="rect">
            <a:avLst/>
          </a:prstGeom>
          <a:noFill/>
        </p:spPr>
      </p:pic>
      <p:pic>
        <p:nvPicPr>
          <p:cNvPr id="12" name="Picture 11" descr="ADD_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4804" y="802930"/>
            <a:ext cx="3371390" cy="3478716"/>
          </a:xfrm>
          <a:prstGeom prst="rect">
            <a:avLst/>
          </a:prstGeom>
        </p:spPr>
      </p:pic>
    </p:spTree>
    <p:extLst>
      <p:ext uri="{BB962C8B-B14F-4D97-AF65-F5344CB8AC3E}">
        <p14:creationId xmlns:p14="http://schemas.microsoft.com/office/powerpoint/2010/main" val="20350832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9" name="Title 1"/>
          <p:cNvSpPr>
            <a:spLocks noGrp="1"/>
          </p:cNvSpPr>
          <p:nvPr>
            <p:ph type="title"/>
          </p:nvPr>
        </p:nvSpPr>
        <p:spPr>
          <a:xfrm>
            <a:off x="309569" y="30428"/>
            <a:ext cx="7050087" cy="841376"/>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sz="quarter" idx="10"/>
          </p:nvPr>
        </p:nvSpPr>
        <p:spPr>
          <a:xfrm>
            <a:off x="295275" y="1146528"/>
            <a:ext cx="4059146" cy="3880556"/>
          </a:xfrm>
          <a:prstGeom prst="rect">
            <a:avLst/>
          </a:prstGeom>
        </p:spPr>
        <p:txBody>
          <a:bodyPr/>
          <a:lstStyle>
            <a:lvl1pPr marL="0" indent="0">
              <a:buNone/>
              <a:defRPr b="1">
                <a:solidFill>
                  <a:schemeClr val="accent2"/>
                </a:solidFill>
              </a:defRPr>
            </a:lvl1pPr>
            <a:lvl2pPr marL="454025" indent="-227013">
              <a:defRPr/>
            </a:lvl2pPr>
            <a:lvl3pPr marL="804863" indent="-238125">
              <a:defRPr/>
            </a:lvl3pPr>
          </a:lstStyle>
          <a:p>
            <a:pPr lvl="0"/>
            <a:r>
              <a:rPr lang="en-US" smtClean="0"/>
              <a:t>Click to 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1"/>
          </p:nvPr>
        </p:nvSpPr>
        <p:spPr>
          <a:xfrm>
            <a:off x="4773613" y="1121833"/>
            <a:ext cx="4105275" cy="3917598"/>
          </a:xfrm>
          <a:prstGeom prst="rect">
            <a:avLst/>
          </a:prstGeom>
        </p:spPr>
        <p:txBody>
          <a:bodyPr/>
          <a:lstStyle>
            <a:lvl1pPr marL="0" indent="0">
              <a:buNone/>
              <a:defRPr b="1">
                <a:solidFill>
                  <a:srgbClr val="1FA750"/>
                </a:solidFill>
              </a:defRPr>
            </a:lvl1pPr>
            <a:lvl2pPr marL="454025" indent="-227013">
              <a:defRPr/>
            </a:lvl2pPr>
            <a:lvl3pPr marL="804863" indent="-238125">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732868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9" name="Title 1"/>
          <p:cNvSpPr>
            <a:spLocks noGrp="1"/>
          </p:cNvSpPr>
          <p:nvPr>
            <p:ph type="title"/>
          </p:nvPr>
        </p:nvSpPr>
        <p:spPr>
          <a:xfrm>
            <a:off x="309569" y="30428"/>
            <a:ext cx="7050087" cy="1002651"/>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quarter" idx="10"/>
          </p:nvPr>
        </p:nvSpPr>
        <p:spPr>
          <a:xfrm>
            <a:off x="249472" y="1121834"/>
            <a:ext cx="8572266" cy="371651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647139" y="1164167"/>
            <a:ext cx="3202984" cy="3913331"/>
          </a:xfrm>
          <a:prstGeom prst="rect">
            <a:avLst/>
          </a:prstGeom>
        </p:spPr>
        <p:txBody>
          <a:bodyPr>
            <a:normAutofit/>
          </a:bodyPr>
          <a:lstStyle>
            <a:lvl1pPr marL="0" indent="0" algn="ctr">
              <a:buNone/>
              <a:defRPr sz="2200" b="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9" name="Title 1"/>
          <p:cNvSpPr>
            <a:spLocks noGrp="1"/>
          </p:cNvSpPr>
          <p:nvPr>
            <p:ph type="title"/>
          </p:nvPr>
        </p:nvSpPr>
        <p:spPr>
          <a:xfrm>
            <a:off x="309569" y="30428"/>
            <a:ext cx="7050087" cy="977453"/>
          </a:xfrm>
          <a:prstGeom prst="rect">
            <a:avLst/>
          </a:prstGeom>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317500" y="1171222"/>
            <a:ext cx="5170884" cy="3880556"/>
          </a:xfrm>
          <a:prstGeom prst="rect">
            <a:avLst/>
          </a:prstGeom>
        </p:spPr>
        <p:txBody>
          <a:bodyPr/>
          <a:lstStyle>
            <a:lvl2pPr marL="454025" indent="-227013">
              <a:defRPr/>
            </a:lvl2pPr>
            <a:lvl3pPr marL="804863" indent="-238125">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25397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9" name="Title 1"/>
          <p:cNvSpPr>
            <a:spLocks noGrp="1"/>
          </p:cNvSpPr>
          <p:nvPr>
            <p:ph type="title"/>
          </p:nvPr>
        </p:nvSpPr>
        <p:spPr>
          <a:xfrm>
            <a:off x="309569" y="30427"/>
            <a:ext cx="7050087" cy="990052"/>
          </a:xfrm>
          <a:prstGeom prst="rect">
            <a:avLst/>
          </a:prstGeom>
        </p:spPr>
        <p:txBody>
          <a:bodyPr/>
          <a:lstStyle/>
          <a:p>
            <a:r>
              <a:rPr lang="en-US" smtClean="0"/>
              <a:t>Click to edit Master title style</a:t>
            </a:r>
            <a:endParaRPr lang="en-US"/>
          </a:p>
        </p:txBody>
      </p:sp>
      <p:sp>
        <p:nvSpPr>
          <p:cNvPr id="5" name="Chart Placeholder 4"/>
          <p:cNvSpPr>
            <a:spLocks noGrp="1"/>
          </p:cNvSpPr>
          <p:nvPr>
            <p:ph type="chart" sz="quarter" idx="11"/>
          </p:nvPr>
        </p:nvSpPr>
        <p:spPr>
          <a:xfrm>
            <a:off x="5998668" y="1175506"/>
            <a:ext cx="2824662" cy="4007340"/>
          </a:xfrm>
          <a:prstGeom prst="rect">
            <a:avLst/>
          </a:prstGeom>
        </p:spPr>
        <p:txBody>
          <a:bodyPr/>
          <a:lstStyle>
            <a:lvl1pPr marL="0" indent="0" algn="ctr">
              <a:buNone/>
              <a:defRPr i="1"/>
            </a:lvl1pPr>
          </a:lstStyle>
          <a:p>
            <a:r>
              <a:rPr lang="en-US" smtClean="0"/>
              <a:t>Click icon to add chart</a:t>
            </a:r>
            <a:endParaRPr lang="en-US" dirty="0"/>
          </a:p>
        </p:txBody>
      </p:sp>
      <p:sp>
        <p:nvSpPr>
          <p:cNvPr id="3" name="Text Placeholder 2"/>
          <p:cNvSpPr>
            <a:spLocks noGrp="1"/>
          </p:cNvSpPr>
          <p:nvPr>
            <p:ph type="body" sz="quarter" idx="12"/>
          </p:nvPr>
        </p:nvSpPr>
        <p:spPr>
          <a:xfrm>
            <a:off x="317500" y="1184828"/>
            <a:ext cx="5522413" cy="3993162"/>
          </a:xfrm>
          <a:prstGeom prst="rect">
            <a:avLst/>
          </a:prstGeom>
        </p:spPr>
        <p:txBody>
          <a:bodyPr/>
          <a:lstStyle>
            <a:lvl2pPr marL="454025" indent="-227013">
              <a:defRPr/>
            </a:lvl2pPr>
            <a:lvl3pPr marL="804863" indent="-238125">
              <a:defRPr/>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995843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337791" y="22519"/>
            <a:ext cx="6994836" cy="1010559"/>
          </a:xfrm>
          <a:prstGeom prst="rect">
            <a:avLst/>
          </a:prstGeom>
        </p:spPr>
        <p:txBody>
          <a:bodyPr/>
          <a:lstStyle/>
          <a:p>
            <a:r>
              <a:rPr lang="en-US" smtClean="0"/>
              <a:t>Click to edit Master title style</a:t>
            </a:r>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Globe">
    <p:spTree>
      <p:nvGrpSpPr>
        <p:cNvPr id="1" name=""/>
        <p:cNvGrpSpPr/>
        <p:nvPr/>
      </p:nvGrpSpPr>
      <p:grpSpPr>
        <a:xfrm>
          <a:off x="0" y="0"/>
          <a:ext cx="0" cy="0"/>
          <a:chOff x="0" y="0"/>
          <a:chExt cx="0" cy="0"/>
        </a:xfrm>
      </p:grpSpPr>
      <p:sp>
        <p:nvSpPr>
          <p:cNvPr id="2" name="Title 1"/>
          <p:cNvSpPr>
            <a:spLocks noGrp="1"/>
          </p:cNvSpPr>
          <p:nvPr>
            <p:ph type="title"/>
          </p:nvPr>
        </p:nvSpPr>
        <p:spPr>
          <a:xfrm>
            <a:off x="337791" y="22519"/>
            <a:ext cx="6994836" cy="1010559"/>
          </a:xfrm>
          <a:prstGeom prst="rect">
            <a:avLst/>
          </a:prstGeom>
        </p:spPr>
        <p:txBody>
          <a:bodyPr/>
          <a:lstStyle/>
          <a:p>
            <a:r>
              <a:rPr lang="en-US" smtClean="0"/>
              <a:t>Click to edit Master title style</a:t>
            </a:r>
            <a:endParaRPr lang="en-US"/>
          </a:p>
        </p:txBody>
      </p:sp>
      <p:sp>
        <p:nvSpPr>
          <p:cNvPr id="3" name="Rectangle 2"/>
          <p:cNvSpPr/>
          <p:nvPr userDrawn="1"/>
        </p:nvSpPr>
        <p:spPr bwMode="auto">
          <a:xfrm>
            <a:off x="0" y="3905540"/>
            <a:ext cx="9144000" cy="18094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 name="Rectangle 3"/>
          <p:cNvSpPr/>
          <p:nvPr userDrawn="1"/>
        </p:nvSpPr>
        <p:spPr bwMode="auto">
          <a:xfrm>
            <a:off x="0" y="5268263"/>
            <a:ext cx="9157512" cy="45799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Calibri"/>
                <a:cs typeface="Calibri"/>
              </a:rPr>
              <a:t>2013 ACTUATE CUSTOMER DAYS</a:t>
            </a:r>
          </a:p>
        </p:txBody>
      </p:sp>
      <p:sp>
        <p:nvSpPr>
          <p:cNvPr id="5" name="Rectangle 6"/>
          <p:cNvSpPr>
            <a:spLocks noChangeArrowheads="1"/>
          </p:cNvSpPr>
          <p:nvPr userDrawn="1"/>
        </p:nvSpPr>
        <p:spPr bwMode="auto">
          <a:xfrm>
            <a:off x="138113" y="5299635"/>
            <a:ext cx="1771650" cy="236802"/>
          </a:xfrm>
          <a:prstGeom prst="rect">
            <a:avLst/>
          </a:prstGeom>
          <a:noFill/>
          <a:ln w="9525">
            <a:noFill/>
            <a:miter lim="800000"/>
            <a:headEnd/>
            <a:tailEnd/>
          </a:ln>
          <a:effectLst/>
        </p:spPr>
        <p:txBody>
          <a:bodyPr/>
          <a:lstStyle/>
          <a:p>
            <a:pPr>
              <a:spcBef>
                <a:spcPct val="20000"/>
              </a:spcBef>
              <a:buClr>
                <a:srgbClr val="006699"/>
              </a:buClr>
              <a:buSzPct val="105000"/>
              <a:defRPr/>
            </a:pPr>
            <a:fld id="{E1309795-E02D-4079-A5FE-92D2CF72B41E}" type="slidenum">
              <a:rPr lang="en-US" sz="800" b="0">
                <a:solidFill>
                  <a:srgbClr val="FFFFFF"/>
                </a:solidFill>
                <a:latin typeface="Calibri"/>
                <a:cs typeface="Calibri"/>
              </a:rPr>
              <a:pPr>
                <a:spcBef>
                  <a:spcPct val="20000"/>
                </a:spcBef>
                <a:buClr>
                  <a:srgbClr val="006699"/>
                </a:buClr>
                <a:buSzPct val="105000"/>
                <a:defRPr/>
              </a:pPr>
              <a:t>‹#›</a:t>
            </a:fld>
            <a:r>
              <a:rPr lang="en-US" sz="800" b="0" dirty="0">
                <a:solidFill>
                  <a:srgbClr val="FFFFFF"/>
                </a:solidFill>
                <a:latin typeface="Calibri"/>
                <a:cs typeface="Calibri"/>
              </a:rPr>
              <a:t/>
            </a:r>
            <a:br>
              <a:rPr lang="en-US" sz="800" b="0" dirty="0">
                <a:solidFill>
                  <a:srgbClr val="FFFFFF"/>
                </a:solidFill>
                <a:latin typeface="Calibri"/>
                <a:cs typeface="Calibri"/>
              </a:rPr>
            </a:br>
            <a:r>
              <a:rPr lang="en-US" sz="800" b="0" dirty="0">
                <a:solidFill>
                  <a:srgbClr val="FFFFFF"/>
                </a:solidFill>
                <a:latin typeface="Calibri"/>
                <a:cs typeface="Calibri"/>
              </a:rPr>
              <a:t>Actuate Corporation © </a:t>
            </a:r>
            <a:r>
              <a:rPr lang="en-US" sz="800" b="0" dirty="0" smtClean="0">
                <a:solidFill>
                  <a:srgbClr val="FFFFFF"/>
                </a:solidFill>
                <a:latin typeface="Calibri"/>
                <a:cs typeface="Calibri"/>
              </a:rPr>
              <a:t>2013</a:t>
            </a:r>
            <a:endParaRPr lang="en-US" sz="800" b="0" dirty="0">
              <a:solidFill>
                <a:srgbClr val="FFFFFF"/>
              </a:solidFill>
              <a:latin typeface="Calibri"/>
              <a:cs typeface="Calibri"/>
            </a:endParaRPr>
          </a:p>
        </p:txBody>
      </p:sp>
    </p:spTree>
    <p:extLst>
      <p:ext uri="{BB962C8B-B14F-4D97-AF65-F5344CB8AC3E}">
        <p14:creationId xmlns:p14="http://schemas.microsoft.com/office/powerpoint/2010/main" val="4685460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853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3" r:id="rId1"/>
    <p:sldLayoutId id="2147484028" r:id="rId2"/>
    <p:sldLayoutId id="2147484011" r:id="rId3"/>
    <p:sldLayoutId id="2147484025" r:id="rId4"/>
    <p:sldLayoutId id="2147484026" r:id="rId5"/>
    <p:sldLayoutId id="2147484013" r:id="rId6"/>
    <p:sldLayoutId id="2147484027" r:id="rId7"/>
    <p:sldLayoutId id="2147484024" r:id="rId8"/>
  </p:sldLayoutIdLst>
  <p:transition>
    <p:fade/>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600" b="1">
          <a:solidFill>
            <a:schemeClr val="tx1"/>
          </a:solidFill>
          <a:latin typeface="Calibri"/>
          <a:ea typeface="+mj-ea"/>
          <a:cs typeface="Calibri"/>
        </a:defRPr>
      </a:lvl1pPr>
      <a:lvl2pPr algn="l" rtl="0" eaLnBrk="1" fontAlgn="base" hangingPunct="1">
        <a:spcBef>
          <a:spcPct val="0"/>
        </a:spcBef>
        <a:spcAft>
          <a:spcPct val="0"/>
        </a:spcAft>
        <a:defRPr sz="2600" b="1">
          <a:solidFill>
            <a:schemeClr val="bg1"/>
          </a:solidFill>
          <a:latin typeface="Arial" charset="0"/>
        </a:defRPr>
      </a:lvl2pPr>
      <a:lvl3pPr algn="l" rtl="0" eaLnBrk="1" fontAlgn="base" hangingPunct="1">
        <a:spcBef>
          <a:spcPct val="0"/>
        </a:spcBef>
        <a:spcAft>
          <a:spcPct val="0"/>
        </a:spcAft>
        <a:defRPr sz="2600" b="1">
          <a:solidFill>
            <a:schemeClr val="bg1"/>
          </a:solidFill>
          <a:latin typeface="Arial" charset="0"/>
        </a:defRPr>
      </a:lvl3pPr>
      <a:lvl4pPr algn="l" rtl="0" eaLnBrk="1" fontAlgn="base" hangingPunct="1">
        <a:spcBef>
          <a:spcPct val="0"/>
        </a:spcBef>
        <a:spcAft>
          <a:spcPct val="0"/>
        </a:spcAft>
        <a:defRPr sz="2600" b="1">
          <a:solidFill>
            <a:schemeClr val="bg1"/>
          </a:solidFill>
          <a:latin typeface="Arial" charset="0"/>
        </a:defRPr>
      </a:lvl4pPr>
      <a:lvl5pPr algn="l" rtl="0" eaLnBrk="1" fontAlgn="base" hangingPunct="1">
        <a:spcBef>
          <a:spcPct val="0"/>
        </a:spcBef>
        <a:spcAft>
          <a:spcPct val="0"/>
        </a:spcAft>
        <a:defRPr sz="2600" b="1">
          <a:solidFill>
            <a:schemeClr val="bg1"/>
          </a:solidFill>
          <a:latin typeface="Arial" charset="0"/>
        </a:defRPr>
      </a:lvl5pPr>
      <a:lvl6pPr marL="457200" algn="l" rtl="0" eaLnBrk="1" fontAlgn="base" hangingPunct="1">
        <a:spcBef>
          <a:spcPct val="0"/>
        </a:spcBef>
        <a:spcAft>
          <a:spcPct val="0"/>
        </a:spcAft>
        <a:defRPr sz="2600" b="1">
          <a:solidFill>
            <a:schemeClr val="bg1"/>
          </a:solidFill>
          <a:latin typeface="Arial" charset="0"/>
        </a:defRPr>
      </a:lvl6pPr>
      <a:lvl7pPr marL="914400" algn="l" rtl="0" eaLnBrk="1" fontAlgn="base" hangingPunct="1">
        <a:spcBef>
          <a:spcPct val="0"/>
        </a:spcBef>
        <a:spcAft>
          <a:spcPct val="0"/>
        </a:spcAft>
        <a:defRPr sz="2600" b="1">
          <a:solidFill>
            <a:schemeClr val="bg1"/>
          </a:solidFill>
          <a:latin typeface="Arial" charset="0"/>
        </a:defRPr>
      </a:lvl7pPr>
      <a:lvl8pPr marL="1371600" algn="l" rtl="0" eaLnBrk="1" fontAlgn="base" hangingPunct="1">
        <a:spcBef>
          <a:spcPct val="0"/>
        </a:spcBef>
        <a:spcAft>
          <a:spcPct val="0"/>
        </a:spcAft>
        <a:defRPr sz="2600" b="1">
          <a:solidFill>
            <a:schemeClr val="bg1"/>
          </a:solidFill>
          <a:latin typeface="Arial" charset="0"/>
        </a:defRPr>
      </a:lvl8pPr>
      <a:lvl9pPr marL="1828800" algn="l" rtl="0" eaLnBrk="1" fontAlgn="base" hangingPunct="1">
        <a:spcBef>
          <a:spcPct val="0"/>
        </a:spcBef>
        <a:spcAft>
          <a:spcPct val="0"/>
        </a:spcAft>
        <a:defRPr sz="2600" b="1">
          <a:solidFill>
            <a:schemeClr val="bg1"/>
          </a:solidFill>
          <a:latin typeface="Arial" charset="0"/>
        </a:defRPr>
      </a:lvl9pPr>
    </p:titleStyle>
    <p:bodyStyle>
      <a:lvl1pPr marL="225425" indent="-225425" algn="l" rtl="0" eaLnBrk="1" fontAlgn="base" hangingPunct="1">
        <a:lnSpc>
          <a:spcPct val="90000"/>
        </a:lnSpc>
        <a:spcBef>
          <a:spcPct val="20000"/>
        </a:spcBef>
        <a:spcAft>
          <a:spcPct val="0"/>
        </a:spcAft>
        <a:buClr>
          <a:schemeClr val="accent2"/>
        </a:buClr>
        <a:buSzPct val="105000"/>
        <a:buChar char="•"/>
        <a:defRPr sz="2200" b="0" i="0">
          <a:solidFill>
            <a:schemeClr val="tx1"/>
          </a:solidFill>
          <a:latin typeface="Calibri"/>
          <a:ea typeface="+mn-ea"/>
          <a:cs typeface="+mn-cs"/>
        </a:defRPr>
      </a:lvl1pPr>
      <a:lvl2pPr marL="635000" indent="-230188" algn="l" rtl="0" eaLnBrk="1" fontAlgn="base" hangingPunct="1">
        <a:lnSpc>
          <a:spcPct val="90000"/>
        </a:lnSpc>
        <a:spcBef>
          <a:spcPct val="20000"/>
        </a:spcBef>
        <a:spcAft>
          <a:spcPct val="0"/>
        </a:spcAft>
        <a:buClr>
          <a:schemeClr val="accent2"/>
        </a:buClr>
        <a:buSzPct val="105000"/>
        <a:buChar char="•"/>
        <a:defRPr sz="2200">
          <a:solidFill>
            <a:srgbClr val="333333"/>
          </a:solidFill>
          <a:latin typeface="Calibri"/>
        </a:defRPr>
      </a:lvl2pPr>
      <a:lvl3pPr marL="1027113" indent="-230188" algn="l" rtl="0" eaLnBrk="1" fontAlgn="base" hangingPunct="1">
        <a:lnSpc>
          <a:spcPct val="90000"/>
        </a:lnSpc>
        <a:spcBef>
          <a:spcPct val="10000"/>
        </a:spcBef>
        <a:spcAft>
          <a:spcPct val="0"/>
        </a:spcAft>
        <a:buClr>
          <a:schemeClr val="accent2"/>
        </a:buClr>
        <a:buSzPct val="105000"/>
        <a:buChar char="•"/>
        <a:defRPr sz="2000" i="1">
          <a:solidFill>
            <a:srgbClr val="5F5F5F"/>
          </a:solidFill>
          <a:latin typeface="Calibri"/>
        </a:defRPr>
      </a:lvl3pPr>
      <a:lvl4pPr marL="1146175" indent="0" algn="l" rtl="0" eaLnBrk="1" fontAlgn="base" hangingPunct="1">
        <a:lnSpc>
          <a:spcPct val="90000"/>
        </a:lnSpc>
        <a:spcBef>
          <a:spcPct val="20000"/>
        </a:spcBef>
        <a:spcAft>
          <a:spcPct val="0"/>
        </a:spcAft>
        <a:buClr>
          <a:schemeClr val="accent1"/>
        </a:buClr>
        <a:buSzPct val="105000"/>
        <a:buNone/>
        <a:defRPr sz="2000">
          <a:solidFill>
            <a:srgbClr val="333333"/>
          </a:solidFill>
          <a:latin typeface="Calibri"/>
        </a:defRPr>
      </a:lvl4pPr>
      <a:lvl5pPr marL="1597025" indent="0" algn="l" rtl="0" eaLnBrk="1" fontAlgn="base" hangingPunct="1">
        <a:lnSpc>
          <a:spcPct val="90000"/>
        </a:lnSpc>
        <a:spcBef>
          <a:spcPct val="20000"/>
        </a:spcBef>
        <a:spcAft>
          <a:spcPct val="0"/>
        </a:spcAft>
        <a:buClr>
          <a:schemeClr val="accent1"/>
        </a:buClr>
        <a:buSzPct val="105000"/>
        <a:buNone/>
        <a:defRPr sz="2000">
          <a:solidFill>
            <a:srgbClr val="333333"/>
          </a:solidFill>
          <a:latin typeface="Calibri"/>
        </a:defRPr>
      </a:lvl5pPr>
      <a:lvl6pPr marL="2286000" indent="-231775" algn="l" rtl="0" eaLnBrk="1" fontAlgn="base" hangingPunct="1">
        <a:spcBef>
          <a:spcPct val="20000"/>
        </a:spcBef>
        <a:spcAft>
          <a:spcPct val="0"/>
        </a:spcAft>
        <a:buClr>
          <a:schemeClr val="tx2"/>
        </a:buClr>
        <a:buSzPct val="105000"/>
        <a:buChar char="•"/>
        <a:defRPr>
          <a:solidFill>
            <a:srgbClr val="333333"/>
          </a:solidFill>
          <a:latin typeface="+mn-lt"/>
        </a:defRPr>
      </a:lvl6pPr>
      <a:lvl7pPr marL="2743200" indent="-231775" algn="l" rtl="0" eaLnBrk="1" fontAlgn="base" hangingPunct="1">
        <a:spcBef>
          <a:spcPct val="20000"/>
        </a:spcBef>
        <a:spcAft>
          <a:spcPct val="0"/>
        </a:spcAft>
        <a:buClr>
          <a:schemeClr val="tx2"/>
        </a:buClr>
        <a:buSzPct val="105000"/>
        <a:buChar char="•"/>
        <a:defRPr>
          <a:solidFill>
            <a:srgbClr val="333333"/>
          </a:solidFill>
          <a:latin typeface="+mn-lt"/>
        </a:defRPr>
      </a:lvl7pPr>
      <a:lvl8pPr marL="3200400" indent="-231775" algn="l" rtl="0" eaLnBrk="1" fontAlgn="base" hangingPunct="1">
        <a:spcBef>
          <a:spcPct val="20000"/>
        </a:spcBef>
        <a:spcAft>
          <a:spcPct val="0"/>
        </a:spcAft>
        <a:buClr>
          <a:schemeClr val="tx2"/>
        </a:buClr>
        <a:buSzPct val="105000"/>
        <a:buChar char="•"/>
        <a:defRPr>
          <a:solidFill>
            <a:srgbClr val="333333"/>
          </a:solidFill>
          <a:latin typeface="+mn-lt"/>
        </a:defRPr>
      </a:lvl8pPr>
      <a:lvl9pPr marL="3657600" indent="-231775" algn="l" rtl="0" eaLnBrk="1" fontAlgn="base" hangingPunct="1">
        <a:spcBef>
          <a:spcPct val="20000"/>
        </a:spcBef>
        <a:spcAft>
          <a:spcPct val="0"/>
        </a:spcAft>
        <a:buClr>
          <a:schemeClr val="tx2"/>
        </a:buClr>
        <a:buSzPct val="105000"/>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4072083"/>
            <a:ext cx="9144000" cy="1369609"/>
          </a:xfrm>
        </p:spPr>
        <p:txBody>
          <a:bodyPr/>
          <a:lstStyle/>
          <a:p>
            <a:pPr algn="ctr"/>
            <a:r>
              <a:rPr lang="en-US" sz="4000" dirty="0" smtClean="0">
                <a:solidFill>
                  <a:schemeClr val="tx1">
                    <a:lumMod val="60000"/>
                    <a:lumOff val="40000"/>
                  </a:schemeClr>
                </a:solidFill>
              </a:rPr>
              <a:t>Actuate </a:t>
            </a:r>
            <a:r>
              <a:rPr lang="en-US" sz="4000" dirty="0" err="1" smtClean="0">
                <a:solidFill>
                  <a:schemeClr val="tx1">
                    <a:lumMod val="60000"/>
                    <a:lumOff val="40000"/>
                  </a:schemeClr>
                </a:solidFill>
              </a:rPr>
              <a:t>iHub</a:t>
            </a:r>
            <a:r>
              <a:rPr lang="en-US" sz="4000" dirty="0" smtClean="0">
                <a:solidFill>
                  <a:schemeClr val="tx1">
                    <a:lumMod val="60000"/>
                    <a:lumOff val="40000"/>
                  </a:schemeClr>
                </a:solidFill>
              </a:rPr>
              <a:t> Visualization Platform</a:t>
            </a:r>
            <a:br>
              <a:rPr lang="en-US" sz="4000" dirty="0" smtClean="0">
                <a:solidFill>
                  <a:schemeClr val="tx1">
                    <a:lumMod val="60000"/>
                    <a:lumOff val="40000"/>
                  </a:schemeClr>
                </a:solidFill>
              </a:rPr>
            </a:br>
            <a:r>
              <a:rPr lang="en-US" sz="4000" dirty="0" smtClean="0">
                <a:solidFill>
                  <a:schemeClr val="tx1">
                    <a:lumMod val="60000"/>
                    <a:lumOff val="40000"/>
                  </a:schemeClr>
                </a:solidFill>
              </a:rPr>
              <a:t>For </a:t>
            </a:r>
            <a:r>
              <a:rPr lang="en-US" sz="4000" dirty="0" smtClean="0">
                <a:solidFill>
                  <a:schemeClr val="tx1">
                    <a:lumMod val="60000"/>
                    <a:lumOff val="40000"/>
                  </a:schemeClr>
                </a:solidFill>
              </a:rPr>
              <a:t>Corporate Online Banking</a:t>
            </a:r>
            <a:endParaRPr lang="en-US" sz="4000" dirty="0">
              <a:solidFill>
                <a:schemeClr val="tx1">
                  <a:lumMod val="60000"/>
                  <a:lumOff val="40000"/>
                </a:schemeClr>
              </a:solidFill>
            </a:endParaRPr>
          </a:p>
        </p:txBody>
      </p:sp>
      <p:pic>
        <p:nvPicPr>
          <p:cNvPr id="1026" name="Picture 2" descr="D:\screens_movies\LOGOS\Actuate Brand Assets\Actuate Logo\PNGs\logotype_blue_x16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 y="730175"/>
            <a:ext cx="7991856" cy="18804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07847" y="2239136"/>
            <a:ext cx="1764882" cy="176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858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par>
                          <p:cTn id="10" fill="hold">
                            <p:stCondLst>
                              <p:cond delay="500"/>
                            </p:stCondLst>
                            <p:childTnLst>
                              <p:par>
                                <p:cTn id="11" presetID="10"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6713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2787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469078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5435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3859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5685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9278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41238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4049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9768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5270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1336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013 ACD Template HD">
  <a:themeElements>
    <a:clrScheme name="ACD 2013 1">
      <a:dk1>
        <a:srgbClr val="333333"/>
      </a:dk1>
      <a:lt1>
        <a:srgbClr val="FFFFFF"/>
      </a:lt1>
      <a:dk2>
        <a:srgbClr val="808080"/>
      </a:dk2>
      <a:lt2>
        <a:srgbClr val="C9C9C9"/>
      </a:lt2>
      <a:accent1>
        <a:srgbClr val="3D3490"/>
      </a:accent1>
      <a:accent2>
        <a:srgbClr val="1FA750"/>
      </a:accent2>
      <a:accent3>
        <a:srgbClr val="EF572E"/>
      </a:accent3>
      <a:accent4>
        <a:srgbClr val="F1E82A"/>
      </a:accent4>
      <a:accent5>
        <a:srgbClr val="EB2A36"/>
      </a:accent5>
      <a:accent6>
        <a:srgbClr val="A5238B"/>
      </a:accent6>
      <a:hlink>
        <a:srgbClr val="3D3490"/>
      </a:hlink>
      <a:folHlink>
        <a:srgbClr val="A5238B"/>
      </a:folHlink>
    </a:clrScheme>
    <a:fontScheme name="1_ActuatePPTemplate_ConfidentialMarkMarch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1_ActuatePPTemplate_ConfidentialMarkMarch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tuatePPTemplate_ConfidentialMarkMarch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tuatePPTemplate_ConfidentialMarkMarch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tuatePPTemplate_ConfidentialMarkMarch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tuatePPTemplate_ConfidentialMarkMarch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tuatePPTemplate_ConfidentialMarkMarch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ActuatePPTemplate_ConfidentialMarkMarch03 8">
        <a:dk1>
          <a:srgbClr val="333333"/>
        </a:dk1>
        <a:lt1>
          <a:srgbClr val="FFFFFF"/>
        </a:lt1>
        <a:dk2>
          <a:srgbClr val="003366"/>
        </a:dk2>
        <a:lt2>
          <a:srgbClr val="969696"/>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9">
        <a:dk1>
          <a:srgbClr val="333333"/>
        </a:dk1>
        <a:lt1>
          <a:srgbClr val="FFFFFF"/>
        </a:lt1>
        <a:dk2>
          <a:srgbClr val="003366"/>
        </a:dk2>
        <a:lt2>
          <a:srgbClr val="808080"/>
        </a:lt2>
        <a:accent1>
          <a:srgbClr val="CCCC99"/>
        </a:accent1>
        <a:accent2>
          <a:srgbClr val="FF9900"/>
        </a:accent2>
        <a:accent3>
          <a:srgbClr val="FFFFFF"/>
        </a:accent3>
        <a:accent4>
          <a:srgbClr val="2A2A2A"/>
        </a:accent4>
        <a:accent5>
          <a:srgbClr val="E2E2CA"/>
        </a:accent5>
        <a:accent6>
          <a:srgbClr val="E78A00"/>
        </a:accent6>
        <a:hlink>
          <a:srgbClr val="006699"/>
        </a:hlink>
        <a:folHlink>
          <a:srgbClr val="999966"/>
        </a:folHlink>
      </a:clrScheme>
      <a:clrMap bg1="lt1" tx1="dk1" bg2="lt2" tx2="dk2" accent1="accent1" accent2="accent2" accent3="accent3" accent4="accent4" accent5="accent5" accent6="accent6" hlink="hlink" folHlink="folHlink"/>
    </a:extraClrScheme>
    <a:extraClrScheme>
      <a:clrScheme name="1_ActuatePPTemplate_ConfidentialMarkMarch03 10">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EE7429"/>
        </a:folHlink>
      </a:clrScheme>
      <a:clrMap bg1="lt1" tx1="dk1" bg2="lt2" tx2="dk2" accent1="accent1" accent2="accent2" accent3="accent3" accent4="accent4" accent5="accent5" accent6="accent6" hlink="hlink" folHlink="folHlink"/>
    </a:extraClrScheme>
    <a:extraClrScheme>
      <a:clrScheme name="1_ActuatePPTemplate_ConfidentialMarkMarch03 11">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00A8CA"/>
        </a:hlink>
        <a:folHlink>
          <a:srgbClr val="D37843"/>
        </a:folHlink>
      </a:clrScheme>
      <a:clrMap bg1="lt1" tx1="dk1" bg2="lt2" tx2="dk2" accent1="accent1" accent2="accent2" accent3="accent3" accent4="accent4" accent5="accent5" accent6="accent6" hlink="hlink" folHlink="folHlink"/>
    </a:extraClrScheme>
    <a:extraClrScheme>
      <a:clrScheme name="1_ActuatePPTemplate_ConfidentialMarkMarch03 12">
        <a:dk1>
          <a:srgbClr val="333333"/>
        </a:dk1>
        <a:lt1>
          <a:srgbClr val="FFFFFF"/>
        </a:lt1>
        <a:dk2>
          <a:srgbClr val="006699"/>
        </a:dk2>
        <a:lt2>
          <a:srgbClr val="82A0B6"/>
        </a:lt2>
        <a:accent1>
          <a:srgbClr val="DAB31B"/>
        </a:accent1>
        <a:accent2>
          <a:srgbClr val="55B74A"/>
        </a:accent2>
        <a:accent3>
          <a:srgbClr val="FFFFFF"/>
        </a:accent3>
        <a:accent4>
          <a:srgbClr val="2A2A2A"/>
        </a:accent4>
        <a:accent5>
          <a:srgbClr val="EAD6AB"/>
        </a:accent5>
        <a:accent6>
          <a:srgbClr val="4CA642"/>
        </a:accent6>
        <a:hlink>
          <a:srgbClr val="1C9DAE"/>
        </a:hlink>
        <a:folHlink>
          <a:srgbClr val="D378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 ACD Template HD</Template>
  <TotalTime>1997</TotalTime>
  <Words>299</Words>
  <Application>Microsoft Office PowerPoint</Application>
  <PresentationFormat>On-screen Show (16:10)</PresentationFormat>
  <Paragraphs>37</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2013 ACD Template HD</vt:lpstr>
      <vt:lpstr>Actuate iHub Visualization Platform For Corporate Online Banking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Goes Here</dc:title>
  <dc:creator>Windows User</dc:creator>
  <cp:lastModifiedBy>Elana Santerre</cp:lastModifiedBy>
  <cp:revision>111</cp:revision>
  <cp:lastPrinted>2013-10-21T21:34:37Z</cp:lastPrinted>
  <dcterms:created xsi:type="dcterms:W3CDTF">2014-01-23T17:30:34Z</dcterms:created>
  <dcterms:modified xsi:type="dcterms:W3CDTF">2014-05-15T01:04:46Z</dcterms:modified>
</cp:coreProperties>
</file>