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81" r:id="rId2"/>
    <p:sldId id="406" r:id="rId3"/>
    <p:sldId id="425" r:id="rId4"/>
    <p:sldId id="403" r:id="rId5"/>
    <p:sldId id="407" r:id="rId6"/>
    <p:sldId id="408" r:id="rId7"/>
    <p:sldId id="409" r:id="rId8"/>
    <p:sldId id="410" r:id="rId9"/>
    <p:sldId id="411" r:id="rId10"/>
    <p:sldId id="412" r:id="rId11"/>
    <p:sldId id="413" r:id="rId12"/>
    <p:sldId id="414" r:id="rId13"/>
    <p:sldId id="415" r:id="rId14"/>
    <p:sldId id="424" r:id="rId15"/>
    <p:sldId id="416" r:id="rId16"/>
    <p:sldId id="417" r:id="rId17"/>
    <p:sldId id="418" r:id="rId18"/>
    <p:sldId id="426" r:id="rId19"/>
    <p:sldId id="419" r:id="rId20"/>
    <p:sldId id="422" r:id="rId21"/>
    <p:sldId id="421" r:id="rId22"/>
    <p:sldId id="396" r:id="rId23"/>
  </p:sldIdLst>
  <p:sldSz cx="9144000" cy="6858000" type="screen4x3"/>
  <p:notesSz cx="6797675" cy="9874250"/>
  <p:defaultTextStyle>
    <a:defPPr>
      <a:defRPr lang="en-US"/>
    </a:defPPr>
    <a:lvl1pPr algn="l" rtl="0" fontAlgn="base">
      <a:spcBef>
        <a:spcPct val="0"/>
      </a:spcBef>
      <a:spcAft>
        <a:spcPct val="0"/>
      </a:spcAft>
      <a:defRPr sz="2200" b="1" kern="1200">
        <a:solidFill>
          <a:schemeClr val="tx1"/>
        </a:solidFill>
        <a:latin typeface="Arial" charset="0"/>
        <a:ea typeface="+mn-ea"/>
        <a:cs typeface="+mn-cs"/>
      </a:defRPr>
    </a:lvl1pPr>
    <a:lvl2pPr marL="457200" algn="l" rtl="0" fontAlgn="base">
      <a:spcBef>
        <a:spcPct val="0"/>
      </a:spcBef>
      <a:spcAft>
        <a:spcPct val="0"/>
      </a:spcAft>
      <a:defRPr sz="2200" b="1" kern="1200">
        <a:solidFill>
          <a:schemeClr val="tx1"/>
        </a:solidFill>
        <a:latin typeface="Arial" charset="0"/>
        <a:ea typeface="+mn-ea"/>
        <a:cs typeface="+mn-cs"/>
      </a:defRPr>
    </a:lvl2pPr>
    <a:lvl3pPr marL="914400" algn="l" rtl="0" fontAlgn="base">
      <a:spcBef>
        <a:spcPct val="0"/>
      </a:spcBef>
      <a:spcAft>
        <a:spcPct val="0"/>
      </a:spcAft>
      <a:defRPr sz="2200" b="1" kern="1200">
        <a:solidFill>
          <a:schemeClr val="tx1"/>
        </a:solidFill>
        <a:latin typeface="Arial" charset="0"/>
        <a:ea typeface="+mn-ea"/>
        <a:cs typeface="+mn-cs"/>
      </a:defRPr>
    </a:lvl3pPr>
    <a:lvl4pPr marL="1371600" algn="l" rtl="0" fontAlgn="base">
      <a:spcBef>
        <a:spcPct val="0"/>
      </a:spcBef>
      <a:spcAft>
        <a:spcPct val="0"/>
      </a:spcAft>
      <a:defRPr sz="2200" b="1" kern="1200">
        <a:solidFill>
          <a:schemeClr val="tx1"/>
        </a:solidFill>
        <a:latin typeface="Arial" charset="0"/>
        <a:ea typeface="+mn-ea"/>
        <a:cs typeface="+mn-cs"/>
      </a:defRPr>
    </a:lvl4pPr>
    <a:lvl5pPr marL="1828800" algn="l" rtl="0" fontAlgn="base">
      <a:spcBef>
        <a:spcPct val="0"/>
      </a:spcBef>
      <a:spcAft>
        <a:spcPct val="0"/>
      </a:spcAft>
      <a:defRPr sz="2200" b="1" kern="1200">
        <a:solidFill>
          <a:schemeClr val="tx1"/>
        </a:solidFill>
        <a:latin typeface="Arial" charset="0"/>
        <a:ea typeface="+mn-ea"/>
        <a:cs typeface="+mn-cs"/>
      </a:defRPr>
    </a:lvl5pPr>
    <a:lvl6pPr marL="2286000" algn="l" defTabSz="914400" rtl="0" eaLnBrk="1" latinLnBrk="0" hangingPunct="1">
      <a:defRPr sz="2200" b="1" kern="1200">
        <a:solidFill>
          <a:schemeClr val="tx1"/>
        </a:solidFill>
        <a:latin typeface="Arial" charset="0"/>
        <a:ea typeface="+mn-ea"/>
        <a:cs typeface="+mn-cs"/>
      </a:defRPr>
    </a:lvl6pPr>
    <a:lvl7pPr marL="2743200" algn="l" defTabSz="914400" rtl="0" eaLnBrk="1" latinLnBrk="0" hangingPunct="1">
      <a:defRPr sz="2200" b="1" kern="1200">
        <a:solidFill>
          <a:schemeClr val="tx1"/>
        </a:solidFill>
        <a:latin typeface="Arial" charset="0"/>
        <a:ea typeface="+mn-ea"/>
        <a:cs typeface="+mn-cs"/>
      </a:defRPr>
    </a:lvl7pPr>
    <a:lvl8pPr marL="3200400" algn="l" defTabSz="914400" rtl="0" eaLnBrk="1" latinLnBrk="0" hangingPunct="1">
      <a:defRPr sz="2200" b="1" kern="1200">
        <a:solidFill>
          <a:schemeClr val="tx1"/>
        </a:solidFill>
        <a:latin typeface="Arial" charset="0"/>
        <a:ea typeface="+mn-ea"/>
        <a:cs typeface="+mn-cs"/>
      </a:defRPr>
    </a:lvl8pPr>
    <a:lvl9pPr marL="3657600" algn="l" defTabSz="914400" rtl="0" eaLnBrk="1" latinLnBrk="0" hangingPunct="1">
      <a:defRPr sz="2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E3F4"/>
    <a:srgbClr val="47A640"/>
    <a:srgbClr val="A5D3CB"/>
    <a:srgbClr val="5F5F5F"/>
    <a:srgbClr val="4D4D4D"/>
    <a:srgbClr val="52BA4A"/>
    <a:srgbClr val="32752D"/>
    <a:srgbClr val="7687D0"/>
    <a:srgbClr val="7CCA74"/>
    <a:srgbClr val="647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7" autoAdjust="0"/>
    <p:restoredTop sz="76738" autoAdjust="0"/>
  </p:normalViewPr>
  <p:slideViewPr>
    <p:cSldViewPr snapToGrid="0">
      <p:cViewPr varScale="1">
        <p:scale>
          <a:sx n="70" d="100"/>
          <a:sy n="70" d="100"/>
        </p:scale>
        <p:origin x="-2070" y="-9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3" d="100"/>
          <a:sy n="83" d="100"/>
        </p:scale>
        <p:origin x="-2628" y="-78"/>
      </p:cViewPr>
      <p:guideLst>
        <p:guide orient="horz" pos="3113"/>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2"/>
            <a:ext cx="2945659" cy="494049"/>
          </a:xfrm>
          <a:prstGeom prst="rect">
            <a:avLst/>
          </a:prstGeom>
          <a:noFill/>
          <a:ln w="9525">
            <a:noFill/>
            <a:miter lim="800000"/>
            <a:headEnd/>
            <a:tailEnd/>
          </a:ln>
        </p:spPr>
        <p:txBody>
          <a:bodyPr vert="horz" wrap="square" lIns="93579" tIns="46791" rIns="93579" bIns="46791" numCol="1" anchor="t" anchorCtr="0" compatLnSpc="1">
            <a:prstTxWarp prst="textNoShape">
              <a:avLst/>
            </a:prstTxWarp>
          </a:bodyPr>
          <a:lstStyle>
            <a:lvl1pPr defTabSz="936754">
              <a:defRPr sz="1200" b="0" i="0">
                <a:latin typeface="Times New Roman" pitchFamily="18" charset="0"/>
              </a:defRPr>
            </a:lvl1pPr>
          </a:lstStyle>
          <a:p>
            <a:pPr>
              <a:defRPr/>
            </a:pPr>
            <a:endParaRPr lang="en-US"/>
          </a:p>
        </p:txBody>
      </p:sp>
      <p:sp>
        <p:nvSpPr>
          <p:cNvPr id="37891" name="Rectangle 3"/>
          <p:cNvSpPr>
            <a:spLocks noGrp="1" noChangeArrowheads="1"/>
          </p:cNvSpPr>
          <p:nvPr>
            <p:ph type="dt" sz="quarter" idx="1"/>
          </p:nvPr>
        </p:nvSpPr>
        <p:spPr bwMode="auto">
          <a:xfrm>
            <a:off x="3852017" y="2"/>
            <a:ext cx="2945659" cy="494049"/>
          </a:xfrm>
          <a:prstGeom prst="rect">
            <a:avLst/>
          </a:prstGeom>
          <a:noFill/>
          <a:ln w="9525">
            <a:noFill/>
            <a:miter lim="800000"/>
            <a:headEnd/>
            <a:tailEnd/>
          </a:ln>
        </p:spPr>
        <p:txBody>
          <a:bodyPr vert="horz" wrap="square" lIns="93579" tIns="46791" rIns="93579" bIns="46791" numCol="1" anchor="t" anchorCtr="0" compatLnSpc="1">
            <a:prstTxWarp prst="textNoShape">
              <a:avLst/>
            </a:prstTxWarp>
          </a:bodyPr>
          <a:lstStyle>
            <a:lvl1pPr algn="r" defTabSz="936754">
              <a:defRPr sz="1200" b="0" i="0">
                <a:latin typeface="Times New Roman" pitchFamily="18" charset="0"/>
              </a:defRPr>
            </a:lvl1pPr>
          </a:lstStyle>
          <a:p>
            <a:pPr>
              <a:defRPr/>
            </a:pPr>
            <a:endParaRPr lang="en-US"/>
          </a:p>
        </p:txBody>
      </p:sp>
      <p:sp>
        <p:nvSpPr>
          <p:cNvPr id="37892" name="Rectangle 4"/>
          <p:cNvSpPr>
            <a:spLocks noGrp="1" noChangeArrowheads="1"/>
          </p:cNvSpPr>
          <p:nvPr>
            <p:ph type="ftr" sz="quarter" idx="2"/>
          </p:nvPr>
        </p:nvSpPr>
        <p:spPr bwMode="auto">
          <a:xfrm>
            <a:off x="1" y="9380204"/>
            <a:ext cx="2945659" cy="494048"/>
          </a:xfrm>
          <a:prstGeom prst="rect">
            <a:avLst/>
          </a:prstGeom>
          <a:noFill/>
          <a:ln w="9525">
            <a:noFill/>
            <a:miter lim="800000"/>
            <a:headEnd/>
            <a:tailEnd/>
          </a:ln>
        </p:spPr>
        <p:txBody>
          <a:bodyPr vert="horz" wrap="square" lIns="93579" tIns="46791" rIns="93579" bIns="46791" numCol="1" anchor="b" anchorCtr="0" compatLnSpc="1">
            <a:prstTxWarp prst="textNoShape">
              <a:avLst/>
            </a:prstTxWarp>
          </a:bodyPr>
          <a:lstStyle>
            <a:lvl1pPr defTabSz="936754">
              <a:defRPr sz="1200" b="0" i="0">
                <a:latin typeface="Times New Roman" pitchFamily="18" charset="0"/>
              </a:defRPr>
            </a:lvl1pPr>
          </a:lstStyle>
          <a:p>
            <a:pPr>
              <a:defRPr/>
            </a:pPr>
            <a:endParaRPr lang="en-US"/>
          </a:p>
        </p:txBody>
      </p:sp>
      <p:sp>
        <p:nvSpPr>
          <p:cNvPr id="37893" name="Rectangle 5"/>
          <p:cNvSpPr>
            <a:spLocks noGrp="1" noChangeArrowheads="1"/>
          </p:cNvSpPr>
          <p:nvPr>
            <p:ph type="sldNum" sz="quarter" idx="3"/>
          </p:nvPr>
        </p:nvSpPr>
        <p:spPr bwMode="auto">
          <a:xfrm>
            <a:off x="3852017" y="9380204"/>
            <a:ext cx="2945659" cy="494048"/>
          </a:xfrm>
          <a:prstGeom prst="rect">
            <a:avLst/>
          </a:prstGeom>
          <a:noFill/>
          <a:ln w="9525">
            <a:noFill/>
            <a:miter lim="800000"/>
            <a:headEnd/>
            <a:tailEnd/>
          </a:ln>
        </p:spPr>
        <p:txBody>
          <a:bodyPr vert="horz" wrap="square" lIns="93579" tIns="46791" rIns="93579" bIns="46791" numCol="1" anchor="b" anchorCtr="0" compatLnSpc="1">
            <a:prstTxWarp prst="textNoShape">
              <a:avLst/>
            </a:prstTxWarp>
          </a:bodyPr>
          <a:lstStyle>
            <a:lvl1pPr algn="r" defTabSz="936754">
              <a:defRPr sz="1200" b="0" i="0">
                <a:latin typeface="Times New Roman" pitchFamily="18" charset="0"/>
              </a:defRPr>
            </a:lvl1pPr>
          </a:lstStyle>
          <a:p>
            <a:pPr>
              <a:defRPr/>
            </a:pPr>
            <a:fld id="{3ADC0456-5F0A-4145-8FBE-6DD2DBB1D8F8}" type="slidenum">
              <a:rPr lang="en-US"/>
              <a:pPr>
                <a:defRPr/>
              </a:pPr>
              <a:t>‹#›</a:t>
            </a:fld>
            <a:endParaRPr lang="en-US"/>
          </a:p>
        </p:txBody>
      </p:sp>
    </p:spTree>
    <p:extLst>
      <p:ext uri="{BB962C8B-B14F-4D97-AF65-F5344CB8AC3E}">
        <p14:creationId xmlns:p14="http://schemas.microsoft.com/office/powerpoint/2010/main" val="2604190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2"/>
            <a:ext cx="2945659" cy="494049"/>
          </a:xfrm>
          <a:prstGeom prst="rect">
            <a:avLst/>
          </a:prstGeom>
          <a:noFill/>
          <a:ln w="9525">
            <a:noFill/>
            <a:miter lim="800000"/>
            <a:headEnd/>
            <a:tailEnd/>
          </a:ln>
        </p:spPr>
        <p:txBody>
          <a:bodyPr vert="horz" wrap="square" lIns="93579" tIns="46791" rIns="93579" bIns="46791" numCol="1" anchor="t" anchorCtr="0" compatLnSpc="1">
            <a:prstTxWarp prst="textNoShape">
              <a:avLst/>
            </a:prstTxWarp>
          </a:bodyPr>
          <a:lstStyle>
            <a:lvl1pPr defTabSz="936754">
              <a:defRPr sz="1200" b="0" i="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852017" y="2"/>
            <a:ext cx="2945659" cy="494049"/>
          </a:xfrm>
          <a:prstGeom prst="rect">
            <a:avLst/>
          </a:prstGeom>
          <a:noFill/>
          <a:ln w="9525">
            <a:noFill/>
            <a:miter lim="800000"/>
            <a:headEnd/>
            <a:tailEnd/>
          </a:ln>
        </p:spPr>
        <p:txBody>
          <a:bodyPr vert="horz" wrap="square" lIns="93579" tIns="46791" rIns="93579" bIns="46791" numCol="1" anchor="t" anchorCtr="0" compatLnSpc="1">
            <a:prstTxWarp prst="textNoShape">
              <a:avLst/>
            </a:prstTxWarp>
          </a:bodyPr>
          <a:lstStyle>
            <a:lvl1pPr algn="r" defTabSz="936754">
              <a:defRPr sz="1200" b="0" i="0">
                <a:latin typeface="Times New Roman" pitchFamily="18"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931863" y="741363"/>
            <a:ext cx="4935537" cy="37004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06358" y="4689257"/>
            <a:ext cx="4984962" cy="4443075"/>
          </a:xfrm>
          <a:prstGeom prst="rect">
            <a:avLst/>
          </a:prstGeom>
          <a:noFill/>
          <a:ln w="9525">
            <a:noFill/>
            <a:miter lim="800000"/>
            <a:headEnd/>
            <a:tailEnd/>
          </a:ln>
        </p:spPr>
        <p:txBody>
          <a:bodyPr vert="horz" wrap="square" lIns="93579" tIns="46791" rIns="93579" bIns="467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380204"/>
            <a:ext cx="2945659" cy="494048"/>
          </a:xfrm>
          <a:prstGeom prst="rect">
            <a:avLst/>
          </a:prstGeom>
          <a:noFill/>
          <a:ln w="9525">
            <a:noFill/>
            <a:miter lim="800000"/>
            <a:headEnd/>
            <a:tailEnd/>
          </a:ln>
        </p:spPr>
        <p:txBody>
          <a:bodyPr vert="horz" wrap="square" lIns="93579" tIns="46791" rIns="93579" bIns="46791" numCol="1" anchor="b" anchorCtr="0" compatLnSpc="1">
            <a:prstTxWarp prst="textNoShape">
              <a:avLst/>
            </a:prstTxWarp>
          </a:bodyPr>
          <a:lstStyle>
            <a:lvl1pPr defTabSz="936754">
              <a:defRPr sz="1200" b="0" i="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852017" y="9380204"/>
            <a:ext cx="2945659" cy="494048"/>
          </a:xfrm>
          <a:prstGeom prst="rect">
            <a:avLst/>
          </a:prstGeom>
          <a:noFill/>
          <a:ln w="9525">
            <a:noFill/>
            <a:miter lim="800000"/>
            <a:headEnd/>
            <a:tailEnd/>
          </a:ln>
        </p:spPr>
        <p:txBody>
          <a:bodyPr vert="horz" wrap="square" lIns="93579" tIns="46791" rIns="93579" bIns="46791" numCol="1" anchor="b" anchorCtr="0" compatLnSpc="1">
            <a:prstTxWarp prst="textNoShape">
              <a:avLst/>
            </a:prstTxWarp>
          </a:bodyPr>
          <a:lstStyle>
            <a:lvl1pPr algn="r" defTabSz="936754">
              <a:defRPr sz="1200" b="0" i="0">
                <a:latin typeface="Times New Roman" pitchFamily="18" charset="0"/>
              </a:defRPr>
            </a:lvl1pPr>
          </a:lstStyle>
          <a:p>
            <a:pPr>
              <a:defRPr/>
            </a:pPr>
            <a:fld id="{F9CBB264-8278-4DF7-81B0-41F6CD2010FF}" type="slidenum">
              <a:rPr lang="en-US"/>
              <a:pPr>
                <a:defRPr/>
              </a:pPr>
              <a:t>‹#›</a:t>
            </a:fld>
            <a:endParaRPr lang="en-US"/>
          </a:p>
        </p:txBody>
      </p:sp>
    </p:spTree>
    <p:extLst>
      <p:ext uri="{BB962C8B-B14F-4D97-AF65-F5344CB8AC3E}">
        <p14:creationId xmlns:p14="http://schemas.microsoft.com/office/powerpoint/2010/main" val="3416677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latin typeface="Times New Roman" pitchFamily="18" charset="0"/>
                <a:ea typeface="+mn-ea"/>
                <a:cs typeface="+mn-cs"/>
              </a:rPr>
              <a:t>Data visualization advancements must take place </a:t>
            </a:r>
            <a:r>
              <a:rPr lang="en-US" sz="1200" b="0" i="0" kern="1200" dirty="0" smtClean="0">
                <a:solidFill>
                  <a:schemeClr val="tx1"/>
                </a:solidFill>
                <a:latin typeface="Times New Roman" pitchFamily="18" charset="0"/>
                <a:ea typeface="+mn-ea"/>
                <a:cs typeface="+mn-cs"/>
              </a:rPr>
              <a:t>to </a:t>
            </a:r>
            <a:r>
              <a:rPr lang="en-US" sz="1200" b="0" i="0" kern="1200" dirty="0" smtClean="0">
                <a:solidFill>
                  <a:schemeClr val="tx1"/>
                </a:solidFill>
                <a:latin typeface="Times New Roman" pitchFamily="18" charset="0"/>
                <a:ea typeface="+mn-ea"/>
                <a:cs typeface="+mn-cs"/>
              </a:rPr>
              <a:t>transform large data sets into visual</a:t>
            </a:r>
            <a:r>
              <a:rPr lang="en-US" sz="1200" b="0" i="0" kern="1200" dirty="0" smtClean="0">
                <a:solidFill>
                  <a:schemeClr val="tx1"/>
                </a:solidFill>
                <a:latin typeface="Times New Roman" pitchFamily="18" charset="0"/>
                <a:ea typeface="+mn-ea"/>
                <a:cs typeface="+mn-cs"/>
              </a:rPr>
              <a:t>, actionable </a:t>
            </a:r>
            <a:r>
              <a:rPr lang="en-US" sz="1200" b="0" i="0" kern="1200" dirty="0" smtClean="0">
                <a:solidFill>
                  <a:schemeClr val="tx1"/>
                </a:solidFill>
                <a:latin typeface="Times New Roman" pitchFamily="18" charset="0"/>
                <a:ea typeface="+mn-ea"/>
                <a:cs typeface="+mn-cs"/>
              </a:rPr>
              <a:t>intelligence.</a:t>
            </a:r>
            <a:endParaRPr lang="en-US" dirty="0"/>
          </a:p>
        </p:txBody>
      </p:sp>
      <p:sp>
        <p:nvSpPr>
          <p:cNvPr id="4" name="3 Marcador de número de diapositiva"/>
          <p:cNvSpPr>
            <a:spLocks noGrp="1"/>
          </p:cNvSpPr>
          <p:nvPr>
            <p:ph type="sldNum" sz="quarter" idx="10"/>
          </p:nvPr>
        </p:nvSpPr>
        <p:spPr/>
        <p:txBody>
          <a:bodyPr/>
          <a:lstStyle/>
          <a:p>
            <a:pPr>
              <a:defRPr/>
            </a:pPr>
            <a:fld id="{F9CBB264-8278-4DF7-81B0-41F6CD2010FF}" type="slidenum">
              <a:rPr lang="en-US" smtClean="0"/>
              <a:pPr>
                <a:defRPr/>
              </a:pPr>
              <a:t>1</a:t>
            </a:fld>
            <a:endParaRPr lang="en-US" dirty="0"/>
          </a:p>
        </p:txBody>
      </p:sp>
    </p:spTree>
    <p:extLst>
      <p:ext uri="{BB962C8B-B14F-4D97-AF65-F5344CB8AC3E}">
        <p14:creationId xmlns:p14="http://schemas.microsoft.com/office/powerpoint/2010/main" val="426053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powerful big</a:t>
            </a:r>
            <a:r>
              <a:rPr lang="en-US" baseline="0" dirty="0" smtClean="0"/>
              <a:t> data visualization attribute is repetition.  You only need to figure out the pattern once.  It then can be applied to all 14 years, 12 month patterns in the year, 4+ columns of weeks in the month, 7 squares in the week with color coding showing on-time performance.</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10</a:t>
            </a:fld>
            <a:endParaRPr lang="en-US"/>
          </a:p>
        </p:txBody>
      </p:sp>
    </p:spTree>
    <p:extLst>
      <p:ext uri="{BB962C8B-B14F-4D97-AF65-F5344CB8AC3E}">
        <p14:creationId xmlns:p14="http://schemas.microsoft.com/office/powerpoint/2010/main" val="315359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is another attribute</a:t>
            </a:r>
            <a:r>
              <a:rPr lang="en-US" baseline="0" dirty="0" smtClean="0"/>
              <a:t> that helps show relationship among large amounts of data.  Especially data grouped by frequency and cluster. </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11</a:t>
            </a:fld>
            <a:endParaRPr lang="en-US"/>
          </a:p>
        </p:txBody>
      </p:sp>
    </p:spTree>
    <p:extLst>
      <p:ext uri="{BB962C8B-B14F-4D97-AF65-F5344CB8AC3E}">
        <p14:creationId xmlns:p14="http://schemas.microsoft.com/office/powerpoint/2010/main" val="240432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Drill to detail is another</a:t>
            </a:r>
            <a:r>
              <a:rPr lang="en-US" baseline="0" dirty="0" smtClean="0"/>
              <a:t> useful data visualization attribute.  Instead of popping up a new window or replacing the current visualization, this hierarchical visualization redraws itself to accommodate the detail at the lower levels.</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12</a:t>
            </a:fld>
            <a:endParaRPr lang="en-US"/>
          </a:p>
        </p:txBody>
      </p:sp>
    </p:spTree>
    <p:extLst>
      <p:ext uri="{BB962C8B-B14F-4D97-AF65-F5344CB8AC3E}">
        <p14:creationId xmlns:p14="http://schemas.microsoft.com/office/powerpoint/2010/main" val="2772781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treemap</a:t>
            </a:r>
            <a:r>
              <a:rPr lang="en-US" dirty="0" smtClean="0"/>
              <a:t> is a fantastic big data visualization that</a:t>
            </a:r>
            <a:r>
              <a:rPr lang="en-US" baseline="0" dirty="0" smtClean="0"/>
              <a:t> represents lots of data and allows drill to detail underneath.  The rectangle size denotes volume of measurement and color denotes difference since the previous measurement.</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13</a:t>
            </a:fld>
            <a:endParaRPr lang="en-US"/>
          </a:p>
        </p:txBody>
      </p:sp>
    </p:spTree>
    <p:extLst>
      <p:ext uri="{BB962C8B-B14F-4D97-AF65-F5344CB8AC3E}">
        <p14:creationId xmlns:p14="http://schemas.microsoft.com/office/powerpoint/2010/main" val="90216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pitchFamily="18" charset="0"/>
                <a:ea typeface="+mn-ea"/>
                <a:cs typeface="+mn-cs"/>
              </a:rPr>
              <a:t>Just</a:t>
            </a:r>
            <a:r>
              <a:rPr lang="en-US" sz="1200" b="0" i="0" kern="1200" baseline="0" dirty="0" smtClean="0">
                <a:solidFill>
                  <a:schemeClr val="tx1"/>
                </a:solidFill>
                <a:latin typeface="Times New Roman" pitchFamily="18" charset="0"/>
                <a:ea typeface="+mn-ea"/>
                <a:cs typeface="+mn-cs"/>
              </a:rPr>
              <a:t> as an orchestra</a:t>
            </a:r>
            <a:r>
              <a:rPr lang="en-US" sz="1200" b="0" i="0" kern="1200" dirty="0" smtClean="0">
                <a:solidFill>
                  <a:schemeClr val="tx1"/>
                </a:solidFill>
                <a:latin typeface="Times New Roman" pitchFamily="18" charset="0"/>
                <a:ea typeface="+mn-ea"/>
                <a:cs typeface="+mn-cs"/>
              </a:rPr>
              <a:t> conductor brings musicians together and coordinates their efforts to make sure the mood, timbre and beauty of the song is effectively portrayed,</a:t>
            </a:r>
            <a:r>
              <a:rPr lang="en-US" sz="1200" b="0" i="0" kern="1200" baseline="0" dirty="0" smtClean="0">
                <a:solidFill>
                  <a:schemeClr val="tx1"/>
                </a:solidFill>
                <a:latin typeface="Times New Roman" pitchFamily="18" charset="0"/>
                <a:ea typeface="+mn-ea"/>
                <a:cs typeface="+mn-cs"/>
              </a:rPr>
              <a:t> an application must bring messages within visualizations together into something meaningful.</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the BIRT 360 Scorecard application has many coordinated visualizations that combine messages about performance at many level of your organizations hierarchy into meaningful, targeted views.</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same hierarchical performance metric messages can also be displayed in a different visualization, in the form of a briefing book.</a:t>
            </a:r>
          </a:p>
          <a:p>
            <a:endParaRPr lang="en-US" baseline="0" dirty="0" smtClean="0"/>
          </a:p>
          <a:p>
            <a:r>
              <a:rPr lang="en-US" baseline="0" dirty="0" smtClean="0"/>
              <a:t>An editable description section and commentary section allow for descriptive annotations to be shared with others.  The initiatives section allow for actionable items to be entered and tracked.</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Performance</a:t>
            </a:r>
            <a:r>
              <a:rPr lang="en-US" baseline="0" dirty="0" smtClean="0"/>
              <a:t> metrics can be displayed right on top of your existing strategy map, with statuses showing current status against targets, previous year or previous month.</a:t>
            </a:r>
          </a:p>
          <a:p>
            <a:endParaRPr lang="en-US" baseline="0" dirty="0" smtClean="0"/>
          </a:p>
          <a:p>
            <a:r>
              <a:rPr lang="en-US" baseline="0" dirty="0" smtClean="0"/>
              <a:t>This visualization show the metric status on top of your already defined strategic objects that shows how these objectives are interrelated.  </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Analytic visualizations are an</a:t>
            </a:r>
            <a:r>
              <a:rPr lang="en-US" baseline="0" dirty="0" smtClean="0"/>
              <a:t> integral part of workflow involving exploration of data, discovery of hidden relationships and analysis to determine actionable intelligence.</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BIRT Analytics, the Venn Diagram is an excellent visualization to</a:t>
            </a:r>
            <a:r>
              <a:rPr lang="en-US" baseline="0" dirty="0" smtClean="0"/>
              <a:t> uncover hidden relationships from an overview perspective, and create a reusable filter by clicking on an intersection area within the diagram.</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it’s Data Visualization Day today, I will be talking about the what makes good data visualizations.  I won’t be giving a product demo, but will be showing and discussing the data visualizations from within the Actuate products.</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2</a:t>
            </a:fld>
            <a:endParaRPr lang="en-US"/>
          </a:p>
        </p:txBody>
      </p:sp>
    </p:spTree>
    <p:extLst>
      <p:ext uri="{BB962C8B-B14F-4D97-AF65-F5344CB8AC3E}">
        <p14:creationId xmlns:p14="http://schemas.microsoft.com/office/powerpoint/2010/main" val="132081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reusable filter can now be applied to all area of analysis, including the profile.  The profile visualization shows us which data attribute values have the most influence.  More red to the right indicates a stronger influence than red to the left.</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Visualization</a:t>
            </a:r>
            <a:r>
              <a:rPr lang="en-US" baseline="0" dirty="0" smtClean="0"/>
              <a:t> in predictive forecasting plays an interactive role in showing how our predicted values match up over our historical values.  We can use this to uncover trends, </a:t>
            </a:r>
            <a:r>
              <a:rPr lang="en-US" baseline="0" dirty="0" err="1" smtClean="0"/>
              <a:t>anolamies</a:t>
            </a:r>
            <a:r>
              <a:rPr lang="en-US" baseline="0" dirty="0" smtClean="0"/>
              <a:t>, and make recommendations upon our findings.</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latin typeface="Times New Roman" pitchFamily="18" charset="0"/>
                <a:ea typeface="+mn-ea"/>
                <a:cs typeface="+mn-cs"/>
              </a:rPr>
              <a:t>These data visualization advancements can be used in </a:t>
            </a:r>
            <a:r>
              <a:rPr lang="en-US" sz="1200" b="0" i="0" kern="1200" smtClean="0">
                <a:solidFill>
                  <a:schemeClr val="tx1"/>
                </a:solidFill>
                <a:latin typeface="Times New Roman" pitchFamily="18" charset="0"/>
                <a:ea typeface="+mn-ea"/>
                <a:cs typeface="+mn-cs"/>
              </a:rPr>
              <a:t>your </a:t>
            </a:r>
            <a:r>
              <a:rPr lang="en-US" sz="1200" b="0" i="0" kern="1200" smtClean="0">
                <a:solidFill>
                  <a:schemeClr val="tx1"/>
                </a:solidFill>
                <a:latin typeface="Times New Roman" pitchFamily="18" charset="0"/>
                <a:ea typeface="+mn-ea"/>
                <a:cs typeface="+mn-cs"/>
              </a:rPr>
              <a:t>applications </a:t>
            </a:r>
            <a:r>
              <a:rPr lang="en-US" sz="1200" b="0" i="0" kern="1200" dirty="0" smtClean="0">
                <a:solidFill>
                  <a:schemeClr val="tx1"/>
                </a:solidFill>
                <a:latin typeface="Times New Roman" pitchFamily="18" charset="0"/>
                <a:ea typeface="+mn-ea"/>
                <a:cs typeface="+mn-cs"/>
              </a:rPr>
              <a:t>to transform your large data sets into visual, actionable intelligence.</a:t>
            </a:r>
            <a:endParaRPr lang="en-US" dirty="0"/>
          </a:p>
        </p:txBody>
      </p:sp>
      <p:sp>
        <p:nvSpPr>
          <p:cNvPr id="4" name="3 Marcador de número de diapositiva"/>
          <p:cNvSpPr>
            <a:spLocks noGrp="1"/>
          </p:cNvSpPr>
          <p:nvPr>
            <p:ph type="sldNum" sz="quarter" idx="10"/>
          </p:nvPr>
        </p:nvSpPr>
        <p:spPr/>
        <p:txBody>
          <a:bodyPr/>
          <a:lstStyle/>
          <a:p>
            <a:pPr>
              <a:defRPr/>
            </a:pPr>
            <a:fld id="{F9CBB264-8278-4DF7-81B0-41F6CD2010FF}" type="slidenum">
              <a:rPr lang="en-US" smtClean="0"/>
              <a:pPr>
                <a:defRPr/>
              </a:pPr>
              <a:t>22</a:t>
            </a:fld>
            <a:endParaRPr lang="en-US"/>
          </a:p>
        </p:txBody>
      </p:sp>
    </p:spTree>
    <p:extLst>
      <p:ext uri="{BB962C8B-B14F-4D97-AF65-F5344CB8AC3E}">
        <p14:creationId xmlns:p14="http://schemas.microsoft.com/office/powerpoint/2010/main" val="146348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to how a musician must augment the song, not just blare away and overshadow the mood, timbre and tempo of the song, visualizations must augment the message, not overshadow it.</a:t>
            </a:r>
          </a:p>
          <a:p>
            <a:endParaRPr lang="en-US" baseline="0" dirty="0" smtClean="0"/>
          </a:p>
          <a:p>
            <a:r>
              <a:rPr lang="en-US" baseline="0" dirty="0" smtClean="0"/>
              <a:t>I’ll be showing data visualizations from Actuate, Google and an open source library called d3.  </a:t>
            </a:r>
            <a:r>
              <a:rPr lang="en-US" baseline="0" dirty="0" err="1" smtClean="0"/>
              <a:t>Actuate’s</a:t>
            </a:r>
            <a:r>
              <a:rPr lang="en-US" baseline="0" dirty="0" smtClean="0"/>
              <a:t> BIRT 360 Dashboard product even allows third-party visualizations to be shown after being wired up to BIRT data sources in a BIRT design.</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3</a:t>
            </a:fld>
            <a:endParaRPr lang="en-US"/>
          </a:p>
        </p:txBody>
      </p:sp>
    </p:spTree>
    <p:extLst>
      <p:ext uri="{BB962C8B-B14F-4D97-AF65-F5344CB8AC3E}">
        <p14:creationId xmlns:p14="http://schemas.microsoft.com/office/powerpoint/2010/main" val="320775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bar length shows volume and the color denotes language.  No legend is displayed that takes up valuable real estate that can be used by the visualization.  Only the data has color because it’s the most important thing.</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4</a:t>
            </a:fld>
            <a:endParaRPr lang="en-US"/>
          </a:p>
        </p:txBody>
      </p:sp>
    </p:spTree>
    <p:extLst>
      <p:ext uri="{BB962C8B-B14F-4D97-AF65-F5344CB8AC3E}">
        <p14:creationId xmlns:p14="http://schemas.microsoft.com/office/powerpoint/2010/main" val="399035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Monochrome color blue for the data.  Darker blue for high unemployment to gradient of lighter blue for lower unemployment.  State borders have no color, same as background.  Eliminated chart junk.  Nothing extra to detract from message of data.  Data is all we see.</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5</a:t>
            </a:fld>
            <a:endParaRPr lang="en-US"/>
          </a:p>
        </p:txBody>
      </p:sp>
    </p:spTree>
    <p:extLst>
      <p:ext uri="{BB962C8B-B14F-4D97-AF65-F5344CB8AC3E}">
        <p14:creationId xmlns:p14="http://schemas.microsoft.com/office/powerpoint/2010/main" val="25187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Airport</a:t>
            </a:r>
            <a:r>
              <a:rPr lang="en-US" baseline="0" dirty="0" smtClean="0"/>
              <a:t> l</a:t>
            </a:r>
            <a:r>
              <a:rPr lang="en-US" dirty="0" smtClean="0"/>
              <a:t>ongitude and latitude for placement of</a:t>
            </a:r>
            <a:r>
              <a:rPr lang="en-US" baseline="0" dirty="0" smtClean="0"/>
              <a:t> bubble chart on top of map.</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6</a:t>
            </a:fld>
            <a:endParaRPr lang="en-US"/>
          </a:p>
        </p:txBody>
      </p:sp>
    </p:spTree>
    <p:extLst>
      <p:ext uri="{BB962C8B-B14F-4D97-AF65-F5344CB8AC3E}">
        <p14:creationId xmlns:p14="http://schemas.microsoft.com/office/powerpoint/2010/main" val="199417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Interaction is another attribute</a:t>
            </a:r>
            <a:r>
              <a:rPr lang="en-US" baseline="0" dirty="0" smtClean="0"/>
              <a:t> of a good data visualization.  Hover over airport bubble shows number of flights in lower right with airport name and black lines on chart showing origin-destinations.  Black lines show data and don’t conflict with anything else in visualization, like state borders.</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7</a:t>
            </a:fld>
            <a:endParaRPr lang="en-US"/>
          </a:p>
        </p:txBody>
      </p:sp>
    </p:spTree>
    <p:extLst>
      <p:ext uri="{BB962C8B-B14F-4D97-AF65-F5344CB8AC3E}">
        <p14:creationId xmlns:p14="http://schemas.microsoft.com/office/powerpoint/2010/main" val="26809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good</a:t>
            </a:r>
            <a:r>
              <a:rPr lang="en-US" baseline="0" dirty="0" smtClean="0"/>
              <a:t> icons eliminate the need for a chart legend that takes valuable real estate from the visualization.  There is no misunderstanding the purchase of a car versus the purchase of a house in this visualization.</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8</a:t>
            </a:fld>
            <a:endParaRPr lang="en-US"/>
          </a:p>
        </p:txBody>
      </p:sp>
    </p:spTree>
    <p:extLst>
      <p:ext uri="{BB962C8B-B14F-4D97-AF65-F5344CB8AC3E}">
        <p14:creationId xmlns:p14="http://schemas.microsoft.com/office/powerpoint/2010/main" val="10275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Richness is another good</a:t>
            </a:r>
            <a:r>
              <a:rPr lang="en-US" baseline="0" dirty="0" smtClean="0"/>
              <a:t> data visualization attribute.  Doing the squint test, your eye is automatically drawn to the red dots.  This is where your attention should be to start your analysis on this operational dashboard.</a:t>
            </a:r>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9</a:t>
            </a:fld>
            <a:endParaRPr lang="en-US"/>
          </a:p>
        </p:txBody>
      </p:sp>
    </p:spTree>
    <p:extLst>
      <p:ext uri="{BB962C8B-B14F-4D97-AF65-F5344CB8AC3E}">
        <p14:creationId xmlns:p14="http://schemas.microsoft.com/office/powerpoint/2010/main" val="4157436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97EAACF9-7A64-4844-8F3D-687054E3F79B}" type="slidenum">
              <a:rPr lang="en-US" sz="800" b="0">
                <a:solidFill>
                  <a:srgbClr val="969696"/>
                </a:solidFill>
              </a:rPr>
              <a:pPr>
                <a:spcBef>
                  <a:spcPct val="20000"/>
                </a:spcBef>
                <a:buClr>
                  <a:srgbClr val="006699"/>
                </a:buClr>
                <a:buSzPct val="105000"/>
                <a:defRPr/>
              </a:pPr>
              <a:t>‹#›</a:t>
            </a:fld>
            <a:r>
              <a:rPr lang="en-US" sz="800" b="0" dirty="0">
                <a:solidFill>
                  <a:srgbClr val="969696"/>
                </a:solidFill>
              </a:rPr>
              <a:t/>
            </a:r>
            <a:br>
              <a:rPr lang="en-US" sz="800" b="0" dirty="0">
                <a:solidFill>
                  <a:srgbClr val="969696"/>
                </a:solidFill>
              </a:rPr>
            </a:br>
            <a:r>
              <a:rPr lang="en-US" sz="800" b="0" dirty="0">
                <a:solidFill>
                  <a:srgbClr val="969696"/>
                </a:solidFill>
              </a:rPr>
              <a:t>Actuate Corporation © </a:t>
            </a:r>
            <a:r>
              <a:rPr lang="en-US" sz="800" b="0" dirty="0" smtClean="0">
                <a:solidFill>
                  <a:srgbClr val="969696"/>
                </a:solidFill>
              </a:rPr>
              <a:t>2012</a:t>
            </a:r>
            <a:endParaRPr lang="en-US" sz="800" b="0" dirty="0">
              <a:solidFill>
                <a:srgbClr val="969696"/>
              </a:solidFill>
            </a:endParaRPr>
          </a:p>
        </p:txBody>
      </p:sp>
      <p:sp>
        <p:nvSpPr>
          <p:cNvPr id="692230" name="Rectangle 6"/>
          <p:cNvSpPr>
            <a:spLocks noGrp="1" noChangeArrowheads="1"/>
          </p:cNvSpPr>
          <p:nvPr>
            <p:ph type="ctrTitle" sz="quarter"/>
          </p:nvPr>
        </p:nvSpPr>
        <p:spPr>
          <a:xfrm>
            <a:off x="878541" y="3570096"/>
            <a:ext cx="7386917" cy="1082582"/>
          </a:xfrm>
        </p:spPr>
        <p:txBody>
          <a:bodyPr tIns="0" bIns="0" anchor="t"/>
          <a:lstStyle>
            <a:lvl1pPr algn="ctr">
              <a:spcBef>
                <a:spcPts val="800"/>
              </a:spcBef>
              <a:defRPr sz="3200">
                <a:solidFill>
                  <a:schemeClr val="tx1"/>
                </a:solidFill>
              </a:defRPr>
            </a:lvl1pPr>
          </a:lstStyle>
          <a:p>
            <a:r>
              <a:rPr lang="es-ES" smtClean="0"/>
              <a:t>Haga clic para modificar el estilo de título del patrón</a:t>
            </a:r>
            <a:endParaRPr lang="en-US" dirty="0"/>
          </a:p>
        </p:txBody>
      </p:sp>
      <p:sp>
        <p:nvSpPr>
          <p:cNvPr id="692231" name="Rectangle 7"/>
          <p:cNvSpPr>
            <a:spLocks noGrp="1" noChangeArrowheads="1"/>
          </p:cNvSpPr>
          <p:nvPr>
            <p:ph type="subTitle" sz="quarter" idx="1"/>
          </p:nvPr>
        </p:nvSpPr>
        <p:spPr>
          <a:xfrm>
            <a:off x="874920" y="4724203"/>
            <a:ext cx="7403256" cy="995270"/>
          </a:xfrm>
        </p:spPr>
        <p:txBody>
          <a:bodyPr tIns="0" bIns="0"/>
          <a:lstStyle>
            <a:lvl1pPr marL="0" indent="0" algn="ctr">
              <a:spcBef>
                <a:spcPts val="800"/>
              </a:spcBef>
              <a:buNone/>
              <a:defRPr sz="2800" i="1">
                <a:solidFill>
                  <a:schemeClr val="tx1">
                    <a:lumMod val="60000"/>
                    <a:lumOff val="40000"/>
                  </a:schemeClr>
                </a:solidFill>
              </a:defRPr>
            </a:lvl1pPr>
          </a:lstStyle>
          <a:p>
            <a:r>
              <a:rPr lang="es-ES" smtClean="0"/>
              <a:t>Haga clic para modificar el estilo de subtítulo del patrón</a:t>
            </a:r>
            <a:endParaRPr lang="en-US" dirty="0"/>
          </a:p>
        </p:txBody>
      </p:sp>
      <p:pic>
        <p:nvPicPr>
          <p:cNvPr id="11" name="Picture 2" descr="C:\Users\Bruce\Desktop\logo3.png"/>
          <p:cNvPicPr>
            <a:picLocks noChangeAspect="1" noChangeArrowheads="1"/>
          </p:cNvPicPr>
          <p:nvPr userDrawn="1"/>
        </p:nvPicPr>
        <p:blipFill>
          <a:blip r:embed="rId2" cstate="print"/>
          <a:srcRect/>
          <a:stretch>
            <a:fillRect/>
          </a:stretch>
        </p:blipFill>
        <p:spPr bwMode="auto">
          <a:xfrm>
            <a:off x="1339616" y="1893147"/>
            <a:ext cx="6259286" cy="1450761"/>
          </a:xfrm>
          <a:prstGeom prst="rect">
            <a:avLst/>
          </a:prstGeom>
          <a:noFill/>
        </p:spPr>
      </p:pic>
      <p:sp>
        <p:nvSpPr>
          <p:cNvPr id="10" name="Rectangle 9"/>
          <p:cNvSpPr/>
          <p:nvPr userDrawn="1"/>
        </p:nvSpPr>
        <p:spPr bwMode="auto">
          <a:xfrm flipH="1" flipV="1">
            <a:off x="0" y="6364941"/>
            <a:ext cx="9144000" cy="493058"/>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2" name="Rectangle 11"/>
          <p:cNvSpPr>
            <a:spLocks noChangeArrowheads="1"/>
          </p:cNvSpPr>
          <p:nvPr userDrawn="1"/>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sp>
        <p:nvSpPr>
          <p:cNvPr id="17" name="Rectangle 16"/>
          <p:cNvSpPr/>
          <p:nvPr userDrawn="1"/>
        </p:nvSpPr>
        <p:spPr bwMode="auto">
          <a:xfrm>
            <a:off x="0" y="0"/>
            <a:ext cx="9144000" cy="1048871"/>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8" name="Rectangle 17"/>
          <p:cNvSpPr>
            <a:spLocks noChangeArrowheads="1"/>
          </p:cNvSpPr>
          <p:nvPr userDrawn="1"/>
        </p:nvSpPr>
        <p:spPr bwMode="auto">
          <a:xfrm>
            <a:off x="0" y="6326089"/>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11" name="Rectangle 10"/>
          <p:cNvSpPr/>
          <p:nvPr userDrawn="1"/>
        </p:nvSpPr>
        <p:spPr bwMode="auto">
          <a:xfrm>
            <a:off x="0" y="0"/>
            <a:ext cx="9144000" cy="6858000"/>
          </a:xfrm>
          <a:prstGeom prst="rect">
            <a:avLst/>
          </a:prstGeom>
          <a:gradFill>
            <a:gsLst>
              <a:gs pos="0">
                <a:srgbClr val="C5DC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 name="Rectangle 6"/>
          <p:cNvSpPr>
            <a:spLocks noChangeArrowheads="1"/>
          </p:cNvSpPr>
          <p:nvPr userDrawn="1"/>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245B09C1-E28B-457B-97F4-18C88667751D}" type="slidenum">
              <a:rPr lang="en-US" sz="800" b="0">
                <a:solidFill>
                  <a:srgbClr val="969696"/>
                </a:solidFill>
                <a:latin typeface="+mn-lt"/>
              </a:rPr>
              <a:pPr>
                <a:spcBef>
                  <a:spcPct val="20000"/>
                </a:spcBef>
                <a:buClr>
                  <a:srgbClr val="006699"/>
                </a:buClr>
                <a:buSzPct val="105000"/>
                <a:defRPr/>
              </a:pPr>
              <a:t>‹#›</a:t>
            </a:fld>
            <a:r>
              <a:rPr lang="en-US" sz="800" b="0" dirty="0">
                <a:solidFill>
                  <a:srgbClr val="969696"/>
                </a:solidFill>
                <a:latin typeface="+mn-lt"/>
              </a:rPr>
              <a:t/>
            </a:r>
            <a:br>
              <a:rPr lang="en-US" sz="800" b="0" dirty="0">
                <a:solidFill>
                  <a:srgbClr val="969696"/>
                </a:solidFill>
                <a:latin typeface="+mn-lt"/>
              </a:rPr>
            </a:br>
            <a:r>
              <a:rPr lang="en-US" sz="800" b="0" dirty="0">
                <a:solidFill>
                  <a:srgbClr val="969696"/>
                </a:solidFill>
                <a:latin typeface="+mn-lt"/>
              </a:rPr>
              <a:t>Actuate Corporation © </a:t>
            </a:r>
            <a:r>
              <a:rPr lang="en-US" sz="800" b="0" dirty="0" smtClean="0">
                <a:solidFill>
                  <a:srgbClr val="969696"/>
                </a:solidFill>
                <a:latin typeface="+mn-lt"/>
              </a:rPr>
              <a:t>2012</a:t>
            </a:r>
            <a:endParaRPr lang="en-US" sz="800" b="0" dirty="0">
              <a:solidFill>
                <a:srgbClr val="969696"/>
              </a:solidFill>
              <a:latin typeface="+mn-lt"/>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11" name="Rectangle 10"/>
          <p:cNvSpPr/>
          <p:nvPr userDrawn="1"/>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 name="Rectangle 6"/>
          <p:cNvSpPr>
            <a:spLocks noChangeArrowheads="1"/>
          </p:cNvSpPr>
          <p:nvPr userDrawn="1"/>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245B09C1-E28B-457B-97F4-18C88667751D}" type="slidenum">
              <a:rPr lang="en-US" sz="800" b="0">
                <a:solidFill>
                  <a:srgbClr val="969696"/>
                </a:solidFill>
                <a:latin typeface="+mn-lt"/>
              </a:rPr>
              <a:pPr>
                <a:spcBef>
                  <a:spcPct val="20000"/>
                </a:spcBef>
                <a:buClr>
                  <a:srgbClr val="006699"/>
                </a:buClr>
                <a:buSzPct val="105000"/>
                <a:defRPr/>
              </a:pPr>
              <a:t>‹#›</a:t>
            </a:fld>
            <a:r>
              <a:rPr lang="en-US" sz="800" b="0" dirty="0">
                <a:solidFill>
                  <a:srgbClr val="969696"/>
                </a:solidFill>
                <a:latin typeface="+mn-lt"/>
              </a:rPr>
              <a:t/>
            </a:r>
            <a:br>
              <a:rPr lang="en-US" sz="800" b="0" dirty="0">
                <a:solidFill>
                  <a:srgbClr val="969696"/>
                </a:solidFill>
                <a:latin typeface="+mn-lt"/>
              </a:rPr>
            </a:br>
            <a:r>
              <a:rPr lang="en-US" sz="800" b="0" dirty="0">
                <a:solidFill>
                  <a:srgbClr val="969696"/>
                </a:solidFill>
                <a:latin typeface="+mn-lt"/>
              </a:rPr>
              <a:t>Actuate Corporation © </a:t>
            </a:r>
            <a:r>
              <a:rPr lang="en-US" sz="800" b="0" dirty="0" smtClean="0">
                <a:solidFill>
                  <a:srgbClr val="969696"/>
                </a:solidFill>
                <a:latin typeface="+mn-lt"/>
              </a:rPr>
              <a:t>2012</a:t>
            </a:r>
            <a:endParaRPr lang="en-US" sz="800" b="0" dirty="0">
              <a:solidFill>
                <a:srgbClr val="969696"/>
              </a:solidFill>
              <a:latin typeface="+mn-lt"/>
            </a:endParaRPr>
          </a:p>
        </p:txBody>
      </p:sp>
    </p:spTree>
    <p:extLst>
      <p:ext uri="{BB962C8B-B14F-4D97-AF65-F5344CB8AC3E}">
        <p14:creationId xmlns:p14="http://schemas.microsoft.com/office/powerpoint/2010/main" val="28971147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1"/>
      </p:bgRef>
    </p:bg>
    <p:spTree>
      <p:nvGrpSpPr>
        <p:cNvPr id="1" name=""/>
        <p:cNvGrpSpPr/>
        <p:nvPr/>
      </p:nvGrpSpPr>
      <p:grpSpPr>
        <a:xfrm>
          <a:off x="0" y="0"/>
          <a:ext cx="0" cy="0"/>
          <a:chOff x="0" y="0"/>
          <a:chExt cx="0" cy="0"/>
        </a:xfrm>
      </p:grpSpPr>
      <p:sp>
        <p:nvSpPr>
          <p:cNvPr id="16" name="Rectangle 15"/>
          <p:cNvSpPr/>
          <p:nvPr userDrawn="1"/>
        </p:nvSpPr>
        <p:spPr bwMode="auto">
          <a:xfrm flipH="1" flipV="1">
            <a:off x="0" y="6364941"/>
            <a:ext cx="9144000" cy="493058"/>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 name="Rectangle 2"/>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97EAACF9-7A64-4844-8F3D-687054E3F79B}" type="slidenum">
              <a:rPr lang="en-US" sz="800" b="0">
                <a:solidFill>
                  <a:srgbClr val="969696"/>
                </a:solidFill>
              </a:rPr>
              <a:pPr>
                <a:spcBef>
                  <a:spcPct val="20000"/>
                </a:spcBef>
                <a:buClr>
                  <a:srgbClr val="006699"/>
                </a:buClr>
                <a:buSzPct val="105000"/>
                <a:defRPr/>
              </a:pPr>
              <a:t>‹#›</a:t>
            </a:fld>
            <a:r>
              <a:rPr lang="en-US" sz="800" b="0" dirty="0">
                <a:solidFill>
                  <a:srgbClr val="969696"/>
                </a:solidFill>
              </a:rPr>
              <a:t/>
            </a:r>
            <a:br>
              <a:rPr lang="en-US" sz="800" b="0" dirty="0">
                <a:solidFill>
                  <a:srgbClr val="969696"/>
                </a:solidFill>
              </a:rPr>
            </a:br>
            <a:r>
              <a:rPr lang="en-US" sz="800" b="0" dirty="0">
                <a:solidFill>
                  <a:srgbClr val="969696"/>
                </a:solidFill>
              </a:rPr>
              <a:t>Actuate Corporation © </a:t>
            </a:r>
            <a:r>
              <a:rPr lang="en-US" sz="800" b="0" dirty="0" smtClean="0">
                <a:solidFill>
                  <a:srgbClr val="969696"/>
                </a:solidFill>
              </a:rPr>
              <a:t>2012</a:t>
            </a:r>
            <a:endParaRPr lang="en-US" sz="800" b="0" dirty="0">
              <a:solidFill>
                <a:srgbClr val="969696"/>
              </a:solidFill>
            </a:endParaRPr>
          </a:p>
        </p:txBody>
      </p:sp>
      <p:sp>
        <p:nvSpPr>
          <p:cNvPr id="692230" name="Rectangle 6"/>
          <p:cNvSpPr>
            <a:spLocks noGrp="1" noChangeArrowheads="1"/>
          </p:cNvSpPr>
          <p:nvPr>
            <p:ph type="ctrTitle" sz="quarter"/>
          </p:nvPr>
        </p:nvSpPr>
        <p:spPr>
          <a:xfrm>
            <a:off x="878541" y="3570096"/>
            <a:ext cx="7386917" cy="1082582"/>
          </a:xfrm>
        </p:spPr>
        <p:txBody>
          <a:bodyPr tIns="0" bIns="0" anchor="t"/>
          <a:lstStyle>
            <a:lvl1pPr algn="ctr">
              <a:spcBef>
                <a:spcPts val="800"/>
              </a:spcBef>
              <a:defRPr sz="3200">
                <a:solidFill>
                  <a:schemeClr val="tx1"/>
                </a:solidFill>
              </a:defRPr>
            </a:lvl1pPr>
          </a:lstStyle>
          <a:p>
            <a:r>
              <a:rPr lang="es-ES" smtClean="0"/>
              <a:t>Haga clic para modificar el estilo de título del patrón</a:t>
            </a:r>
            <a:endParaRPr lang="en-US" dirty="0"/>
          </a:p>
        </p:txBody>
      </p:sp>
      <p:sp>
        <p:nvSpPr>
          <p:cNvPr id="692231" name="Rectangle 7"/>
          <p:cNvSpPr>
            <a:spLocks noGrp="1" noChangeArrowheads="1"/>
          </p:cNvSpPr>
          <p:nvPr>
            <p:ph type="subTitle" sz="quarter" idx="1"/>
          </p:nvPr>
        </p:nvSpPr>
        <p:spPr>
          <a:xfrm>
            <a:off x="874920" y="4724203"/>
            <a:ext cx="7403256" cy="995270"/>
          </a:xfrm>
        </p:spPr>
        <p:txBody>
          <a:bodyPr tIns="0" bIns="0"/>
          <a:lstStyle>
            <a:lvl1pPr marL="0" indent="0" algn="ctr">
              <a:spcBef>
                <a:spcPts val="800"/>
              </a:spcBef>
              <a:buNone/>
              <a:defRPr sz="2800" i="1">
                <a:solidFill>
                  <a:schemeClr val="tx1">
                    <a:lumMod val="60000"/>
                    <a:lumOff val="40000"/>
                  </a:schemeClr>
                </a:solidFill>
              </a:defRPr>
            </a:lvl1pPr>
          </a:lstStyle>
          <a:p>
            <a:r>
              <a:rPr lang="es-ES" smtClean="0"/>
              <a:t>Haga clic para modificar el estilo de subtítulo del patrón</a:t>
            </a:r>
            <a:endParaRPr lang="en-US" dirty="0"/>
          </a:p>
        </p:txBody>
      </p:sp>
      <p:sp>
        <p:nvSpPr>
          <p:cNvPr id="13" name="Rectangle 12"/>
          <p:cNvSpPr>
            <a:spLocks noChangeArrowheads="1"/>
          </p:cNvSpPr>
          <p:nvPr userDrawn="1"/>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sp>
        <p:nvSpPr>
          <p:cNvPr id="15" name="Rectangle 14"/>
          <p:cNvSpPr/>
          <p:nvPr userDrawn="1"/>
        </p:nvSpPr>
        <p:spPr bwMode="auto">
          <a:xfrm>
            <a:off x="0" y="0"/>
            <a:ext cx="9144000" cy="1048871"/>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 name="Rectangle 8"/>
          <p:cNvSpPr>
            <a:spLocks noChangeArrowheads="1"/>
          </p:cNvSpPr>
          <p:nvPr userDrawn="1"/>
        </p:nvSpPr>
        <p:spPr bwMode="auto">
          <a:xfrm>
            <a:off x="0" y="6326089"/>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382322" y="1222374"/>
            <a:ext cx="3761678" cy="5635625"/>
          </a:xfrm>
        </p:spPr>
        <p:txBody>
          <a:bodyPr anchor="ct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a:t>
            </a:r>
            <a:br>
              <a:rPr lang="en-US" dirty="0" smtClean="0"/>
            </a:br>
            <a:r>
              <a:rPr lang="en-US" dirty="0" smtClean="0"/>
              <a:t>to add picture</a:t>
            </a:r>
          </a:p>
          <a:p>
            <a:endParaRPr lang="en-US" dirty="0" smtClean="0"/>
          </a:p>
          <a:p>
            <a:endParaRPr lang="en-US" dirty="0" smtClean="0"/>
          </a:p>
          <a:p>
            <a:endParaRPr lang="en-US" dirty="0"/>
          </a:p>
        </p:txBody>
      </p:sp>
      <p:sp>
        <p:nvSpPr>
          <p:cNvPr id="8" name="Content Placeholder 2"/>
          <p:cNvSpPr>
            <a:spLocks noGrp="1"/>
          </p:cNvSpPr>
          <p:nvPr>
            <p:ph idx="10"/>
          </p:nvPr>
        </p:nvSpPr>
        <p:spPr>
          <a:xfrm>
            <a:off x="309563" y="1414463"/>
            <a:ext cx="4857169" cy="50609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Title 1"/>
          <p:cNvSpPr>
            <a:spLocks noGrp="1"/>
          </p:cNvSpPr>
          <p:nvPr>
            <p:ph type="title"/>
          </p:nvPr>
        </p:nvSpPr>
        <p:spPr>
          <a:xfrm>
            <a:off x="309563" y="36513"/>
            <a:ext cx="7050087" cy="1009650"/>
          </a:xfrm>
        </p:spPr>
        <p:txBody>
          <a:bodyPr/>
          <a:lstStyle>
            <a:lvl1pPr>
              <a:defRPr>
                <a:solidFill>
                  <a:schemeClr val="tx1"/>
                </a:solidFill>
              </a:defRPr>
            </a:lvl1pPr>
          </a:lstStyle>
          <a:p>
            <a:r>
              <a:rPr lang="es-ES" smtClean="0"/>
              <a:t>Haga clic para modificar el estilo de título del patrón</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Text Placeholder 4"/>
          <p:cNvSpPr>
            <a:spLocks noGrp="1"/>
          </p:cNvSpPr>
          <p:nvPr>
            <p:ph type="body" sz="quarter" idx="10"/>
          </p:nvPr>
        </p:nvSpPr>
        <p:spPr>
          <a:xfrm>
            <a:off x="307561" y="1411702"/>
            <a:ext cx="8469313" cy="5029200"/>
          </a:xfrm>
        </p:spPr>
        <p:txBody>
          <a:bodyPr/>
          <a:lstStyle>
            <a:lvl1pPr>
              <a:buClr>
                <a:schemeClr val="bg2">
                  <a:lumMod val="75000"/>
                </a:schemeClr>
              </a:buClr>
              <a:defRPr b="0" i="0">
                <a:solidFill>
                  <a:schemeClr val="tx1"/>
                </a:solidFill>
              </a:defRPr>
            </a:lvl1pPr>
            <a:lvl2pPr>
              <a:buClr>
                <a:schemeClr val="bg2">
                  <a:lumMod val="75000"/>
                </a:schemeClr>
              </a:buClr>
              <a:defRPr/>
            </a:lvl2pPr>
            <a:lvl3pPr>
              <a:buClr>
                <a:schemeClr val="bg2">
                  <a:lumMod val="75000"/>
                </a:schemeClr>
              </a:buClr>
              <a:defRPr/>
            </a:lvl3pPr>
            <a:lvl4pPr>
              <a:buClr>
                <a:schemeClr val="bg2">
                  <a:lumMod val="75000"/>
                </a:schemeClr>
              </a:buClr>
              <a:defRPr/>
            </a:lvl4pPr>
            <a:lvl5pPr>
              <a:buClr>
                <a:schemeClr val="bg2">
                  <a:lumMod val="75000"/>
                </a:schemeClr>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1pPr>
              <a:buClr>
                <a:schemeClr val="bg2">
                  <a:lumMod val="75000"/>
                </a:schemeClr>
              </a:buClr>
              <a:defRPr/>
            </a:lvl1pPr>
            <a:lvl2pPr>
              <a:buClr>
                <a:schemeClr val="bg2">
                  <a:lumMod val="75000"/>
                </a:schemeClr>
              </a:buClr>
              <a:defRPr/>
            </a:lvl2pPr>
            <a:lvl3pPr>
              <a:buClr>
                <a:schemeClr val="bg2">
                  <a:lumMod val="75000"/>
                </a:schemeClr>
              </a:buClr>
              <a:defRPr/>
            </a:lvl3pPr>
            <a:lvl4pPr>
              <a:buClr>
                <a:schemeClr val="bg2">
                  <a:lumMod val="75000"/>
                </a:schemeClr>
              </a:buClr>
              <a:defRPr/>
            </a:lvl4pPr>
            <a:lvl5pPr>
              <a:buClr>
                <a:schemeClr val="bg2">
                  <a:lumMod val="75000"/>
                </a:schemeClr>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253196" y="1447795"/>
            <a:ext cx="4099931" cy="4890252"/>
          </a:xfrm>
        </p:spPr>
        <p:txBody>
          <a:bodyPr/>
          <a:lstStyle>
            <a:lvl1pPr>
              <a:buClr>
                <a:schemeClr val="bg2">
                  <a:lumMod val="75000"/>
                </a:schemeClr>
              </a:buClr>
              <a:defRPr sz="2200"/>
            </a:lvl1pPr>
            <a:lvl2pPr marL="460375" indent="-230188">
              <a:buClr>
                <a:schemeClr val="bg2">
                  <a:lumMod val="75000"/>
                </a:schemeClr>
              </a:buClr>
              <a:defRPr sz="2200"/>
            </a:lvl2pPr>
            <a:lvl3pPr marL="684213" indent="-223838">
              <a:buClr>
                <a:schemeClr val="bg2">
                  <a:lumMod val="75000"/>
                </a:schemeClr>
              </a:buClr>
              <a:defRPr sz="2000"/>
            </a:lvl3pPr>
            <a:lvl4pPr>
              <a:defRPr sz="2000"/>
            </a:lvl4pPr>
            <a:lvl5pPr>
              <a:defRPr sz="20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4" name="Content Placeholder 3"/>
          <p:cNvSpPr>
            <a:spLocks noGrp="1"/>
          </p:cNvSpPr>
          <p:nvPr>
            <p:ph sz="half" idx="2"/>
          </p:nvPr>
        </p:nvSpPr>
        <p:spPr>
          <a:xfrm>
            <a:off x="4657928" y="1447795"/>
            <a:ext cx="4174273" cy="4890252"/>
          </a:xfrm>
        </p:spPr>
        <p:txBody>
          <a:bodyPr/>
          <a:lstStyle>
            <a:lvl1pPr>
              <a:buClr>
                <a:schemeClr val="bg2">
                  <a:lumMod val="75000"/>
                </a:schemeClr>
              </a:buClr>
              <a:defRPr sz="2200"/>
            </a:lvl1pPr>
            <a:lvl2pPr marL="460375" indent="-230188">
              <a:buClr>
                <a:schemeClr val="bg2">
                  <a:lumMod val="75000"/>
                </a:schemeClr>
              </a:buClr>
              <a:defRPr sz="2200"/>
            </a:lvl2pPr>
            <a:lvl3pPr marL="684213" indent="-223838">
              <a:buClr>
                <a:schemeClr val="bg2">
                  <a:lumMod val="75000"/>
                </a:schemeClr>
              </a:buClr>
              <a:defRPr sz="2000"/>
            </a:lvl3pPr>
            <a:lvl4pPr>
              <a:defRPr sz="2000"/>
            </a:lvl4pPr>
            <a:lvl5pPr>
              <a:defRPr sz="20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345688" y="126616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45688" y="2035635"/>
            <a:ext cx="4040188" cy="4221729"/>
          </a:xfrm>
        </p:spPr>
        <p:txBody>
          <a:bodyPr/>
          <a:lstStyle>
            <a:lvl1pPr>
              <a:buClr>
                <a:schemeClr val="bg2">
                  <a:lumMod val="75000"/>
                </a:schemeClr>
              </a:buClr>
              <a:defRPr sz="2200" b="0" i="0">
                <a:solidFill>
                  <a:srgbClr val="333333"/>
                </a:solidFill>
              </a:defRPr>
            </a:lvl1pPr>
            <a:lvl2pPr marL="460375" indent="-230188">
              <a:buClr>
                <a:schemeClr val="bg2">
                  <a:lumMod val="75000"/>
                </a:schemeClr>
              </a:buClr>
              <a:defRPr sz="20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p:txBody>
      </p:sp>
      <p:sp>
        <p:nvSpPr>
          <p:cNvPr id="5" name="Text Placeholder 4"/>
          <p:cNvSpPr>
            <a:spLocks noGrp="1"/>
          </p:cNvSpPr>
          <p:nvPr>
            <p:ph type="body" sz="quarter" idx="3"/>
          </p:nvPr>
        </p:nvSpPr>
        <p:spPr>
          <a:xfrm>
            <a:off x="4645025" y="1266163"/>
            <a:ext cx="4097531"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035635"/>
            <a:ext cx="4097531" cy="4221729"/>
          </a:xfrm>
        </p:spPr>
        <p:txBody>
          <a:bodyPr/>
          <a:lstStyle>
            <a:lvl1pPr>
              <a:buClr>
                <a:schemeClr val="bg2">
                  <a:lumMod val="75000"/>
                </a:schemeClr>
              </a:buClr>
              <a:defRPr sz="2200" b="0" i="0">
                <a:solidFill>
                  <a:srgbClr val="333333"/>
                </a:solidFill>
              </a:defRPr>
            </a:lvl1pPr>
            <a:lvl2pPr marL="460375" indent="-230188">
              <a:buClr>
                <a:schemeClr val="bg2">
                  <a:lumMod val="75000"/>
                </a:schemeClr>
              </a:buClr>
              <a:defRPr sz="20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Rectangle 2"/>
          <p:cNvSpPr/>
          <p:nvPr userDrawn="1"/>
        </p:nvSpPr>
        <p:spPr bwMode="auto">
          <a:xfrm>
            <a:off x="0" y="1475507"/>
            <a:ext cx="9144000" cy="4896301"/>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6601282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BG Blue Strip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Rectangle 2"/>
          <p:cNvSpPr/>
          <p:nvPr userDrawn="1"/>
        </p:nvSpPr>
        <p:spPr bwMode="auto">
          <a:xfrm>
            <a:off x="0" y="1475507"/>
            <a:ext cx="9144000" cy="489630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6" name="Rectangle 5"/>
          <p:cNvSpPr>
            <a:spLocks noChangeArrowheads="1"/>
          </p:cNvSpPr>
          <p:nvPr userDrawn="1"/>
        </p:nvSpPr>
        <p:spPr bwMode="auto">
          <a:xfrm>
            <a:off x="0" y="6342715"/>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
        <p:nvSpPr>
          <p:cNvPr id="7" name="Rectangle 6"/>
          <p:cNvSpPr>
            <a:spLocks noChangeArrowheads="1"/>
          </p:cNvSpPr>
          <p:nvPr userDrawn="1"/>
        </p:nvSpPr>
        <p:spPr bwMode="auto">
          <a:xfrm>
            <a:off x="2773" y="1443051"/>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Tree>
    <p:extLst>
      <p:ext uri="{BB962C8B-B14F-4D97-AF65-F5344CB8AC3E}">
        <p14:creationId xmlns:p14="http://schemas.microsoft.com/office/powerpoint/2010/main" val="405859922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E7EDF9"/>
            </a:gs>
          </a:gsLst>
          <a:lin ang="2700000" scaled="1"/>
        </a:gradFill>
        <a:effectLst/>
      </p:bgPr>
    </p:bg>
    <p:spTree>
      <p:nvGrpSpPr>
        <p:cNvPr id="1" name=""/>
        <p:cNvGrpSpPr/>
        <p:nvPr/>
      </p:nvGrpSpPr>
      <p:grpSpPr>
        <a:xfrm>
          <a:off x="0" y="0"/>
          <a:ext cx="0" cy="0"/>
          <a:chOff x="0" y="0"/>
          <a:chExt cx="0" cy="0"/>
        </a:xfrm>
      </p:grpSpPr>
      <p:sp>
        <p:nvSpPr>
          <p:cNvPr id="10" name="Rectangle 9"/>
          <p:cNvSpPr/>
          <p:nvPr/>
        </p:nvSpPr>
        <p:spPr bwMode="auto">
          <a:xfrm>
            <a:off x="0" y="0"/>
            <a:ext cx="9144000" cy="1066801"/>
          </a:xfrm>
          <a:prstGeom prst="rect">
            <a:avLst/>
          </a:prstGeom>
          <a:gradFill>
            <a:gsLst>
              <a:gs pos="0">
                <a:srgbClr val="C5D3F1"/>
              </a:gs>
              <a:gs pos="75000">
                <a:srgbClr val="F2F2F2"/>
              </a:gs>
              <a:gs pos="100000">
                <a:srgbClr val="FFFFFF"/>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27" name="Rectangle 4"/>
          <p:cNvSpPr>
            <a:spLocks noGrp="1" noChangeArrowheads="1"/>
          </p:cNvSpPr>
          <p:nvPr>
            <p:ph type="title"/>
          </p:nvPr>
        </p:nvSpPr>
        <p:spPr bwMode="auto">
          <a:xfrm>
            <a:off x="309564" y="36513"/>
            <a:ext cx="6922510" cy="10096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s-ES" smtClean="0"/>
              <a:t>Haga clic para modificar el estilo de título del patrón</a:t>
            </a:r>
            <a:endParaRPr lang="en-US" dirty="0" smtClean="0"/>
          </a:p>
        </p:txBody>
      </p:sp>
      <p:sp>
        <p:nvSpPr>
          <p:cNvPr id="1028" name="Rectangle 5"/>
          <p:cNvSpPr>
            <a:spLocks noGrp="1" noChangeArrowheads="1"/>
          </p:cNvSpPr>
          <p:nvPr>
            <p:ph type="body" idx="1"/>
          </p:nvPr>
        </p:nvSpPr>
        <p:spPr bwMode="auto">
          <a:xfrm>
            <a:off x="309563" y="1414463"/>
            <a:ext cx="8450262"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691206" name="Rectangle 6"/>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245B09C1-E28B-457B-97F4-18C88667751D}" type="slidenum">
              <a:rPr lang="en-US" sz="800" b="0">
                <a:solidFill>
                  <a:srgbClr val="969696"/>
                </a:solidFill>
                <a:latin typeface="+mn-lt"/>
              </a:rPr>
              <a:pPr>
                <a:spcBef>
                  <a:spcPct val="20000"/>
                </a:spcBef>
                <a:buClr>
                  <a:srgbClr val="006699"/>
                </a:buClr>
                <a:buSzPct val="105000"/>
                <a:defRPr/>
              </a:pPr>
              <a:t>‹#›</a:t>
            </a:fld>
            <a:r>
              <a:rPr lang="en-US" sz="800" b="0" dirty="0">
                <a:solidFill>
                  <a:srgbClr val="969696"/>
                </a:solidFill>
                <a:latin typeface="+mn-lt"/>
              </a:rPr>
              <a:t/>
            </a:r>
            <a:br>
              <a:rPr lang="en-US" sz="800" b="0" dirty="0">
                <a:solidFill>
                  <a:srgbClr val="969696"/>
                </a:solidFill>
                <a:latin typeface="+mn-lt"/>
              </a:rPr>
            </a:br>
            <a:r>
              <a:rPr lang="en-US" sz="800" b="0" dirty="0">
                <a:solidFill>
                  <a:srgbClr val="969696"/>
                </a:solidFill>
                <a:latin typeface="+mn-lt"/>
              </a:rPr>
              <a:t>Actuate Corporation © </a:t>
            </a:r>
            <a:r>
              <a:rPr lang="en-US" sz="800" b="0" dirty="0" smtClean="0">
                <a:solidFill>
                  <a:srgbClr val="969696"/>
                </a:solidFill>
                <a:latin typeface="+mn-lt"/>
              </a:rPr>
              <a:t>2012</a:t>
            </a:r>
            <a:endParaRPr lang="en-US" sz="800" b="0" dirty="0">
              <a:solidFill>
                <a:srgbClr val="969696"/>
              </a:solidFill>
              <a:latin typeface="+mn-lt"/>
            </a:endParaRPr>
          </a:p>
        </p:txBody>
      </p:sp>
      <p:pic>
        <p:nvPicPr>
          <p:cNvPr id="11" name="Picture 2" descr="C:\Users\Bruce\Desktop\logo3.png"/>
          <p:cNvPicPr>
            <a:picLocks noChangeAspect="1" noChangeArrowheads="1"/>
          </p:cNvPicPr>
          <p:nvPr/>
        </p:nvPicPr>
        <p:blipFill>
          <a:blip r:embed="rId13" cstate="print"/>
          <a:srcRect/>
          <a:stretch>
            <a:fillRect/>
          </a:stretch>
        </p:blipFill>
        <p:spPr bwMode="auto">
          <a:xfrm>
            <a:off x="7323513" y="356410"/>
            <a:ext cx="1670554" cy="387197"/>
          </a:xfrm>
          <a:prstGeom prst="rect">
            <a:avLst/>
          </a:prstGeom>
          <a:noFill/>
        </p:spPr>
      </p:pic>
      <p:sp>
        <p:nvSpPr>
          <p:cNvPr id="8" name="Rectangle 7"/>
          <p:cNvSpPr>
            <a:spLocks noChangeArrowheads="1"/>
          </p:cNvSpPr>
          <p:nvPr/>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spTree>
  </p:cSld>
  <p:clrMap bg1="lt1" tx1="dk1" bg2="lt2" tx2="dk2" accent1="accent1" accent2="accent2" accent3="accent3" accent4="accent4" accent5="accent5" accent6="accent6" hlink="hlink" folHlink="folHlink"/>
  <p:sldLayoutIdLst>
    <p:sldLayoutId id="2147484000" r:id="rId1"/>
    <p:sldLayoutId id="2147484015" r:id="rId2"/>
    <p:sldLayoutId id="2147484011" r:id="rId3"/>
    <p:sldLayoutId id="2147484001" r:id="rId4"/>
    <p:sldLayoutId id="2147484004" r:id="rId5"/>
    <p:sldLayoutId id="2147484006" r:id="rId6"/>
    <p:sldLayoutId id="2147484007" r:id="rId7"/>
    <p:sldLayoutId id="2147484016" r:id="rId8"/>
    <p:sldLayoutId id="2147484017" r:id="rId9"/>
    <p:sldLayoutId id="2147484012" r:id="rId10"/>
    <p:sldLayoutId id="2147484018"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bg1"/>
          </a:solidFill>
          <a:latin typeface="Arial" charset="0"/>
        </a:defRPr>
      </a:lvl2pPr>
      <a:lvl3pPr algn="l" rtl="0" eaLnBrk="1" fontAlgn="base" hangingPunct="1">
        <a:spcBef>
          <a:spcPct val="0"/>
        </a:spcBef>
        <a:spcAft>
          <a:spcPct val="0"/>
        </a:spcAft>
        <a:defRPr sz="2600" b="1">
          <a:solidFill>
            <a:schemeClr val="bg1"/>
          </a:solidFill>
          <a:latin typeface="Arial" charset="0"/>
        </a:defRPr>
      </a:lvl3pPr>
      <a:lvl4pPr algn="l" rtl="0" eaLnBrk="1" fontAlgn="base" hangingPunct="1">
        <a:spcBef>
          <a:spcPct val="0"/>
        </a:spcBef>
        <a:spcAft>
          <a:spcPct val="0"/>
        </a:spcAft>
        <a:defRPr sz="2600" b="1">
          <a:solidFill>
            <a:schemeClr val="bg1"/>
          </a:solidFill>
          <a:latin typeface="Arial" charset="0"/>
        </a:defRPr>
      </a:lvl4pPr>
      <a:lvl5pPr algn="l" rtl="0" eaLnBrk="1" fontAlgn="base" hangingPunct="1">
        <a:spcBef>
          <a:spcPct val="0"/>
        </a:spcBef>
        <a:spcAft>
          <a:spcPct val="0"/>
        </a:spcAft>
        <a:defRPr sz="2600" b="1">
          <a:solidFill>
            <a:schemeClr val="bg1"/>
          </a:solidFill>
          <a:latin typeface="Arial" charset="0"/>
        </a:defRPr>
      </a:lvl5pPr>
      <a:lvl6pPr marL="457200" algn="l" rtl="0" eaLnBrk="1" fontAlgn="base" hangingPunct="1">
        <a:spcBef>
          <a:spcPct val="0"/>
        </a:spcBef>
        <a:spcAft>
          <a:spcPct val="0"/>
        </a:spcAft>
        <a:defRPr sz="2600" b="1">
          <a:solidFill>
            <a:schemeClr val="bg1"/>
          </a:solidFill>
          <a:latin typeface="Arial" charset="0"/>
        </a:defRPr>
      </a:lvl6pPr>
      <a:lvl7pPr marL="914400" algn="l" rtl="0" eaLnBrk="1" fontAlgn="base" hangingPunct="1">
        <a:spcBef>
          <a:spcPct val="0"/>
        </a:spcBef>
        <a:spcAft>
          <a:spcPct val="0"/>
        </a:spcAft>
        <a:defRPr sz="2600" b="1">
          <a:solidFill>
            <a:schemeClr val="bg1"/>
          </a:solidFill>
          <a:latin typeface="Arial" charset="0"/>
        </a:defRPr>
      </a:lvl7pPr>
      <a:lvl8pPr marL="1371600" algn="l" rtl="0" eaLnBrk="1" fontAlgn="base" hangingPunct="1">
        <a:spcBef>
          <a:spcPct val="0"/>
        </a:spcBef>
        <a:spcAft>
          <a:spcPct val="0"/>
        </a:spcAft>
        <a:defRPr sz="2600" b="1">
          <a:solidFill>
            <a:schemeClr val="bg1"/>
          </a:solidFill>
          <a:latin typeface="Arial" charset="0"/>
        </a:defRPr>
      </a:lvl8pPr>
      <a:lvl9pPr marL="1828800" algn="l" rtl="0" eaLnBrk="1" fontAlgn="base" hangingPunct="1">
        <a:spcBef>
          <a:spcPct val="0"/>
        </a:spcBef>
        <a:spcAft>
          <a:spcPct val="0"/>
        </a:spcAft>
        <a:defRPr sz="2600" b="1">
          <a:solidFill>
            <a:schemeClr val="bg1"/>
          </a:solidFill>
          <a:latin typeface="Arial" charset="0"/>
        </a:defRPr>
      </a:lvl9pPr>
    </p:titleStyle>
    <p:bodyStyle>
      <a:lvl1pPr marL="225425" indent="-225425" algn="l" rtl="0" eaLnBrk="1" fontAlgn="base" hangingPunct="1">
        <a:lnSpc>
          <a:spcPct val="90000"/>
        </a:lnSpc>
        <a:spcBef>
          <a:spcPts val="600"/>
        </a:spcBef>
        <a:spcAft>
          <a:spcPct val="0"/>
        </a:spcAft>
        <a:buClr>
          <a:schemeClr val="bg2">
            <a:lumMod val="75000"/>
          </a:schemeClr>
        </a:buClr>
        <a:buSzPct val="105000"/>
        <a:buChar char="•"/>
        <a:defRPr sz="2200" b="0" i="0">
          <a:solidFill>
            <a:schemeClr val="tx1"/>
          </a:solidFill>
          <a:latin typeface="+mn-lt"/>
          <a:ea typeface="+mn-ea"/>
          <a:cs typeface="+mn-cs"/>
        </a:defRPr>
      </a:lvl1pPr>
      <a:lvl2pPr marL="457200" indent="-223838" algn="l" rtl="0" eaLnBrk="1" fontAlgn="base" hangingPunct="1">
        <a:lnSpc>
          <a:spcPct val="90000"/>
        </a:lnSpc>
        <a:spcBef>
          <a:spcPts val="600"/>
        </a:spcBef>
        <a:spcAft>
          <a:spcPct val="0"/>
        </a:spcAft>
        <a:buClr>
          <a:schemeClr val="bg2">
            <a:lumMod val="75000"/>
          </a:schemeClr>
        </a:buClr>
        <a:buSzPct val="105000"/>
        <a:buChar char="•"/>
        <a:defRPr sz="2200">
          <a:solidFill>
            <a:srgbClr val="333333"/>
          </a:solidFill>
          <a:latin typeface="+mn-lt"/>
        </a:defRPr>
      </a:lvl2pPr>
      <a:lvl3pPr marL="690563" indent="-233363" algn="l" rtl="0" eaLnBrk="1" fontAlgn="base" hangingPunct="1">
        <a:lnSpc>
          <a:spcPct val="90000"/>
        </a:lnSpc>
        <a:spcBef>
          <a:spcPts val="600"/>
        </a:spcBef>
        <a:spcAft>
          <a:spcPct val="0"/>
        </a:spcAft>
        <a:buClr>
          <a:schemeClr val="bg2">
            <a:lumMod val="75000"/>
          </a:schemeClr>
        </a:buClr>
        <a:buSzPct val="105000"/>
        <a:buChar char="•"/>
        <a:defRPr sz="2000" i="1">
          <a:solidFill>
            <a:srgbClr val="5F5F5F"/>
          </a:solidFill>
          <a:latin typeface="+mn-lt"/>
        </a:defRPr>
      </a:lvl3pPr>
      <a:lvl4pPr marL="914400" indent="-223838" algn="l" rtl="0" eaLnBrk="1" fontAlgn="base" hangingPunct="1">
        <a:lnSpc>
          <a:spcPct val="90000"/>
        </a:lnSpc>
        <a:spcBef>
          <a:spcPts val="600"/>
        </a:spcBef>
        <a:spcAft>
          <a:spcPct val="0"/>
        </a:spcAft>
        <a:buClr>
          <a:schemeClr val="bg2">
            <a:lumMod val="75000"/>
          </a:schemeClr>
        </a:buClr>
        <a:buSzPct val="105000"/>
        <a:buChar char="•"/>
        <a:defRPr sz="2000">
          <a:solidFill>
            <a:srgbClr val="333333"/>
          </a:solidFill>
          <a:latin typeface="+mn-lt"/>
        </a:defRPr>
      </a:lvl4pPr>
      <a:lvl5pPr marL="1147763" indent="-233363" algn="l" rtl="0" eaLnBrk="1" fontAlgn="base" hangingPunct="1">
        <a:lnSpc>
          <a:spcPct val="90000"/>
        </a:lnSpc>
        <a:spcBef>
          <a:spcPts val="600"/>
        </a:spcBef>
        <a:spcAft>
          <a:spcPct val="0"/>
        </a:spcAft>
        <a:buClr>
          <a:schemeClr val="bg2">
            <a:lumMod val="75000"/>
          </a:schemeClr>
        </a:buClr>
        <a:buSzPct val="105000"/>
        <a:buChar char="•"/>
        <a:defRPr sz="2000">
          <a:solidFill>
            <a:srgbClr val="333333"/>
          </a:solidFill>
          <a:latin typeface="+mn-lt"/>
        </a:defRPr>
      </a:lvl5pPr>
      <a:lvl6pPr marL="2286000" indent="-231775" algn="l" rtl="0" eaLnBrk="1" fontAlgn="base" hangingPunct="1">
        <a:spcBef>
          <a:spcPct val="20000"/>
        </a:spcBef>
        <a:spcAft>
          <a:spcPct val="0"/>
        </a:spcAft>
        <a:buClr>
          <a:schemeClr val="tx2"/>
        </a:buClr>
        <a:buSzPct val="105000"/>
        <a:buChar char="•"/>
        <a:defRPr>
          <a:solidFill>
            <a:srgbClr val="333333"/>
          </a:solidFill>
          <a:latin typeface="+mn-lt"/>
        </a:defRPr>
      </a:lvl6pPr>
      <a:lvl7pPr marL="2743200" indent="-231775" algn="l" rtl="0" eaLnBrk="1" fontAlgn="base" hangingPunct="1">
        <a:spcBef>
          <a:spcPct val="20000"/>
        </a:spcBef>
        <a:spcAft>
          <a:spcPct val="0"/>
        </a:spcAft>
        <a:buClr>
          <a:schemeClr val="tx2"/>
        </a:buClr>
        <a:buSzPct val="105000"/>
        <a:buChar char="•"/>
        <a:defRPr>
          <a:solidFill>
            <a:srgbClr val="333333"/>
          </a:solidFill>
          <a:latin typeface="+mn-lt"/>
        </a:defRPr>
      </a:lvl7pPr>
      <a:lvl8pPr marL="3200400" indent="-231775" algn="l" rtl="0" eaLnBrk="1" fontAlgn="base" hangingPunct="1">
        <a:spcBef>
          <a:spcPct val="20000"/>
        </a:spcBef>
        <a:spcAft>
          <a:spcPct val="0"/>
        </a:spcAft>
        <a:buClr>
          <a:schemeClr val="tx2"/>
        </a:buClr>
        <a:buSzPct val="105000"/>
        <a:buChar char="•"/>
        <a:defRPr>
          <a:solidFill>
            <a:srgbClr val="333333"/>
          </a:solidFill>
          <a:latin typeface="+mn-lt"/>
        </a:defRPr>
      </a:lvl8pPr>
      <a:lvl9pPr marL="3657600" indent="-231775" algn="l" rtl="0" eaLnBrk="1" fontAlgn="base" hangingPunct="1">
        <a:spcBef>
          <a:spcPct val="20000"/>
        </a:spcBef>
        <a:spcAft>
          <a:spcPct val="0"/>
        </a:spcAft>
        <a:buClr>
          <a:schemeClr val="tx2"/>
        </a:buClr>
        <a:buSzPct val="105000"/>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mailto:dmelcher@actuate.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878541" y="4168828"/>
            <a:ext cx="7539902" cy="1565221"/>
          </a:xfrm>
        </p:spPr>
        <p:txBody>
          <a:bodyPr/>
          <a:lstStyle/>
          <a:p>
            <a:pPr algn="l"/>
            <a:r>
              <a:rPr lang="en-US" i="1" dirty="0" smtClean="0">
                <a:solidFill>
                  <a:srgbClr val="333333"/>
                </a:solidFill>
              </a:rPr>
              <a:t>The </a:t>
            </a:r>
            <a:r>
              <a:rPr lang="en-US" i="1" dirty="0" smtClean="0">
                <a:solidFill>
                  <a:srgbClr val="333333"/>
                </a:solidFill>
              </a:rPr>
              <a:t>Data </a:t>
            </a:r>
            <a:r>
              <a:rPr lang="en-US" i="1" dirty="0" smtClean="0">
                <a:solidFill>
                  <a:srgbClr val="333333"/>
                </a:solidFill>
              </a:rPr>
              <a:t>Visualization Solution</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sz="2000" b="0" dirty="0" smtClean="0">
                <a:solidFill>
                  <a:srgbClr val="333333"/>
                </a:solidFill>
              </a:rPr>
              <a:t>Dan Melcher</a:t>
            </a:r>
            <a:br>
              <a:rPr lang="en-US" sz="2000" b="0" dirty="0" smtClean="0">
                <a:solidFill>
                  <a:srgbClr val="333333"/>
                </a:solidFill>
              </a:rPr>
            </a:br>
            <a:r>
              <a:rPr lang="en-US" sz="2000" b="0" dirty="0" smtClean="0">
                <a:solidFill>
                  <a:srgbClr val="333333"/>
                </a:solidFill>
              </a:rPr>
              <a:t>Sr. RIA Architect</a:t>
            </a:r>
            <a:r>
              <a:rPr lang="en-US" i="1" dirty="0" smtClean="0">
                <a:solidFill>
                  <a:srgbClr val="333333"/>
                </a:solidFill>
              </a:rPr>
              <a:t/>
            </a:r>
            <a:br>
              <a:rPr lang="en-US" i="1" dirty="0" smtClean="0">
                <a:solidFill>
                  <a:srgbClr val="333333"/>
                </a:solidFill>
              </a:rPr>
            </a:br>
            <a:r>
              <a:rPr lang="en-US" b="0" dirty="0" smtClean="0">
                <a:solidFill>
                  <a:srgbClr val="333333"/>
                </a:solidFill>
              </a:rPr>
              <a:t/>
            </a:r>
            <a:br>
              <a:rPr lang="en-US" b="0" dirty="0" smtClean="0">
                <a:solidFill>
                  <a:srgbClr val="333333"/>
                </a:solidFill>
              </a:rPr>
            </a:br>
            <a:endParaRPr lang="en-US" sz="2400" b="0" dirty="0">
              <a:solidFill>
                <a:srgbClr val="333333"/>
              </a:solidFill>
            </a:endParaRPr>
          </a:p>
        </p:txBody>
      </p:sp>
      <p:pic>
        <p:nvPicPr>
          <p:cNvPr id="5" name="Picture 2" descr="C:\Users\Bruce\Desktop\logo3.png"/>
          <p:cNvPicPr>
            <a:picLocks noChangeAspect="1" noChangeArrowheads="1"/>
          </p:cNvPicPr>
          <p:nvPr/>
        </p:nvPicPr>
        <p:blipFill>
          <a:blip r:embed="rId3" cstate="print"/>
          <a:srcRect/>
          <a:stretch>
            <a:fillRect/>
          </a:stretch>
        </p:blipFill>
        <p:spPr bwMode="auto">
          <a:xfrm>
            <a:off x="1263467" y="1912734"/>
            <a:ext cx="6259286" cy="1450761"/>
          </a:xfrm>
          <a:prstGeom prst="rect">
            <a:avLst/>
          </a:prstGeom>
          <a:noFill/>
        </p:spPr>
      </p:pic>
    </p:spTree>
    <p:extLst>
      <p:ext uri="{BB962C8B-B14F-4D97-AF65-F5344CB8AC3E}">
        <p14:creationId xmlns:p14="http://schemas.microsoft.com/office/powerpoint/2010/main" val="2819913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Repetition</a:t>
            </a:r>
            <a:endParaRPr lang="en-US" dirty="0"/>
          </a:p>
        </p:txBody>
      </p:sp>
      <p:pic>
        <p:nvPicPr>
          <p:cNvPr id="3" name="Picture 2" descr="Repetition.png"/>
          <p:cNvPicPr>
            <a:picLocks noChangeAspect="1"/>
          </p:cNvPicPr>
          <p:nvPr/>
        </p:nvPicPr>
        <p:blipFill>
          <a:blip r:embed="rId3" cstate="print"/>
          <a:stretch>
            <a:fillRect/>
          </a:stretch>
        </p:blipFill>
        <p:spPr>
          <a:xfrm>
            <a:off x="0" y="997693"/>
            <a:ext cx="9144000" cy="5856514"/>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Grouping</a:t>
            </a:r>
            <a:endParaRPr lang="en-US" dirty="0"/>
          </a:p>
        </p:txBody>
      </p:sp>
      <p:pic>
        <p:nvPicPr>
          <p:cNvPr id="3" name="Picture 2" descr="Grouping.png"/>
          <p:cNvPicPr>
            <a:picLocks noChangeAspect="1"/>
          </p:cNvPicPr>
          <p:nvPr/>
        </p:nvPicPr>
        <p:blipFill>
          <a:blip r:embed="rId3" cstate="print"/>
          <a:stretch>
            <a:fillRect/>
          </a:stretch>
        </p:blipFill>
        <p:spPr>
          <a:xfrm>
            <a:off x="0" y="979464"/>
            <a:ext cx="9144000" cy="5873094"/>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Drill</a:t>
            </a:r>
            <a:endParaRPr lang="en-US" dirty="0"/>
          </a:p>
        </p:txBody>
      </p:sp>
      <p:pic>
        <p:nvPicPr>
          <p:cNvPr id="3" name="Picture 2" descr="Drill-1.png"/>
          <p:cNvPicPr>
            <a:picLocks noChangeAspect="1"/>
          </p:cNvPicPr>
          <p:nvPr/>
        </p:nvPicPr>
        <p:blipFill>
          <a:blip r:embed="rId3" cstate="print"/>
          <a:stretch>
            <a:fillRect/>
          </a:stretch>
        </p:blipFill>
        <p:spPr>
          <a:xfrm>
            <a:off x="0" y="977128"/>
            <a:ext cx="9144000" cy="5877766"/>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Drill</a:t>
            </a:r>
            <a:endParaRPr lang="en-US" dirty="0"/>
          </a:p>
        </p:txBody>
      </p:sp>
      <p:pic>
        <p:nvPicPr>
          <p:cNvPr id="3" name="Picture 2" descr="Drill-2.png"/>
          <p:cNvPicPr>
            <a:picLocks noChangeAspect="1"/>
          </p:cNvPicPr>
          <p:nvPr/>
        </p:nvPicPr>
        <p:blipFill>
          <a:blip r:embed="rId3" cstate="print"/>
          <a:stretch>
            <a:fillRect/>
          </a:stretch>
        </p:blipFill>
        <p:spPr>
          <a:xfrm>
            <a:off x="0" y="994341"/>
            <a:ext cx="9144000" cy="5863217"/>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Agenda</a:t>
            </a:r>
            <a:endParaRPr lang="en-US" dirty="0"/>
          </a:p>
        </p:txBody>
      </p:sp>
      <p:sp>
        <p:nvSpPr>
          <p:cNvPr id="3" name="2 Marcador de texto"/>
          <p:cNvSpPr>
            <a:spLocks noGrp="1"/>
          </p:cNvSpPr>
          <p:nvPr>
            <p:ph type="body" sz="quarter" idx="10"/>
          </p:nvPr>
        </p:nvSpPr>
        <p:spPr/>
        <p:txBody>
          <a:bodyPr/>
          <a:lstStyle/>
          <a:p>
            <a:pPr>
              <a:buClr>
                <a:schemeClr val="tx1">
                  <a:lumMod val="20000"/>
                  <a:lumOff val="80000"/>
                </a:schemeClr>
              </a:buClr>
            </a:pPr>
            <a:r>
              <a:rPr lang="en-US" b="1" dirty="0" smtClean="0">
                <a:solidFill>
                  <a:schemeClr val="tx1">
                    <a:lumMod val="20000"/>
                    <a:lumOff val="80000"/>
                  </a:schemeClr>
                </a:solidFill>
              </a:rPr>
              <a:t>Visualizations must augment the message, not overshadow it</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360 Dashboards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10 jaw-dropping visualizations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Attributes highlighted</a:t>
            </a:r>
          </a:p>
          <a:p>
            <a:pPr marL="690562" lvl="1" indent="-457200">
              <a:buNone/>
            </a:pPr>
            <a:endParaRPr lang="en-US" dirty="0" smtClean="0"/>
          </a:p>
          <a:p>
            <a:r>
              <a:rPr lang="en-US" b="1" dirty="0" smtClean="0"/>
              <a:t>Applications must bring messages within visualizations together into something meaningful</a:t>
            </a:r>
          </a:p>
          <a:p>
            <a:pPr marL="690562" lvl="1" indent="-457200">
              <a:buFont typeface="+mj-lt"/>
              <a:buAutoNum type="arabicPeriod"/>
            </a:pPr>
            <a:r>
              <a:rPr lang="en-US" sz="2000" dirty="0" smtClean="0"/>
              <a:t>Actuate BIRT 360 Scorecards</a:t>
            </a:r>
          </a:p>
          <a:p>
            <a:pPr marL="690562" lvl="1" indent="-457200">
              <a:buFont typeface="+mj-lt"/>
              <a:buAutoNum type="arabicPeriod"/>
            </a:pPr>
            <a:r>
              <a:rPr lang="en-US" sz="2000" dirty="0" smtClean="0"/>
              <a:t>3 visualizations with combined meaningful messages</a:t>
            </a:r>
          </a:p>
          <a:p>
            <a:pPr marL="690562" lvl="1" indent="-457200">
              <a:buFont typeface="+mj-lt"/>
              <a:buAutoNum type="arabicPeriod"/>
            </a:pPr>
            <a:endParaRPr lang="en-US" dirty="0" smtClean="0"/>
          </a:p>
          <a:p>
            <a:pPr>
              <a:buClr>
                <a:schemeClr val="tx1">
                  <a:lumMod val="20000"/>
                  <a:lumOff val="80000"/>
                </a:schemeClr>
              </a:buClr>
            </a:pPr>
            <a:r>
              <a:rPr lang="en-US" b="1" dirty="0" smtClean="0">
                <a:solidFill>
                  <a:schemeClr val="tx1">
                    <a:lumMod val="20000"/>
                    <a:lumOff val="80000"/>
                  </a:schemeClr>
                </a:solidFill>
              </a:rPr>
              <a:t>Analytic visualizations enable actionable intelligence</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Analytics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3 powerful analytic visualizations</a:t>
            </a:r>
          </a:p>
          <a:p>
            <a:pPr marL="690562" lvl="1" indent="-457200">
              <a:buNone/>
            </a:pPr>
            <a:endParaRPr lang="en-US" dirty="0" smtClean="0"/>
          </a:p>
          <a:p>
            <a:endParaRPr lang="en-US" b="1" dirty="0" smtClean="0"/>
          </a:p>
        </p:txBody>
      </p:sp>
    </p:spTree>
    <p:extLst>
      <p:ext uri="{BB962C8B-B14F-4D97-AF65-F5344CB8AC3E}">
        <p14:creationId xmlns:p14="http://schemas.microsoft.com/office/powerpoint/2010/main" val="19298275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Performance</a:t>
            </a:r>
            <a:endParaRPr lang="en-US" dirty="0"/>
          </a:p>
        </p:txBody>
      </p:sp>
      <p:pic>
        <p:nvPicPr>
          <p:cNvPr id="4" name="Picture 3" descr="Performance.png"/>
          <p:cNvPicPr>
            <a:picLocks noChangeAspect="1"/>
          </p:cNvPicPr>
          <p:nvPr/>
        </p:nvPicPr>
        <p:blipFill>
          <a:blip r:embed="rId3" cstate="print"/>
          <a:stretch>
            <a:fillRect/>
          </a:stretch>
        </p:blipFill>
        <p:spPr>
          <a:xfrm>
            <a:off x="0" y="1123650"/>
            <a:ext cx="9144000" cy="5644355"/>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Briefing Book</a:t>
            </a:r>
            <a:endParaRPr lang="en-US" dirty="0"/>
          </a:p>
        </p:txBody>
      </p:sp>
      <p:pic>
        <p:nvPicPr>
          <p:cNvPr id="3" name="Picture 2" descr="Briefing-Book.png"/>
          <p:cNvPicPr>
            <a:picLocks noChangeAspect="1"/>
          </p:cNvPicPr>
          <p:nvPr/>
        </p:nvPicPr>
        <p:blipFill>
          <a:blip r:embed="rId3" cstate="print"/>
          <a:stretch>
            <a:fillRect/>
          </a:stretch>
        </p:blipFill>
        <p:spPr>
          <a:xfrm>
            <a:off x="0" y="1109663"/>
            <a:ext cx="9144000" cy="5672330"/>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Strategy Map</a:t>
            </a:r>
            <a:endParaRPr lang="en-US" dirty="0"/>
          </a:p>
        </p:txBody>
      </p:sp>
      <p:pic>
        <p:nvPicPr>
          <p:cNvPr id="3" name="Picture 2" descr="Strategy-Map.png"/>
          <p:cNvPicPr>
            <a:picLocks noChangeAspect="1"/>
          </p:cNvPicPr>
          <p:nvPr/>
        </p:nvPicPr>
        <p:blipFill>
          <a:blip r:embed="rId3" cstate="print"/>
          <a:stretch>
            <a:fillRect/>
          </a:stretch>
        </p:blipFill>
        <p:spPr>
          <a:xfrm>
            <a:off x="0" y="1119602"/>
            <a:ext cx="9144000" cy="567233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Agenda</a:t>
            </a:r>
            <a:endParaRPr lang="en-US" dirty="0"/>
          </a:p>
        </p:txBody>
      </p:sp>
      <p:sp>
        <p:nvSpPr>
          <p:cNvPr id="3" name="2 Marcador de texto"/>
          <p:cNvSpPr>
            <a:spLocks noGrp="1"/>
          </p:cNvSpPr>
          <p:nvPr>
            <p:ph type="body" sz="quarter" idx="10"/>
          </p:nvPr>
        </p:nvSpPr>
        <p:spPr/>
        <p:txBody>
          <a:bodyPr/>
          <a:lstStyle/>
          <a:p>
            <a:pPr>
              <a:buClr>
                <a:schemeClr val="tx1">
                  <a:lumMod val="20000"/>
                  <a:lumOff val="80000"/>
                </a:schemeClr>
              </a:buClr>
            </a:pPr>
            <a:r>
              <a:rPr lang="en-US" b="1" dirty="0" smtClean="0">
                <a:solidFill>
                  <a:schemeClr val="tx1">
                    <a:lumMod val="20000"/>
                    <a:lumOff val="80000"/>
                  </a:schemeClr>
                </a:solidFill>
              </a:rPr>
              <a:t>Visualizations must augment the message, not overshadow it</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360 Dashboards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10 jaw-dropping visualizations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Attributes highlighted</a:t>
            </a:r>
          </a:p>
          <a:p>
            <a:pPr marL="690562" lvl="1" indent="-457200">
              <a:buClr>
                <a:schemeClr val="tx1">
                  <a:lumMod val="20000"/>
                  <a:lumOff val="80000"/>
                </a:schemeClr>
              </a:buClr>
              <a:buFont typeface="+mj-lt"/>
              <a:buAutoNum type="arabicPeriod"/>
            </a:pPr>
            <a:endParaRPr lang="en-US" dirty="0" smtClean="0">
              <a:solidFill>
                <a:schemeClr val="tx1">
                  <a:lumMod val="20000"/>
                  <a:lumOff val="80000"/>
                </a:schemeClr>
              </a:solidFill>
            </a:endParaRPr>
          </a:p>
          <a:p>
            <a:pPr>
              <a:buClr>
                <a:schemeClr val="tx1">
                  <a:lumMod val="20000"/>
                  <a:lumOff val="80000"/>
                </a:schemeClr>
              </a:buClr>
            </a:pPr>
            <a:r>
              <a:rPr lang="en-US" b="1" dirty="0" smtClean="0">
                <a:solidFill>
                  <a:schemeClr val="tx1">
                    <a:lumMod val="20000"/>
                    <a:lumOff val="80000"/>
                  </a:schemeClr>
                </a:solidFill>
              </a:rPr>
              <a:t>Applications must bring messages within visualizations together into something meaningful</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360 Scorecards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3 visualizations with combined meaningful messages</a:t>
            </a:r>
          </a:p>
          <a:p>
            <a:pPr marL="690562" lvl="1" indent="-457200">
              <a:buFont typeface="+mj-lt"/>
              <a:buAutoNum type="arabicPeriod"/>
            </a:pPr>
            <a:endParaRPr lang="en-US" dirty="0" smtClean="0"/>
          </a:p>
          <a:p>
            <a:r>
              <a:rPr lang="en-US" b="1" dirty="0" smtClean="0"/>
              <a:t>Analytic visualizations enable actionable intelligence</a:t>
            </a:r>
          </a:p>
          <a:p>
            <a:pPr marL="690562" lvl="1" indent="-457200">
              <a:buFont typeface="+mj-lt"/>
              <a:buAutoNum type="arabicPeriod"/>
            </a:pPr>
            <a:r>
              <a:rPr lang="en-US" sz="2000" dirty="0" smtClean="0"/>
              <a:t>Actuate BIRT Analytics</a:t>
            </a:r>
          </a:p>
          <a:p>
            <a:pPr marL="690562" lvl="1" indent="-457200">
              <a:buFont typeface="+mj-lt"/>
              <a:buAutoNum type="arabicPeriod"/>
            </a:pPr>
            <a:r>
              <a:rPr lang="en-US" sz="2000" dirty="0" smtClean="0"/>
              <a:t>3 powerful analytic visualizations</a:t>
            </a:r>
          </a:p>
          <a:p>
            <a:pPr marL="690562" lvl="1" indent="-457200">
              <a:buNone/>
            </a:pPr>
            <a:endParaRPr lang="en-US" dirty="0" smtClean="0"/>
          </a:p>
          <a:p>
            <a:endParaRPr lang="en-US" b="1" dirty="0" smtClean="0"/>
          </a:p>
        </p:txBody>
      </p:sp>
    </p:spTree>
    <p:extLst>
      <p:ext uri="{BB962C8B-B14F-4D97-AF65-F5344CB8AC3E}">
        <p14:creationId xmlns:p14="http://schemas.microsoft.com/office/powerpoint/2010/main" val="19298275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Venn Diagram</a:t>
            </a:r>
            <a:endParaRPr lang="en-US" dirty="0"/>
          </a:p>
        </p:txBody>
      </p:sp>
      <p:pic>
        <p:nvPicPr>
          <p:cNvPr id="4" name="Picture 3" descr="Venn-Diagram.png"/>
          <p:cNvPicPr>
            <a:picLocks noChangeAspect="1"/>
          </p:cNvPicPr>
          <p:nvPr/>
        </p:nvPicPr>
        <p:blipFill>
          <a:blip r:embed="rId3" cstate="print"/>
          <a:stretch>
            <a:fillRect/>
          </a:stretch>
        </p:blipFill>
        <p:spPr>
          <a:xfrm>
            <a:off x="0" y="981087"/>
            <a:ext cx="9144000" cy="5889726"/>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Agenda</a:t>
            </a:r>
            <a:endParaRPr lang="en-US" dirty="0"/>
          </a:p>
        </p:txBody>
      </p:sp>
      <p:sp>
        <p:nvSpPr>
          <p:cNvPr id="3" name="2 Marcador de texto"/>
          <p:cNvSpPr>
            <a:spLocks noGrp="1"/>
          </p:cNvSpPr>
          <p:nvPr>
            <p:ph type="body" sz="quarter" idx="10"/>
          </p:nvPr>
        </p:nvSpPr>
        <p:spPr/>
        <p:txBody>
          <a:bodyPr/>
          <a:lstStyle/>
          <a:p>
            <a:r>
              <a:rPr lang="en-US" b="1" dirty="0" smtClean="0"/>
              <a:t>Visualizations must augment the message, not overshadow it</a:t>
            </a:r>
          </a:p>
          <a:p>
            <a:pPr marL="690562" lvl="1" indent="-457200">
              <a:buFont typeface="+mj-lt"/>
              <a:buAutoNum type="arabicPeriod"/>
            </a:pPr>
            <a:r>
              <a:rPr lang="en-US" sz="2000" dirty="0" smtClean="0"/>
              <a:t>Actuate BIRT 360 Dashboards</a:t>
            </a:r>
          </a:p>
          <a:p>
            <a:pPr marL="690562" lvl="1" indent="-457200">
              <a:buFont typeface="+mj-lt"/>
              <a:buAutoNum type="arabicPeriod"/>
            </a:pPr>
            <a:r>
              <a:rPr lang="en-US" sz="2000" dirty="0" smtClean="0"/>
              <a:t>10 jaw-dropping visualizations</a:t>
            </a:r>
          </a:p>
          <a:p>
            <a:pPr marL="690562" lvl="1" indent="-457200">
              <a:buFont typeface="+mj-lt"/>
              <a:buAutoNum type="arabicPeriod"/>
            </a:pPr>
            <a:r>
              <a:rPr lang="en-US" sz="2000" dirty="0" smtClean="0"/>
              <a:t>Attributes highlighted</a:t>
            </a:r>
          </a:p>
          <a:p>
            <a:pPr marL="690562" lvl="1" indent="-457200">
              <a:buFont typeface="+mj-lt"/>
              <a:buAutoNum type="arabicPeriod"/>
            </a:pPr>
            <a:endParaRPr lang="en-US" dirty="0" smtClean="0"/>
          </a:p>
          <a:p>
            <a:r>
              <a:rPr lang="en-US" b="1" dirty="0" smtClean="0"/>
              <a:t>Applications must bring messages within visualizations together into something meaningful</a:t>
            </a:r>
          </a:p>
          <a:p>
            <a:pPr marL="690562" lvl="1" indent="-457200">
              <a:buFont typeface="+mj-lt"/>
              <a:buAutoNum type="arabicPeriod"/>
            </a:pPr>
            <a:r>
              <a:rPr lang="en-US" sz="2000" dirty="0" smtClean="0"/>
              <a:t>Actuate BIRT 360 Scorecards</a:t>
            </a:r>
          </a:p>
          <a:p>
            <a:pPr marL="690562" lvl="1" indent="-457200">
              <a:buFont typeface="+mj-lt"/>
              <a:buAutoNum type="arabicPeriod"/>
            </a:pPr>
            <a:r>
              <a:rPr lang="en-US" sz="2000" dirty="0" smtClean="0"/>
              <a:t>3 visualizations with combined meaningful messages</a:t>
            </a:r>
          </a:p>
          <a:p>
            <a:pPr marL="690562" lvl="1" indent="-457200">
              <a:buFont typeface="+mj-lt"/>
              <a:buAutoNum type="arabicPeriod"/>
            </a:pPr>
            <a:endParaRPr lang="en-US" dirty="0" smtClean="0"/>
          </a:p>
          <a:p>
            <a:r>
              <a:rPr lang="en-US" b="1" dirty="0" smtClean="0"/>
              <a:t>Analytic visualizations enable actionable intelligence</a:t>
            </a:r>
          </a:p>
          <a:p>
            <a:pPr marL="690562" lvl="1" indent="-457200">
              <a:buFont typeface="+mj-lt"/>
              <a:buAutoNum type="arabicPeriod"/>
            </a:pPr>
            <a:r>
              <a:rPr lang="en-US" sz="2000" dirty="0" smtClean="0"/>
              <a:t>Actuate BIRT Analytics</a:t>
            </a:r>
          </a:p>
          <a:p>
            <a:pPr marL="690562" lvl="1" indent="-457200">
              <a:buFont typeface="+mj-lt"/>
              <a:buAutoNum type="arabicPeriod"/>
            </a:pPr>
            <a:r>
              <a:rPr lang="en-US" sz="2000" dirty="0" smtClean="0"/>
              <a:t>3 powerful analytic visualizations</a:t>
            </a:r>
          </a:p>
          <a:p>
            <a:pPr marL="690562" lvl="1" indent="-457200">
              <a:buNone/>
            </a:pPr>
            <a:endParaRPr lang="en-US" dirty="0" smtClean="0"/>
          </a:p>
          <a:p>
            <a:endParaRPr lang="en-US" b="1" dirty="0" smtClean="0"/>
          </a:p>
        </p:txBody>
      </p:sp>
    </p:spTree>
    <p:extLst>
      <p:ext uri="{BB962C8B-B14F-4D97-AF65-F5344CB8AC3E}">
        <p14:creationId xmlns:p14="http://schemas.microsoft.com/office/powerpoint/2010/main" val="19298275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Profile</a:t>
            </a:r>
            <a:endParaRPr lang="en-US" dirty="0"/>
          </a:p>
        </p:txBody>
      </p:sp>
      <p:pic>
        <p:nvPicPr>
          <p:cNvPr id="3" name="Picture 2" descr="Profile.png"/>
          <p:cNvPicPr>
            <a:picLocks noChangeAspect="1"/>
          </p:cNvPicPr>
          <p:nvPr/>
        </p:nvPicPr>
        <p:blipFill>
          <a:blip r:embed="rId3" cstate="print"/>
          <a:stretch>
            <a:fillRect/>
          </a:stretch>
        </p:blipFill>
        <p:spPr>
          <a:xfrm>
            <a:off x="0" y="991735"/>
            <a:ext cx="9144000" cy="5868429"/>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Predictive Analytics</a:t>
            </a:r>
            <a:endParaRPr lang="en-US" dirty="0"/>
          </a:p>
        </p:txBody>
      </p:sp>
      <p:pic>
        <p:nvPicPr>
          <p:cNvPr id="3" name="Picture 2" descr="Predictive-Forecasting.png"/>
          <p:cNvPicPr>
            <a:picLocks noChangeAspect="1"/>
          </p:cNvPicPr>
          <p:nvPr/>
        </p:nvPicPr>
        <p:blipFill>
          <a:blip r:embed="rId3" cstate="print"/>
          <a:stretch>
            <a:fillRect/>
          </a:stretch>
        </p:blipFill>
        <p:spPr>
          <a:xfrm>
            <a:off x="0" y="999608"/>
            <a:ext cx="9144000" cy="5872561"/>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878541" y="3891643"/>
            <a:ext cx="7386917" cy="1082582"/>
          </a:xfrm>
        </p:spPr>
        <p:txBody>
          <a:bodyPr/>
          <a:lstStyle/>
          <a:p>
            <a:r>
              <a:rPr lang="en-US" i="1" dirty="0" smtClean="0">
                <a:solidFill>
                  <a:srgbClr val="333333"/>
                </a:solidFill>
              </a:rPr>
              <a:t>Dan Melcher – </a:t>
            </a:r>
            <a:r>
              <a:rPr lang="en-US" i="1" dirty="0" smtClean="0">
                <a:solidFill>
                  <a:srgbClr val="333333"/>
                </a:solidFill>
                <a:hlinkClick r:id="rId3"/>
              </a:rPr>
              <a:t>dmelcher@actuate.com</a:t>
            </a:r>
            <a:r>
              <a:rPr lang="en-US" i="1" dirty="0" smtClean="0">
                <a:solidFill>
                  <a:srgbClr val="333333"/>
                </a:solidFill>
              </a:rPr>
              <a:t/>
            </a:r>
            <a:br>
              <a:rPr lang="en-US" i="1" dirty="0" smtClean="0">
                <a:solidFill>
                  <a:srgbClr val="333333"/>
                </a:solidFill>
              </a:rPr>
            </a:br>
            <a:r>
              <a:rPr lang="en-US" i="1" dirty="0" smtClean="0">
                <a:solidFill>
                  <a:srgbClr val="333333"/>
                </a:solidFill>
              </a:rPr>
              <a:t>Twitter: @</a:t>
            </a:r>
            <a:r>
              <a:rPr lang="en-US" i="1" dirty="0" err="1" smtClean="0">
                <a:solidFill>
                  <a:srgbClr val="333333"/>
                </a:solidFill>
              </a:rPr>
              <a:t>danmelcher</a:t>
            </a:r>
            <a:r>
              <a:rPr lang="en-US" i="1" dirty="0" smtClean="0">
                <a:solidFill>
                  <a:srgbClr val="333333"/>
                </a:solidFill>
              </a:rPr>
              <a:t/>
            </a:r>
            <a:br>
              <a:rPr lang="en-US" i="1" dirty="0" smtClean="0">
                <a:solidFill>
                  <a:srgbClr val="333333"/>
                </a:solidFill>
              </a:rPr>
            </a:br>
            <a:r>
              <a:rPr lang="en-US" i="1" dirty="0" smtClean="0">
                <a:solidFill>
                  <a:srgbClr val="333333"/>
                </a:solidFill>
              </a:rPr>
              <a:t>www.actuate.com</a:t>
            </a:r>
            <a:endParaRPr lang="en-US" i="1" dirty="0">
              <a:solidFill>
                <a:srgbClr val="333333"/>
              </a:solidFill>
            </a:endParaRPr>
          </a:p>
        </p:txBody>
      </p:sp>
      <p:sp>
        <p:nvSpPr>
          <p:cNvPr id="2" name="Subtitle 1"/>
          <p:cNvSpPr>
            <a:spLocks noGrp="1"/>
          </p:cNvSpPr>
          <p:nvPr>
            <p:ph type="subTitle" sz="quarter" idx="1"/>
          </p:nvPr>
        </p:nvSpPr>
        <p:spPr>
          <a:xfrm>
            <a:off x="910546" y="5614853"/>
            <a:ext cx="7403256" cy="738446"/>
          </a:xfrm>
        </p:spPr>
        <p:txBody>
          <a:bodyPr/>
          <a:lstStyle/>
          <a:p>
            <a:r>
              <a:rPr lang="es-ES" sz="3600" b="1" dirty="0" err="1" smtClean="0"/>
              <a:t>Thanks</a:t>
            </a:r>
            <a:r>
              <a:rPr lang="es-ES" sz="3600" b="1" dirty="0" smtClean="0"/>
              <a:t> </a:t>
            </a:r>
            <a:r>
              <a:rPr lang="es-ES" sz="3600" b="1" dirty="0" err="1" smtClean="0"/>
              <a:t>for</a:t>
            </a:r>
            <a:r>
              <a:rPr lang="es-ES" sz="3600" b="1" dirty="0" smtClean="0"/>
              <a:t> </a:t>
            </a:r>
            <a:r>
              <a:rPr lang="es-ES" sz="3600" b="1" dirty="0" err="1" smtClean="0"/>
              <a:t>your</a:t>
            </a:r>
            <a:r>
              <a:rPr lang="es-ES" sz="3600" b="1" dirty="0" smtClean="0"/>
              <a:t> </a:t>
            </a:r>
            <a:r>
              <a:rPr lang="es-ES" sz="3600" b="1" dirty="0" err="1" smtClean="0"/>
              <a:t>attention</a:t>
            </a:r>
            <a:endParaRPr lang="en-US" sz="3600" b="1" dirty="0"/>
          </a:p>
        </p:txBody>
      </p:sp>
    </p:spTree>
    <p:extLst>
      <p:ext uri="{BB962C8B-B14F-4D97-AF65-F5344CB8AC3E}">
        <p14:creationId xmlns:p14="http://schemas.microsoft.com/office/powerpoint/2010/main" val="25766418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Agenda</a:t>
            </a:r>
            <a:endParaRPr lang="en-US" dirty="0"/>
          </a:p>
        </p:txBody>
      </p:sp>
      <p:sp>
        <p:nvSpPr>
          <p:cNvPr id="3" name="2 Marcador de texto"/>
          <p:cNvSpPr>
            <a:spLocks noGrp="1"/>
          </p:cNvSpPr>
          <p:nvPr>
            <p:ph type="body" sz="quarter" idx="10"/>
          </p:nvPr>
        </p:nvSpPr>
        <p:spPr/>
        <p:txBody>
          <a:bodyPr/>
          <a:lstStyle/>
          <a:p>
            <a:r>
              <a:rPr lang="en-US" b="1" dirty="0" smtClean="0"/>
              <a:t>Visualizations must augment the message, not overshadow it</a:t>
            </a:r>
          </a:p>
          <a:p>
            <a:pPr marL="690562" lvl="1" indent="-457200">
              <a:buFont typeface="+mj-lt"/>
              <a:buAutoNum type="arabicPeriod"/>
            </a:pPr>
            <a:r>
              <a:rPr lang="en-US" sz="2000" dirty="0" smtClean="0"/>
              <a:t>Actuate BIRT 360 Dashboards</a:t>
            </a:r>
          </a:p>
          <a:p>
            <a:pPr marL="690562" lvl="1" indent="-457200">
              <a:buFont typeface="+mj-lt"/>
              <a:buAutoNum type="arabicPeriod"/>
            </a:pPr>
            <a:r>
              <a:rPr lang="en-US" sz="2000" dirty="0" smtClean="0"/>
              <a:t>10 jaw-dropping visualizations</a:t>
            </a:r>
          </a:p>
          <a:p>
            <a:pPr marL="690562" lvl="1" indent="-457200">
              <a:buFont typeface="+mj-lt"/>
              <a:buAutoNum type="arabicPeriod"/>
            </a:pPr>
            <a:r>
              <a:rPr lang="en-US" sz="2000" dirty="0" smtClean="0"/>
              <a:t>Attributes highlighted</a:t>
            </a:r>
          </a:p>
          <a:p>
            <a:pPr marL="690562" lvl="1" indent="-457200">
              <a:buFont typeface="+mj-lt"/>
              <a:buAutoNum type="arabicPeriod"/>
            </a:pPr>
            <a:endParaRPr lang="en-US" dirty="0" smtClean="0"/>
          </a:p>
          <a:p>
            <a:pPr>
              <a:buClr>
                <a:schemeClr val="tx1">
                  <a:lumMod val="20000"/>
                  <a:lumOff val="80000"/>
                </a:schemeClr>
              </a:buClr>
            </a:pPr>
            <a:r>
              <a:rPr lang="en-US" b="1" dirty="0" smtClean="0">
                <a:solidFill>
                  <a:schemeClr val="tx1">
                    <a:lumMod val="20000"/>
                    <a:lumOff val="80000"/>
                  </a:schemeClr>
                </a:solidFill>
              </a:rPr>
              <a:t>Applications must bring messages within visualizations together into something meaningful</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360 Scorecards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3 visualizations with combined meaningful messages</a:t>
            </a:r>
          </a:p>
          <a:p>
            <a:pPr marL="690562" lvl="1" indent="-457200">
              <a:buClr>
                <a:schemeClr val="tx1">
                  <a:lumMod val="20000"/>
                  <a:lumOff val="80000"/>
                </a:schemeClr>
              </a:buClr>
              <a:buFont typeface="+mj-lt"/>
              <a:buAutoNum type="arabicPeriod"/>
            </a:pPr>
            <a:endParaRPr lang="en-US" dirty="0" smtClean="0">
              <a:solidFill>
                <a:schemeClr val="tx1">
                  <a:lumMod val="20000"/>
                  <a:lumOff val="80000"/>
                </a:schemeClr>
              </a:solidFill>
            </a:endParaRPr>
          </a:p>
          <a:p>
            <a:pPr>
              <a:buClr>
                <a:schemeClr val="tx1">
                  <a:lumMod val="20000"/>
                  <a:lumOff val="80000"/>
                </a:schemeClr>
              </a:buClr>
            </a:pPr>
            <a:r>
              <a:rPr lang="en-US" b="1" dirty="0" smtClean="0">
                <a:solidFill>
                  <a:schemeClr val="tx1">
                    <a:lumMod val="20000"/>
                    <a:lumOff val="80000"/>
                  </a:schemeClr>
                </a:solidFill>
              </a:rPr>
              <a:t>Analytic visualizations enable actionable intelligence</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Actuate BIRT Analytics</a:t>
            </a:r>
          </a:p>
          <a:p>
            <a:pPr marL="690562" lvl="1" indent="-457200">
              <a:buClr>
                <a:schemeClr val="tx1">
                  <a:lumMod val="20000"/>
                  <a:lumOff val="80000"/>
                </a:schemeClr>
              </a:buClr>
              <a:buFont typeface="+mj-lt"/>
              <a:buAutoNum type="arabicPeriod"/>
            </a:pPr>
            <a:r>
              <a:rPr lang="en-US" sz="2000" dirty="0" smtClean="0">
                <a:solidFill>
                  <a:schemeClr val="tx1">
                    <a:lumMod val="20000"/>
                    <a:lumOff val="80000"/>
                  </a:schemeClr>
                </a:solidFill>
              </a:rPr>
              <a:t>3 powerful analytic visualizations</a:t>
            </a:r>
          </a:p>
          <a:p>
            <a:pPr marL="690562" lvl="1" indent="-457200">
              <a:buNone/>
            </a:pPr>
            <a:endParaRPr lang="en-US" dirty="0" smtClean="0"/>
          </a:p>
          <a:p>
            <a:endParaRPr lang="en-US" b="1" dirty="0" smtClean="0"/>
          </a:p>
        </p:txBody>
      </p:sp>
    </p:spTree>
    <p:extLst>
      <p:ext uri="{BB962C8B-B14F-4D97-AF65-F5344CB8AC3E}">
        <p14:creationId xmlns:p14="http://schemas.microsoft.com/office/powerpoint/2010/main" val="19298275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Geospatial</a:t>
            </a:r>
            <a:endParaRPr lang="en-US" dirty="0"/>
          </a:p>
        </p:txBody>
      </p:sp>
      <p:pic>
        <p:nvPicPr>
          <p:cNvPr id="61" name="Picture 60" descr="Geospatial-1.png"/>
          <p:cNvPicPr>
            <a:picLocks noChangeAspect="1"/>
          </p:cNvPicPr>
          <p:nvPr/>
        </p:nvPicPr>
        <p:blipFill>
          <a:blip r:embed="rId3" cstate="print"/>
          <a:stretch>
            <a:fillRect/>
          </a:stretch>
        </p:blipFill>
        <p:spPr>
          <a:xfrm>
            <a:off x="0" y="993403"/>
            <a:ext cx="9144000" cy="5845216"/>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Geospatial</a:t>
            </a:r>
            <a:endParaRPr lang="en-US" dirty="0"/>
          </a:p>
        </p:txBody>
      </p:sp>
      <p:pic>
        <p:nvPicPr>
          <p:cNvPr id="3" name="Picture 2" descr="Geospatial-2.png"/>
          <p:cNvPicPr>
            <a:picLocks noChangeAspect="1"/>
          </p:cNvPicPr>
          <p:nvPr/>
        </p:nvPicPr>
        <p:blipFill>
          <a:blip r:embed="rId3" cstate="print"/>
          <a:stretch>
            <a:fillRect/>
          </a:stretch>
        </p:blipFill>
        <p:spPr>
          <a:xfrm>
            <a:off x="0" y="988771"/>
            <a:ext cx="9144000" cy="5854479"/>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Charts on Top</a:t>
            </a:r>
            <a:endParaRPr lang="en-US" dirty="0"/>
          </a:p>
        </p:txBody>
      </p:sp>
      <p:pic>
        <p:nvPicPr>
          <p:cNvPr id="3" name="Picture 2" descr="Charts_on_Top.png"/>
          <p:cNvPicPr>
            <a:picLocks noChangeAspect="1"/>
          </p:cNvPicPr>
          <p:nvPr/>
        </p:nvPicPr>
        <p:blipFill>
          <a:blip r:embed="rId3" cstate="print"/>
          <a:stretch>
            <a:fillRect/>
          </a:stretch>
        </p:blipFill>
        <p:spPr>
          <a:xfrm>
            <a:off x="0" y="999342"/>
            <a:ext cx="9144000" cy="5873094"/>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Interaction</a:t>
            </a:r>
            <a:endParaRPr lang="en-US" dirty="0"/>
          </a:p>
        </p:txBody>
      </p:sp>
      <p:pic>
        <p:nvPicPr>
          <p:cNvPr id="3" name="Picture 2" descr="Interaction.png"/>
          <p:cNvPicPr>
            <a:picLocks noChangeAspect="1"/>
          </p:cNvPicPr>
          <p:nvPr/>
        </p:nvPicPr>
        <p:blipFill>
          <a:blip r:embed="rId3" cstate="print"/>
          <a:stretch>
            <a:fillRect/>
          </a:stretch>
        </p:blipFill>
        <p:spPr>
          <a:xfrm>
            <a:off x="0" y="977903"/>
            <a:ext cx="9144000" cy="5876216"/>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Icon</a:t>
            </a:r>
            <a:endParaRPr lang="en-US" dirty="0"/>
          </a:p>
        </p:txBody>
      </p:sp>
      <p:pic>
        <p:nvPicPr>
          <p:cNvPr id="3" name="Picture 2" descr="Icon.png"/>
          <p:cNvPicPr>
            <a:picLocks noChangeAspect="1"/>
          </p:cNvPicPr>
          <p:nvPr/>
        </p:nvPicPr>
        <p:blipFill>
          <a:blip r:embed="rId3" cstate="print"/>
          <a:stretch>
            <a:fillRect/>
          </a:stretch>
        </p:blipFill>
        <p:spPr>
          <a:xfrm>
            <a:off x="0" y="990436"/>
            <a:ext cx="9144000" cy="5871028"/>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Rich</a:t>
            </a:r>
            <a:endParaRPr lang="en-US" dirty="0"/>
          </a:p>
        </p:txBody>
      </p:sp>
      <p:pic>
        <p:nvPicPr>
          <p:cNvPr id="3" name="Picture 2" descr="Operational.png"/>
          <p:cNvPicPr>
            <a:picLocks noChangeAspect="1"/>
          </p:cNvPicPr>
          <p:nvPr/>
        </p:nvPicPr>
        <p:blipFill>
          <a:blip r:embed="rId3" cstate="print"/>
          <a:stretch>
            <a:fillRect/>
          </a:stretch>
        </p:blipFill>
        <p:spPr>
          <a:xfrm>
            <a:off x="0" y="1001321"/>
            <a:ext cx="9144000" cy="5849257"/>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ctuate Template Aug 2012">
  <a:themeElements>
    <a:clrScheme name="Actuate 2012">
      <a:dk1>
        <a:srgbClr val="333333"/>
      </a:dk1>
      <a:lt1>
        <a:srgbClr val="FFFFFF"/>
      </a:lt1>
      <a:dk2>
        <a:srgbClr val="5167C3"/>
      </a:dk2>
      <a:lt2>
        <a:srgbClr val="93ACE5"/>
      </a:lt2>
      <a:accent1>
        <a:srgbClr val="4CB244"/>
      </a:accent1>
      <a:accent2>
        <a:srgbClr val="8141A5"/>
      </a:accent2>
      <a:accent3>
        <a:srgbClr val="DAB31B"/>
      </a:accent3>
      <a:accent4>
        <a:srgbClr val="D43322"/>
      </a:accent4>
      <a:accent5>
        <a:srgbClr val="218F8C"/>
      </a:accent5>
      <a:accent6>
        <a:srgbClr val="E67936"/>
      </a:accent6>
      <a:hlink>
        <a:srgbClr val="1861B2"/>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200" b="0" i="0" u="none" strike="noStrike" cap="none" normalizeH="0" baseline="0" dirty="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1_ActuatePPTemplate_ConfidentialMarkMarch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tuatePPTemplate_ConfidentialMarkMarch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tuatePPTemplate_ConfidentialMarkMarch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tuatePPTemplate_ConfidentialMarkMarch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tuatePPTemplate_ConfidentialMarkMarch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tuatePPTemplate_ConfidentialMarkMarch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8">
        <a:dk1>
          <a:srgbClr val="333333"/>
        </a:dk1>
        <a:lt1>
          <a:srgbClr val="FFFFFF"/>
        </a:lt1>
        <a:dk2>
          <a:srgbClr val="003366"/>
        </a:dk2>
        <a:lt2>
          <a:srgbClr val="969696"/>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9">
        <a:dk1>
          <a:srgbClr val="333333"/>
        </a:dk1>
        <a:lt1>
          <a:srgbClr val="FFFFFF"/>
        </a:lt1>
        <a:dk2>
          <a:srgbClr val="003366"/>
        </a:dk2>
        <a:lt2>
          <a:srgbClr val="808080"/>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10">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EE7429"/>
        </a:folHlink>
      </a:clrScheme>
      <a:clrMap bg1="lt1" tx1="dk1" bg2="lt2" tx2="dk2" accent1="accent1" accent2="accent2" accent3="accent3" accent4="accent4" accent5="accent5" accent6="accent6" hlink="hlink" folHlink="folHlink"/>
    </a:extraClrScheme>
    <a:extraClrScheme>
      <a:clrScheme name="1_ActuatePPTemplate_ConfidentialMarkMarch03 11">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D37843"/>
        </a:folHlink>
      </a:clrScheme>
      <a:clrMap bg1="lt1" tx1="dk1" bg2="lt2" tx2="dk2" accent1="accent1" accent2="accent2" accent3="accent3" accent4="accent4" accent5="accent5" accent6="accent6" hlink="hlink" folHlink="folHlink"/>
    </a:extraClrScheme>
    <a:extraClrScheme>
      <a:clrScheme name="1_ActuatePPTemplate_ConfidentialMarkMarch03 12">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1C9DAE"/>
        </a:hlink>
        <a:folHlink>
          <a:srgbClr val="D378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Actuate Template Aug 2012</Template>
  <TotalTime>5766</TotalTime>
  <Words>1121</Words>
  <Application>Microsoft Office PowerPoint</Application>
  <PresentationFormat>On-screen Show (4:3)</PresentationFormat>
  <Paragraphs>121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Actuate Template Aug 2012</vt:lpstr>
      <vt:lpstr>The Data Visualization Solution  Dan Melcher Sr. RIA Architect  </vt:lpstr>
      <vt:lpstr>Agenda</vt:lpstr>
      <vt:lpstr>Agenda</vt:lpstr>
      <vt:lpstr>Geospatial</vt:lpstr>
      <vt:lpstr>Geospatial</vt:lpstr>
      <vt:lpstr>Charts on Top</vt:lpstr>
      <vt:lpstr>Interaction</vt:lpstr>
      <vt:lpstr>Icon</vt:lpstr>
      <vt:lpstr>Rich</vt:lpstr>
      <vt:lpstr>Repetition</vt:lpstr>
      <vt:lpstr>Grouping</vt:lpstr>
      <vt:lpstr>Drill</vt:lpstr>
      <vt:lpstr>Drill</vt:lpstr>
      <vt:lpstr>Agenda</vt:lpstr>
      <vt:lpstr>Performance</vt:lpstr>
      <vt:lpstr>Briefing Book</vt:lpstr>
      <vt:lpstr>Strategy Map</vt:lpstr>
      <vt:lpstr>Agenda</vt:lpstr>
      <vt:lpstr>Venn Diagram</vt:lpstr>
      <vt:lpstr>Profile</vt:lpstr>
      <vt:lpstr>Predictive Analytics</vt:lpstr>
      <vt:lpstr>Dan Melcher – dmelcher@actuate.com Twitter: @danmelcher www.actuate.com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 Analytics Competence Center Business Plan</dc:title>
  <dc:creator>Noelia Llorente</dc:creator>
  <cp:lastModifiedBy>Windows User</cp:lastModifiedBy>
  <cp:revision>509</cp:revision>
  <cp:lastPrinted>2013-01-28T15:00:23Z</cp:lastPrinted>
  <dcterms:created xsi:type="dcterms:W3CDTF">2012-10-30T10:06:27Z</dcterms:created>
  <dcterms:modified xsi:type="dcterms:W3CDTF">2013-05-16T18:59:50Z</dcterms:modified>
</cp:coreProperties>
</file>