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18"/>
  </p:notesMasterIdLst>
  <p:sldIdLst>
    <p:sldId id="261" r:id="rId3"/>
    <p:sldId id="362" r:id="rId4"/>
    <p:sldId id="343" r:id="rId5"/>
    <p:sldId id="363" r:id="rId6"/>
    <p:sldId id="364" r:id="rId7"/>
    <p:sldId id="367" r:id="rId8"/>
    <p:sldId id="334" r:id="rId9"/>
    <p:sldId id="314" r:id="rId10"/>
    <p:sldId id="365" r:id="rId11"/>
    <p:sldId id="335" r:id="rId12"/>
    <p:sldId id="368" r:id="rId13"/>
    <p:sldId id="351" r:id="rId14"/>
    <p:sldId id="366" r:id="rId15"/>
    <p:sldId id="338" r:id="rId16"/>
    <p:sldId id="321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63" autoAdjust="0"/>
    <p:restoredTop sz="96196" autoAdjust="0"/>
  </p:normalViewPr>
  <p:slideViewPr>
    <p:cSldViewPr>
      <p:cViewPr varScale="1">
        <p:scale>
          <a:sx n="106" d="100"/>
          <a:sy n="106" d="100"/>
        </p:scale>
        <p:origin x="316" y="68"/>
      </p:cViewPr>
      <p:guideLst>
        <p:guide orient="horz" pos="1620"/>
        <p:guide pos="2880"/>
        <p:guide orient="horz" pos="18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89311-B830-475E-80F1-E166C91F26EF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94226-DCFC-4059-B351-D1AEFFD67F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2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14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Frame 3"/>
          <p:cNvSpPr/>
          <p:nvPr userDrawn="1"/>
        </p:nvSpPr>
        <p:spPr>
          <a:xfrm>
            <a:off x="54000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Frame 4"/>
          <p:cNvSpPr/>
          <p:nvPr userDrawn="1"/>
        </p:nvSpPr>
        <p:spPr>
          <a:xfrm>
            <a:off x="327608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 userDrawn="1"/>
        </p:nvSpPr>
        <p:spPr>
          <a:xfrm>
            <a:off x="601216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53718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83054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225878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757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55576" y="466625"/>
            <a:ext cx="7620148" cy="4212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94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9F2EC2D3-607F-4842-8AB5-DAC56E382FAF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6120680" cy="4752526"/>
          </a:xfrm>
          <a:custGeom>
            <a:avLst/>
            <a:gdLst>
              <a:gd name="connsiteX0" fmla="*/ 2088232 w 6120680"/>
              <a:gd name="connsiteY0" fmla="*/ 0 h 4752526"/>
              <a:gd name="connsiteX1" fmla="*/ 4032448 w 6120680"/>
              <a:gd name="connsiteY1" fmla="*/ 0 h 4752526"/>
              <a:gd name="connsiteX2" fmla="*/ 4032448 w 6120680"/>
              <a:gd name="connsiteY2" fmla="*/ 4752526 h 4752526"/>
              <a:gd name="connsiteX3" fmla="*/ 2088232 w 6120680"/>
              <a:gd name="connsiteY3" fmla="*/ 4752526 h 4752526"/>
              <a:gd name="connsiteX4" fmla="*/ 0 w 6120680"/>
              <a:gd name="connsiteY4" fmla="*/ 0 h 4752526"/>
              <a:gd name="connsiteX5" fmla="*/ 1944216 w 6120680"/>
              <a:gd name="connsiteY5" fmla="*/ 0 h 4752526"/>
              <a:gd name="connsiteX6" fmla="*/ 1944216 w 6120680"/>
              <a:gd name="connsiteY6" fmla="*/ 4752526 h 4752526"/>
              <a:gd name="connsiteX7" fmla="*/ 0 w 6120680"/>
              <a:gd name="connsiteY7" fmla="*/ 4752526 h 4752526"/>
              <a:gd name="connsiteX8" fmla="*/ 4176464 w 6120680"/>
              <a:gd name="connsiteY8" fmla="*/ 0 h 4752526"/>
              <a:gd name="connsiteX9" fmla="*/ 6120680 w 6120680"/>
              <a:gd name="connsiteY9" fmla="*/ 0 h 4752526"/>
              <a:gd name="connsiteX10" fmla="*/ 6120680 w 6120680"/>
              <a:gd name="connsiteY10" fmla="*/ 4752526 h 4752526"/>
              <a:gd name="connsiteX11" fmla="*/ 4176464 w 6120680"/>
              <a:gd name="connsiteY11" fmla="*/ 4752526 h 475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20680" h="4752526">
                <a:moveTo>
                  <a:pt x="2088232" y="0"/>
                </a:moveTo>
                <a:lnTo>
                  <a:pt x="4032448" y="0"/>
                </a:lnTo>
                <a:lnTo>
                  <a:pt x="4032448" y="4752526"/>
                </a:lnTo>
                <a:lnTo>
                  <a:pt x="2088232" y="4752526"/>
                </a:lnTo>
                <a:close/>
                <a:moveTo>
                  <a:pt x="0" y="0"/>
                </a:moveTo>
                <a:lnTo>
                  <a:pt x="1944216" y="0"/>
                </a:lnTo>
                <a:lnTo>
                  <a:pt x="1944216" y="4752526"/>
                </a:lnTo>
                <a:lnTo>
                  <a:pt x="0" y="4752526"/>
                </a:lnTo>
                <a:close/>
                <a:moveTo>
                  <a:pt x="4176464" y="0"/>
                </a:moveTo>
                <a:lnTo>
                  <a:pt x="6120680" y="0"/>
                </a:lnTo>
                <a:lnTo>
                  <a:pt x="6120680" y="4752526"/>
                </a:lnTo>
                <a:lnTo>
                  <a:pt x="4176464" y="475252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843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579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60440" y="26749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08472" y="185167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742552" y="343584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960440" y="185167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42552" y="185109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08472" y="26749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323528" y="267494"/>
            <a:ext cx="3273112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949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395536" y="1131589"/>
            <a:ext cx="2808312" cy="3649171"/>
          </a:xfrm>
          <a:prstGeom prst="roundRect">
            <a:avLst>
              <a:gd name="adj" fmla="val 34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531932" y="1238201"/>
            <a:ext cx="2563041" cy="3349772"/>
            <a:chOff x="531932" y="1238201"/>
            <a:chExt cx="2563041" cy="3349772"/>
          </a:xfrm>
        </p:grpSpPr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ounded Rectangle 10"/>
          <p:cNvSpPr/>
          <p:nvPr userDrawn="1"/>
        </p:nvSpPr>
        <p:spPr>
          <a:xfrm>
            <a:off x="3419872" y="1143150"/>
            <a:ext cx="5544616" cy="3649171"/>
          </a:xfrm>
          <a:prstGeom prst="roundRect">
            <a:avLst>
              <a:gd name="adj" fmla="val 34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91680" y="1843719"/>
            <a:ext cx="7452320" cy="144016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60440" y="2181679"/>
            <a:ext cx="518356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60440" y="2655255"/>
            <a:ext cx="51835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17545"/>
            <a:ext cx="3151673" cy="267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0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91680" y="1843719"/>
            <a:ext cx="7452320" cy="144016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60440" y="2181679"/>
            <a:ext cx="518356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60440" y="2655255"/>
            <a:ext cx="51835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17545"/>
            <a:ext cx="3151673" cy="267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771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2398" y="55552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2398" y="113159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5081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2398" y="55552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2398" y="113159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552185" y="1599886"/>
            <a:ext cx="1944000" cy="21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7514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582135" y="1599886"/>
            <a:ext cx="1944000" cy="21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687893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12085" y="1599886"/>
            <a:ext cx="1944000" cy="21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18272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642034" y="1599886"/>
            <a:ext cx="1944000" cy="21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748651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24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843808" y="0"/>
            <a:ext cx="3456384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16302" y="1169208"/>
            <a:ext cx="1915817" cy="2986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9B7425D-12B5-4BD3-AFE0-E211BEC2925B}"/>
              </a:ext>
            </a:extLst>
          </p:cNvPr>
          <p:cNvSpPr/>
          <p:nvPr userDrawn="1"/>
        </p:nvSpPr>
        <p:spPr>
          <a:xfrm>
            <a:off x="3449684" y="771550"/>
            <a:ext cx="2244633" cy="4032448"/>
          </a:xfrm>
          <a:custGeom>
            <a:avLst/>
            <a:gdLst>
              <a:gd name="connsiteX0" fmla="*/ 1074311 w 2244633"/>
              <a:gd name="connsiteY0" fmla="*/ 3650043 h 4032448"/>
              <a:gd name="connsiteX1" fmla="*/ 1170321 w 2244633"/>
              <a:gd name="connsiteY1" fmla="*/ 3650043 h 4032448"/>
              <a:gd name="connsiteX2" fmla="*/ 1194324 w 2244633"/>
              <a:gd name="connsiteY2" fmla="*/ 3674046 h 4032448"/>
              <a:gd name="connsiteX3" fmla="*/ 1194324 w 2244633"/>
              <a:gd name="connsiteY3" fmla="*/ 3770056 h 4032448"/>
              <a:gd name="connsiteX4" fmla="*/ 1170321 w 2244633"/>
              <a:gd name="connsiteY4" fmla="*/ 3794059 h 4032448"/>
              <a:gd name="connsiteX5" fmla="*/ 1074311 w 2244633"/>
              <a:gd name="connsiteY5" fmla="*/ 3794059 h 4032448"/>
              <a:gd name="connsiteX6" fmla="*/ 1050308 w 2244633"/>
              <a:gd name="connsiteY6" fmla="*/ 3770056 h 4032448"/>
              <a:gd name="connsiteX7" fmla="*/ 1050308 w 2244633"/>
              <a:gd name="connsiteY7" fmla="*/ 3674046 h 4032448"/>
              <a:gd name="connsiteX8" fmla="*/ 1074311 w 2244633"/>
              <a:gd name="connsiteY8" fmla="*/ 3650043 h 4032448"/>
              <a:gd name="connsiteX9" fmla="*/ 1122317 w 2244633"/>
              <a:gd name="connsiteY9" fmla="*/ 3550171 h 4032448"/>
              <a:gd name="connsiteX10" fmla="*/ 960590 w 2244633"/>
              <a:gd name="connsiteY10" fmla="*/ 3718057 h 4032448"/>
              <a:gd name="connsiteX11" fmla="*/ 1122317 w 2244633"/>
              <a:gd name="connsiteY11" fmla="*/ 3885942 h 4032448"/>
              <a:gd name="connsiteX12" fmla="*/ 1284043 w 2244633"/>
              <a:gd name="connsiteY12" fmla="*/ 3718057 h 4032448"/>
              <a:gd name="connsiteX13" fmla="*/ 1122317 w 2244633"/>
              <a:gd name="connsiteY13" fmla="*/ 3550171 h 4032448"/>
              <a:gd name="connsiteX14" fmla="*/ 172664 w 2244633"/>
              <a:gd name="connsiteY14" fmla="*/ 402120 h 4032448"/>
              <a:gd name="connsiteX15" fmla="*/ 172664 w 2244633"/>
              <a:gd name="connsiteY15" fmla="*/ 3359577 h 4032448"/>
              <a:gd name="connsiteX16" fmla="*/ 2071969 w 2244633"/>
              <a:gd name="connsiteY16" fmla="*/ 3359577 h 4032448"/>
              <a:gd name="connsiteX17" fmla="*/ 2071969 w 2244633"/>
              <a:gd name="connsiteY17" fmla="*/ 402120 h 4032448"/>
              <a:gd name="connsiteX18" fmla="*/ 863349 w 2244633"/>
              <a:gd name="connsiteY18" fmla="*/ 133260 h 4032448"/>
              <a:gd name="connsiteX19" fmla="*/ 798608 w 2244633"/>
              <a:gd name="connsiteY19" fmla="*/ 200468 h 4032448"/>
              <a:gd name="connsiteX20" fmla="*/ 863349 w 2244633"/>
              <a:gd name="connsiteY20" fmla="*/ 267675 h 4032448"/>
              <a:gd name="connsiteX21" fmla="*/ 1381284 w 2244633"/>
              <a:gd name="connsiteY21" fmla="*/ 267675 h 4032448"/>
              <a:gd name="connsiteX22" fmla="*/ 1446026 w 2244633"/>
              <a:gd name="connsiteY22" fmla="*/ 200468 h 4032448"/>
              <a:gd name="connsiteX23" fmla="*/ 1381284 w 2244633"/>
              <a:gd name="connsiteY23" fmla="*/ 133260 h 4032448"/>
              <a:gd name="connsiteX24" fmla="*/ 631322 w 2244633"/>
              <a:gd name="connsiteY24" fmla="*/ 126821 h 4032448"/>
              <a:gd name="connsiteX25" fmla="*/ 559314 w 2244633"/>
              <a:gd name="connsiteY25" fmla="*/ 198829 h 4032448"/>
              <a:gd name="connsiteX26" fmla="*/ 631322 w 2244633"/>
              <a:gd name="connsiteY26" fmla="*/ 270837 h 4032448"/>
              <a:gd name="connsiteX27" fmla="*/ 703330 w 2244633"/>
              <a:gd name="connsiteY27" fmla="*/ 198829 h 4032448"/>
              <a:gd name="connsiteX28" fmla="*/ 631322 w 2244633"/>
              <a:gd name="connsiteY28" fmla="*/ 126821 h 4032448"/>
              <a:gd name="connsiteX29" fmla="*/ 374113 w 2244633"/>
              <a:gd name="connsiteY29" fmla="*/ 0 h 4032448"/>
              <a:gd name="connsiteX30" fmla="*/ 1870520 w 2244633"/>
              <a:gd name="connsiteY30" fmla="*/ 0 h 4032448"/>
              <a:gd name="connsiteX31" fmla="*/ 2244633 w 2244633"/>
              <a:gd name="connsiteY31" fmla="*/ 388361 h 4032448"/>
              <a:gd name="connsiteX32" fmla="*/ 2244633 w 2244633"/>
              <a:gd name="connsiteY32" fmla="*/ 3644087 h 4032448"/>
              <a:gd name="connsiteX33" fmla="*/ 1870520 w 2244633"/>
              <a:gd name="connsiteY33" fmla="*/ 4032448 h 4032448"/>
              <a:gd name="connsiteX34" fmla="*/ 374113 w 2244633"/>
              <a:gd name="connsiteY34" fmla="*/ 4032448 h 4032448"/>
              <a:gd name="connsiteX35" fmla="*/ 0 w 2244633"/>
              <a:gd name="connsiteY35" fmla="*/ 3644087 h 4032448"/>
              <a:gd name="connsiteX36" fmla="*/ 0 w 2244633"/>
              <a:gd name="connsiteY36" fmla="*/ 388361 h 4032448"/>
              <a:gd name="connsiteX37" fmla="*/ 374113 w 2244633"/>
              <a:gd name="connsiteY37" fmla="*/ 0 h 403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244633" h="4032448">
                <a:moveTo>
                  <a:pt x="1074311" y="3650043"/>
                </a:moveTo>
                <a:lnTo>
                  <a:pt x="1170321" y="3650043"/>
                </a:lnTo>
                <a:cubicBezTo>
                  <a:pt x="1183577" y="3650043"/>
                  <a:pt x="1194324" y="3660790"/>
                  <a:pt x="1194324" y="3674046"/>
                </a:cubicBezTo>
                <a:lnTo>
                  <a:pt x="1194324" y="3770056"/>
                </a:lnTo>
                <a:cubicBezTo>
                  <a:pt x="1194324" y="3783312"/>
                  <a:pt x="1183577" y="3794059"/>
                  <a:pt x="1170321" y="3794059"/>
                </a:cubicBezTo>
                <a:lnTo>
                  <a:pt x="1074311" y="3794059"/>
                </a:lnTo>
                <a:cubicBezTo>
                  <a:pt x="1061055" y="3794059"/>
                  <a:pt x="1050308" y="3783312"/>
                  <a:pt x="1050308" y="3770056"/>
                </a:cubicBezTo>
                <a:lnTo>
                  <a:pt x="1050308" y="3674046"/>
                </a:lnTo>
                <a:cubicBezTo>
                  <a:pt x="1050308" y="3660790"/>
                  <a:pt x="1061055" y="3650043"/>
                  <a:pt x="1074311" y="3650043"/>
                </a:cubicBezTo>
                <a:close/>
                <a:moveTo>
                  <a:pt x="1122317" y="3550171"/>
                </a:moveTo>
                <a:cubicBezTo>
                  <a:pt x="1032998" y="3550171"/>
                  <a:pt x="960590" y="3625336"/>
                  <a:pt x="960590" y="3718057"/>
                </a:cubicBezTo>
                <a:cubicBezTo>
                  <a:pt x="960590" y="3810777"/>
                  <a:pt x="1032998" y="3885942"/>
                  <a:pt x="1122317" y="3885942"/>
                </a:cubicBezTo>
                <a:cubicBezTo>
                  <a:pt x="1211635" y="3885942"/>
                  <a:pt x="1284043" y="3810777"/>
                  <a:pt x="1284043" y="3718057"/>
                </a:cubicBezTo>
                <a:cubicBezTo>
                  <a:pt x="1284043" y="3625336"/>
                  <a:pt x="1211635" y="3550171"/>
                  <a:pt x="1122317" y="3550171"/>
                </a:cubicBezTo>
                <a:close/>
                <a:moveTo>
                  <a:pt x="172664" y="402120"/>
                </a:moveTo>
                <a:lnTo>
                  <a:pt x="172664" y="3359577"/>
                </a:lnTo>
                <a:lnTo>
                  <a:pt x="2071969" y="3359577"/>
                </a:lnTo>
                <a:lnTo>
                  <a:pt x="2071969" y="402120"/>
                </a:lnTo>
                <a:close/>
                <a:moveTo>
                  <a:pt x="863349" y="133260"/>
                </a:moveTo>
                <a:cubicBezTo>
                  <a:pt x="827594" y="133260"/>
                  <a:pt x="798608" y="163350"/>
                  <a:pt x="798608" y="200468"/>
                </a:cubicBezTo>
                <a:cubicBezTo>
                  <a:pt x="798608" y="237585"/>
                  <a:pt x="827594" y="267675"/>
                  <a:pt x="863349" y="267675"/>
                </a:cubicBezTo>
                <a:lnTo>
                  <a:pt x="1381284" y="267675"/>
                </a:lnTo>
                <a:cubicBezTo>
                  <a:pt x="1417040" y="267675"/>
                  <a:pt x="1446026" y="237585"/>
                  <a:pt x="1446026" y="200468"/>
                </a:cubicBezTo>
                <a:cubicBezTo>
                  <a:pt x="1446026" y="163350"/>
                  <a:pt x="1417040" y="133260"/>
                  <a:pt x="1381284" y="133260"/>
                </a:cubicBezTo>
                <a:close/>
                <a:moveTo>
                  <a:pt x="631322" y="126821"/>
                </a:moveTo>
                <a:cubicBezTo>
                  <a:pt x="591553" y="126821"/>
                  <a:pt x="559314" y="159060"/>
                  <a:pt x="559314" y="198829"/>
                </a:cubicBezTo>
                <a:cubicBezTo>
                  <a:pt x="559314" y="238598"/>
                  <a:pt x="591553" y="270837"/>
                  <a:pt x="631322" y="270837"/>
                </a:cubicBezTo>
                <a:cubicBezTo>
                  <a:pt x="671091" y="270837"/>
                  <a:pt x="703330" y="238598"/>
                  <a:pt x="703330" y="198829"/>
                </a:cubicBezTo>
                <a:cubicBezTo>
                  <a:pt x="703330" y="159060"/>
                  <a:pt x="671091" y="126821"/>
                  <a:pt x="631322" y="126821"/>
                </a:cubicBezTo>
                <a:close/>
                <a:moveTo>
                  <a:pt x="374113" y="0"/>
                </a:moveTo>
                <a:lnTo>
                  <a:pt x="1870520" y="0"/>
                </a:lnTo>
                <a:cubicBezTo>
                  <a:pt x="2077136" y="0"/>
                  <a:pt x="2244633" y="173876"/>
                  <a:pt x="2244633" y="388361"/>
                </a:cubicBezTo>
                <a:lnTo>
                  <a:pt x="2244633" y="3644087"/>
                </a:lnTo>
                <a:cubicBezTo>
                  <a:pt x="2244633" y="3858572"/>
                  <a:pt x="2077136" y="4032448"/>
                  <a:pt x="1870520" y="4032448"/>
                </a:cubicBezTo>
                <a:lnTo>
                  <a:pt x="374113" y="4032448"/>
                </a:lnTo>
                <a:cubicBezTo>
                  <a:pt x="167497" y="4032448"/>
                  <a:pt x="0" y="3858572"/>
                  <a:pt x="0" y="3644087"/>
                </a:cubicBezTo>
                <a:lnTo>
                  <a:pt x="0" y="388361"/>
                </a:lnTo>
                <a:cubicBezTo>
                  <a:pt x="0" y="173876"/>
                  <a:pt x="167497" y="0"/>
                  <a:pt x="3741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30963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933500" y="1491630"/>
            <a:ext cx="2644455" cy="19917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13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045692"/>
            <a:ext cx="9153525" cy="2097807"/>
          </a:xfrm>
          <a:custGeom>
            <a:avLst/>
            <a:gdLst>
              <a:gd name="connsiteX0" fmla="*/ 0 w 9144000"/>
              <a:gd name="connsiteY0" fmla="*/ 0 h 1059582"/>
              <a:gd name="connsiteX1" fmla="*/ 9144000 w 9144000"/>
              <a:gd name="connsiteY1" fmla="*/ 0 h 1059582"/>
              <a:gd name="connsiteX2" fmla="*/ 9144000 w 9144000"/>
              <a:gd name="connsiteY2" fmla="*/ 1059582 h 1059582"/>
              <a:gd name="connsiteX3" fmla="*/ 0 w 9144000"/>
              <a:gd name="connsiteY3" fmla="*/ 1059582 h 1059582"/>
              <a:gd name="connsiteX4" fmla="*/ 0 w 9144000"/>
              <a:gd name="connsiteY4" fmla="*/ 0 h 1059582"/>
              <a:gd name="connsiteX0" fmla="*/ 0 w 9153525"/>
              <a:gd name="connsiteY0" fmla="*/ 1038225 h 2097807"/>
              <a:gd name="connsiteX1" fmla="*/ 9153525 w 9153525"/>
              <a:gd name="connsiteY1" fmla="*/ 0 h 2097807"/>
              <a:gd name="connsiteX2" fmla="*/ 9144000 w 9153525"/>
              <a:gd name="connsiteY2" fmla="*/ 2097807 h 2097807"/>
              <a:gd name="connsiteX3" fmla="*/ 0 w 9153525"/>
              <a:gd name="connsiteY3" fmla="*/ 2097807 h 2097807"/>
              <a:gd name="connsiteX4" fmla="*/ 0 w 9153525"/>
              <a:gd name="connsiteY4" fmla="*/ 1038225 h 209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2097807">
                <a:moveTo>
                  <a:pt x="0" y="1038225"/>
                </a:moveTo>
                <a:lnTo>
                  <a:pt x="9153525" y="0"/>
                </a:lnTo>
                <a:lnTo>
                  <a:pt x="9144000" y="2097807"/>
                </a:lnTo>
                <a:lnTo>
                  <a:pt x="0" y="2097807"/>
                </a:lnTo>
                <a:lnTo>
                  <a:pt x="0" y="10382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14344"/>
            <a:ext cx="3816424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0" y="1374774"/>
            <a:ext cx="3455535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94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9426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35891" y="3075998"/>
            <a:ext cx="2862064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90886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094420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439426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6890886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59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73" r:id="rId5"/>
    <p:sldLayoutId id="2147483655" r:id="rId6"/>
    <p:sldLayoutId id="2147483665" r:id="rId7"/>
    <p:sldLayoutId id="2147483666" r:id="rId8"/>
    <p:sldLayoutId id="2147483667" r:id="rId9"/>
    <p:sldLayoutId id="2147483674" r:id="rId10"/>
    <p:sldLayoutId id="2147483669" r:id="rId11"/>
    <p:sldLayoutId id="2147483662" r:id="rId12"/>
    <p:sldLayoutId id="2147483672" r:id="rId13"/>
    <p:sldLayoutId id="2147483664" r:id="rId14"/>
    <p:sldLayoutId id="2147483671" r:id="rId15"/>
    <p:sldLayoutId id="2147483656" r:id="rId16"/>
    <p:sldLayoutId id="2147483676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763688" y="411510"/>
            <a:ext cx="648072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cs typeface="Arial" pitchFamily="34" charset="0"/>
              </a:rPr>
              <a:t>Table of Content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58D376-86BD-4686-A373-FD1AB1A01295}"/>
              </a:ext>
            </a:extLst>
          </p:cNvPr>
          <p:cNvGrpSpPr/>
          <p:nvPr/>
        </p:nvGrpSpPr>
        <p:grpSpPr>
          <a:xfrm>
            <a:off x="1763688" y="1364105"/>
            <a:ext cx="5478294" cy="430887"/>
            <a:chOff x="1763688" y="1132751"/>
            <a:chExt cx="5478294" cy="430887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2339752" y="1203598"/>
              <a:ext cx="4902230" cy="3385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Data Description &amp; Understanding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1" name="TextBox 4"/>
            <p:cNvSpPr txBox="1"/>
            <p:nvPr/>
          </p:nvSpPr>
          <p:spPr>
            <a:xfrm>
              <a:off x="1763688" y="1132751"/>
              <a:ext cx="604639" cy="430887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8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6941953-29D8-4EA3-9D13-67C4D5E8209C}"/>
              </a:ext>
            </a:extLst>
          </p:cNvPr>
          <p:cNvGrpSpPr/>
          <p:nvPr/>
        </p:nvGrpSpPr>
        <p:grpSpPr>
          <a:xfrm>
            <a:off x="1763688" y="2026346"/>
            <a:ext cx="5478294" cy="430887"/>
            <a:chOff x="1763688" y="1132751"/>
            <a:chExt cx="5478294" cy="430887"/>
          </a:xfrm>
        </p:grpSpPr>
        <p:sp>
          <p:nvSpPr>
            <p:cNvPr id="25" name="TextBox 10">
              <a:extLst>
                <a:ext uri="{FF2B5EF4-FFF2-40B4-BE49-F238E27FC236}">
                  <a16:creationId xmlns:a16="http://schemas.microsoft.com/office/drawing/2014/main" id="{A8EF18FF-F095-49D3-BE0F-C9904CBC002D}"/>
                </a:ext>
              </a:extLst>
            </p:cNvPr>
            <p:cNvSpPr txBox="1"/>
            <p:nvPr/>
          </p:nvSpPr>
          <p:spPr bwMode="auto">
            <a:xfrm>
              <a:off x="2339752" y="1203598"/>
              <a:ext cx="4902230" cy="3385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Exploratory Data Analysis (EDA)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6" name="TextBox 4">
              <a:extLst>
                <a:ext uri="{FF2B5EF4-FFF2-40B4-BE49-F238E27FC236}">
                  <a16:creationId xmlns:a16="http://schemas.microsoft.com/office/drawing/2014/main" id="{6E6BD9E2-9F9D-4706-A69B-09FEF7305BBF}"/>
                </a:ext>
              </a:extLst>
            </p:cNvPr>
            <p:cNvSpPr txBox="1"/>
            <p:nvPr/>
          </p:nvSpPr>
          <p:spPr>
            <a:xfrm>
              <a:off x="1763688" y="1132751"/>
              <a:ext cx="604639" cy="430887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800" b="1" dirty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92836AE-7CB0-484C-A3E5-496B53092A04}"/>
              </a:ext>
            </a:extLst>
          </p:cNvPr>
          <p:cNvGrpSpPr/>
          <p:nvPr/>
        </p:nvGrpSpPr>
        <p:grpSpPr>
          <a:xfrm>
            <a:off x="1763688" y="2688587"/>
            <a:ext cx="5478294" cy="430887"/>
            <a:chOff x="1763688" y="1132751"/>
            <a:chExt cx="5478294" cy="430887"/>
          </a:xfrm>
        </p:grpSpPr>
        <p:sp>
          <p:nvSpPr>
            <p:cNvPr id="28" name="TextBox 10">
              <a:extLst>
                <a:ext uri="{FF2B5EF4-FFF2-40B4-BE49-F238E27FC236}">
                  <a16:creationId xmlns:a16="http://schemas.microsoft.com/office/drawing/2014/main" id="{9743DE1C-1E96-4F1A-8A5E-FD51EC446C7D}"/>
                </a:ext>
              </a:extLst>
            </p:cNvPr>
            <p:cNvSpPr txBox="1"/>
            <p:nvPr/>
          </p:nvSpPr>
          <p:spPr bwMode="auto">
            <a:xfrm>
              <a:off x="2339752" y="1203598"/>
              <a:ext cx="4902230" cy="3385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b="1" dirty="0">
                  <a:solidFill>
                    <a:schemeClr val="accent3"/>
                  </a:solidFill>
                  <a:cs typeface="Arial" pitchFamily="34" charset="0"/>
                </a:rPr>
                <a:t>Data Preprocessing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9" name="TextBox 4">
              <a:extLst>
                <a:ext uri="{FF2B5EF4-FFF2-40B4-BE49-F238E27FC236}">
                  <a16:creationId xmlns:a16="http://schemas.microsoft.com/office/drawing/2014/main" id="{4832EA12-417A-46AC-9620-A50CA90D545E}"/>
                </a:ext>
              </a:extLst>
            </p:cNvPr>
            <p:cNvSpPr txBox="1"/>
            <p:nvPr/>
          </p:nvSpPr>
          <p:spPr>
            <a:xfrm>
              <a:off x="1763688" y="1132751"/>
              <a:ext cx="604639" cy="430887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800" b="1" dirty="0">
                  <a:solidFill>
                    <a:schemeClr val="accent1"/>
                  </a:solidFill>
                  <a:cs typeface="Arial" pitchFamily="34" charset="0"/>
                </a:rPr>
                <a:t>03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735C2C9-4403-4F96-BA32-D011298C4188}"/>
              </a:ext>
            </a:extLst>
          </p:cNvPr>
          <p:cNvGrpSpPr/>
          <p:nvPr/>
        </p:nvGrpSpPr>
        <p:grpSpPr>
          <a:xfrm>
            <a:off x="1758851" y="3350828"/>
            <a:ext cx="5478294" cy="430887"/>
            <a:chOff x="1763688" y="1132751"/>
            <a:chExt cx="5478294" cy="430887"/>
          </a:xfrm>
        </p:grpSpPr>
        <p:sp>
          <p:nvSpPr>
            <p:cNvPr id="31" name="TextBox 10">
              <a:extLst>
                <a:ext uri="{FF2B5EF4-FFF2-40B4-BE49-F238E27FC236}">
                  <a16:creationId xmlns:a16="http://schemas.microsoft.com/office/drawing/2014/main" id="{BEB3A977-13A9-4364-A3E9-D0A9207F0B46}"/>
                </a:ext>
              </a:extLst>
            </p:cNvPr>
            <p:cNvSpPr txBox="1"/>
            <p:nvPr/>
          </p:nvSpPr>
          <p:spPr bwMode="auto">
            <a:xfrm>
              <a:off x="2339752" y="1203598"/>
              <a:ext cx="4902230" cy="3385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b="1" dirty="0">
                  <a:solidFill>
                    <a:schemeClr val="accent4"/>
                  </a:solidFill>
                  <a:cs typeface="Arial" pitchFamily="34" charset="0"/>
                </a:rPr>
                <a:t>Machine Learning Modelling</a:t>
              </a:r>
              <a:endParaRPr lang="ko-KR" altLang="en-US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2" name="TextBox 4">
              <a:extLst>
                <a:ext uri="{FF2B5EF4-FFF2-40B4-BE49-F238E27FC236}">
                  <a16:creationId xmlns:a16="http://schemas.microsoft.com/office/drawing/2014/main" id="{91D11A76-756E-4F4A-A5BE-AB6CBC8380F7}"/>
                </a:ext>
              </a:extLst>
            </p:cNvPr>
            <p:cNvSpPr txBox="1"/>
            <p:nvPr/>
          </p:nvSpPr>
          <p:spPr>
            <a:xfrm>
              <a:off x="1763688" y="1132751"/>
              <a:ext cx="604639" cy="430887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800" b="1" dirty="0">
                  <a:solidFill>
                    <a:schemeClr val="accent1"/>
                  </a:solidFill>
                  <a:cs typeface="Arial" pitchFamily="34" charset="0"/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60440" y="1851670"/>
            <a:ext cx="5183560" cy="1440159"/>
          </a:xfrm>
        </p:spPr>
        <p:txBody>
          <a:bodyPr/>
          <a:lstStyle/>
          <a:p>
            <a:pPr algn="ctr"/>
            <a:r>
              <a:rPr lang="en-US" altLang="ko-KR" sz="3000" b="1" dirty="0">
                <a:solidFill>
                  <a:schemeClr val="tx1"/>
                </a:solidFill>
                <a:cs typeface="Arial" pitchFamily="34" charset="0"/>
              </a:rPr>
              <a:t>DATA </a:t>
            </a:r>
          </a:p>
          <a:p>
            <a:pPr algn="ctr"/>
            <a:r>
              <a:rPr lang="en-US" altLang="ko-KR" sz="3000" b="1" dirty="0">
                <a:solidFill>
                  <a:schemeClr val="tx1"/>
                </a:solidFill>
                <a:cs typeface="Arial" pitchFamily="34" charset="0"/>
              </a:rPr>
              <a:t>PREPROCESSING</a:t>
            </a:r>
          </a:p>
        </p:txBody>
      </p:sp>
      <p:sp>
        <p:nvSpPr>
          <p:cNvPr id="8" name="Teardrop 1">
            <a:extLst>
              <a:ext uri="{FF2B5EF4-FFF2-40B4-BE49-F238E27FC236}">
                <a16:creationId xmlns:a16="http://schemas.microsoft.com/office/drawing/2014/main" id="{BC67B10B-5D93-4230-A48F-6667DCEEFD81}"/>
              </a:ext>
            </a:extLst>
          </p:cNvPr>
          <p:cNvSpPr/>
          <p:nvPr/>
        </p:nvSpPr>
        <p:spPr>
          <a:xfrm rot="18805991">
            <a:off x="1563053" y="2007865"/>
            <a:ext cx="1139656" cy="112776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396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9040376-5858-4B41-8C6A-FC4786592ED7}"/>
              </a:ext>
            </a:extLst>
          </p:cNvPr>
          <p:cNvSpPr txBox="1">
            <a:spLocks/>
          </p:cNvSpPr>
          <p:nvPr/>
        </p:nvSpPr>
        <p:spPr>
          <a:xfrm>
            <a:off x="0" y="339502"/>
            <a:ext cx="9144000" cy="50405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Data Preprocessing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25F2FE-BCB5-77C7-7524-F50D574FC105}"/>
              </a:ext>
            </a:extLst>
          </p:cNvPr>
          <p:cNvSpPr txBox="1"/>
          <p:nvPr/>
        </p:nvSpPr>
        <p:spPr>
          <a:xfrm>
            <a:off x="6324195" y="1341131"/>
            <a:ext cx="2712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Drop, high correlated </a:t>
            </a:r>
          </a:p>
          <a:p>
            <a:r>
              <a:rPr lang="en-US" dirty="0">
                <a:solidFill>
                  <a:schemeClr val="bg1"/>
                </a:solidFill>
              </a:rPr>
              <a:t>features, </a:t>
            </a:r>
          </a:p>
          <a:p>
            <a:r>
              <a:rPr lang="en-US" dirty="0">
                <a:solidFill>
                  <a:schemeClr val="bg1"/>
                </a:solidFill>
              </a:rPr>
              <a:t>threshold (0.75)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D2785-B498-6D1D-624C-3A5BA584C4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5" t="1" b="47594"/>
          <a:stretch/>
        </p:blipFill>
        <p:spPr>
          <a:xfrm>
            <a:off x="323528" y="843558"/>
            <a:ext cx="6000667" cy="3600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C3529D-9A1F-2588-4289-73FE65823581}"/>
              </a:ext>
            </a:extLst>
          </p:cNvPr>
          <p:cNvSpPr txBox="1"/>
          <p:nvPr/>
        </p:nvSpPr>
        <p:spPr>
          <a:xfrm>
            <a:off x="6327153" y="2499742"/>
            <a:ext cx="2205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'</a:t>
            </a:r>
            <a:r>
              <a:rPr lang="en-ID" dirty="0" err="1">
                <a:solidFill>
                  <a:schemeClr val="bg1"/>
                </a:solidFill>
              </a:rPr>
              <a:t>installment</a:t>
            </a:r>
            <a:r>
              <a:rPr lang="en-ID" dirty="0">
                <a:solidFill>
                  <a:schemeClr val="bg1"/>
                </a:solidFill>
              </a:rPr>
              <a:t>’, </a:t>
            </a:r>
          </a:p>
          <a:p>
            <a:r>
              <a:rPr lang="en-ID" dirty="0">
                <a:solidFill>
                  <a:schemeClr val="bg1"/>
                </a:solidFill>
              </a:rPr>
              <a:t>'</a:t>
            </a:r>
            <a:r>
              <a:rPr lang="en-ID" dirty="0" err="1">
                <a:solidFill>
                  <a:schemeClr val="bg1"/>
                </a:solidFill>
              </a:rPr>
              <a:t>total_rev_hi_lim</a:t>
            </a:r>
            <a:r>
              <a:rPr lang="en-ID" dirty="0">
                <a:solidFill>
                  <a:schemeClr val="bg1"/>
                </a:solidFill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4085690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9040376-5858-4B41-8C6A-FC4786592ED7}"/>
              </a:ext>
            </a:extLst>
          </p:cNvPr>
          <p:cNvSpPr txBox="1">
            <a:spLocks/>
          </p:cNvSpPr>
          <p:nvPr/>
        </p:nvSpPr>
        <p:spPr>
          <a:xfrm>
            <a:off x="0" y="339502"/>
            <a:ext cx="9144000" cy="50405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Data Preprocessing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25F2FE-BCB5-77C7-7524-F50D574FC105}"/>
              </a:ext>
            </a:extLst>
          </p:cNvPr>
          <p:cNvSpPr txBox="1"/>
          <p:nvPr/>
        </p:nvSpPr>
        <p:spPr>
          <a:xfrm>
            <a:off x="4860032" y="1635646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Fill </a:t>
            </a:r>
            <a:r>
              <a:rPr lang="en-US" dirty="0" err="1">
                <a:solidFill>
                  <a:schemeClr val="bg1"/>
                </a:solidFill>
              </a:rPr>
              <a:t>NaN</a:t>
            </a:r>
            <a:r>
              <a:rPr lang="en-US" dirty="0">
                <a:solidFill>
                  <a:schemeClr val="bg1"/>
                </a:solidFill>
              </a:rPr>
              <a:t> values with </a:t>
            </a:r>
          </a:p>
          <a:p>
            <a:r>
              <a:rPr lang="en-US" dirty="0">
                <a:solidFill>
                  <a:schemeClr val="bg1"/>
                </a:solidFill>
              </a:rPr>
              <a:t>median imputation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A32C08-B71D-F213-0906-33F8611AA093}"/>
              </a:ext>
            </a:extLst>
          </p:cNvPr>
          <p:cNvSpPr txBox="1"/>
          <p:nvPr/>
        </p:nvSpPr>
        <p:spPr>
          <a:xfrm>
            <a:off x="4860032" y="843558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Change loan status values with 0 and 1 (Binary)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DAC3A-1A84-F1A6-5CDB-F824071E3180}"/>
              </a:ext>
            </a:extLst>
          </p:cNvPr>
          <p:cNvSpPr txBox="1"/>
          <p:nvPr/>
        </p:nvSpPr>
        <p:spPr>
          <a:xfrm>
            <a:off x="4860032" y="2427734"/>
            <a:ext cx="35967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Change ‘grade’ column into </a:t>
            </a:r>
          </a:p>
          <a:p>
            <a:r>
              <a:rPr lang="en-US" dirty="0">
                <a:solidFill>
                  <a:schemeClr val="bg1"/>
                </a:solidFill>
              </a:rPr>
              <a:t>Ordinal type</a:t>
            </a:r>
          </a:p>
          <a:p>
            <a:r>
              <a:rPr lang="en-US" dirty="0">
                <a:solidFill>
                  <a:schemeClr val="bg1"/>
                </a:solidFill>
              </a:rPr>
              <a:t>Change another object column </a:t>
            </a:r>
          </a:p>
          <a:p>
            <a:r>
              <a:rPr lang="en-US" dirty="0">
                <a:solidFill>
                  <a:schemeClr val="bg1"/>
                </a:solidFill>
              </a:rPr>
              <a:t>into One-Hot-Encoding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‘</a:t>
            </a:r>
            <a:r>
              <a:rPr lang="en-US" dirty="0" err="1">
                <a:solidFill>
                  <a:schemeClr val="bg1"/>
                </a:solidFill>
              </a:rPr>
              <a:t>home_ownership</a:t>
            </a:r>
            <a:r>
              <a:rPr lang="en-US" dirty="0">
                <a:solidFill>
                  <a:schemeClr val="bg1"/>
                </a:solidFill>
              </a:rPr>
              <a:t>’,</a:t>
            </a:r>
          </a:p>
          <a:p>
            <a:r>
              <a:rPr lang="en-US" dirty="0">
                <a:solidFill>
                  <a:schemeClr val="bg1"/>
                </a:solidFill>
              </a:rPr>
              <a:t>‘</a:t>
            </a:r>
            <a:r>
              <a:rPr lang="en-US" dirty="0" err="1">
                <a:solidFill>
                  <a:schemeClr val="bg1"/>
                </a:solidFill>
              </a:rPr>
              <a:t>verification_status</a:t>
            </a:r>
            <a:r>
              <a:rPr lang="en-US" dirty="0">
                <a:solidFill>
                  <a:schemeClr val="bg1"/>
                </a:solidFill>
              </a:rPr>
              <a:t>’, ‘purpose’,</a:t>
            </a:r>
          </a:p>
          <a:p>
            <a:r>
              <a:rPr lang="en-US" dirty="0">
                <a:solidFill>
                  <a:schemeClr val="bg1"/>
                </a:solidFill>
              </a:rPr>
              <a:t>‘</a:t>
            </a:r>
            <a:r>
              <a:rPr lang="en-US" dirty="0" err="1">
                <a:solidFill>
                  <a:schemeClr val="bg1"/>
                </a:solidFill>
              </a:rPr>
              <a:t>initial_list_status</a:t>
            </a:r>
            <a:r>
              <a:rPr lang="en-US" dirty="0">
                <a:solidFill>
                  <a:schemeClr val="bg1"/>
                </a:solidFill>
              </a:rPr>
              <a:t>’)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E18B9A-33C4-7301-10E0-471B9BAD8A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764"/>
          <a:stretch/>
        </p:blipFill>
        <p:spPr>
          <a:xfrm>
            <a:off x="536324" y="843558"/>
            <a:ext cx="3787384" cy="4335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5B829F-F0CE-D3F3-18A6-AAF0C4443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48" y="1369214"/>
            <a:ext cx="3710260" cy="340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2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9040376-5858-4B41-8C6A-FC4786592ED7}"/>
              </a:ext>
            </a:extLst>
          </p:cNvPr>
          <p:cNvSpPr txBox="1">
            <a:spLocks/>
          </p:cNvSpPr>
          <p:nvPr/>
        </p:nvSpPr>
        <p:spPr>
          <a:xfrm>
            <a:off x="0" y="339502"/>
            <a:ext cx="9144000" cy="50405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Data Preprocessing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4AD3FA-6578-B20E-706E-FF9F6B785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7"/>
          <a:stretch/>
        </p:blipFill>
        <p:spPr>
          <a:xfrm>
            <a:off x="2121490" y="866429"/>
            <a:ext cx="4901020" cy="350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22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60440" y="1851670"/>
            <a:ext cx="5183560" cy="1440159"/>
          </a:xfrm>
        </p:spPr>
        <p:txBody>
          <a:bodyPr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cs typeface="Arial" pitchFamily="34" charset="0"/>
              </a:rPr>
              <a:t>MACHINE LEARNING MODELLING</a:t>
            </a:r>
            <a:endParaRPr lang="ko-KR" altLang="en-US" sz="3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" name="Oval 21">
            <a:extLst>
              <a:ext uri="{FF2B5EF4-FFF2-40B4-BE49-F238E27FC236}">
                <a16:creationId xmlns:a16="http://schemas.microsoft.com/office/drawing/2014/main" id="{C911FE17-7156-4327-BF56-2761BD672F9A}"/>
              </a:ext>
            </a:extLst>
          </p:cNvPr>
          <p:cNvSpPr>
            <a:spLocks noChangeAspect="1"/>
          </p:cNvSpPr>
          <p:nvPr/>
        </p:nvSpPr>
        <p:spPr>
          <a:xfrm>
            <a:off x="1547664" y="1974827"/>
            <a:ext cx="1183958" cy="119384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7685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7D9761C2-A83A-475B-8A9E-108BBBE669F7}"/>
              </a:ext>
            </a:extLst>
          </p:cNvPr>
          <p:cNvSpPr txBox="1">
            <a:spLocks/>
          </p:cNvSpPr>
          <p:nvPr/>
        </p:nvSpPr>
        <p:spPr>
          <a:xfrm>
            <a:off x="-2398" y="-92546"/>
            <a:ext cx="9144000" cy="50405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Machine Learning Modelling</a:t>
            </a:r>
            <a:endParaRPr lang="en-ID" sz="2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592303-E20F-6339-BF7A-7F5B7E8B5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37"/>
          <a:stretch/>
        </p:blipFill>
        <p:spPr>
          <a:xfrm>
            <a:off x="16076" y="411510"/>
            <a:ext cx="2899740" cy="24885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619D43-AD78-6E46-CEE5-0DB21E945B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37" b="8200"/>
          <a:stretch/>
        </p:blipFill>
        <p:spPr>
          <a:xfrm>
            <a:off x="3050038" y="411510"/>
            <a:ext cx="2899740" cy="24885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093FD1-E408-452D-2C98-B32FF3BE16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14"/>
          <a:stretch/>
        </p:blipFill>
        <p:spPr>
          <a:xfrm>
            <a:off x="6084000" y="411510"/>
            <a:ext cx="2952496" cy="25321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787049-9815-A423-4259-B795C366D1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249" y="3003798"/>
            <a:ext cx="3029317" cy="206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8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60440" y="1851670"/>
            <a:ext cx="5183560" cy="1440160"/>
          </a:xfrm>
        </p:spPr>
        <p:txBody>
          <a:bodyPr/>
          <a:lstStyle/>
          <a:p>
            <a:pPr algn="ctr"/>
            <a:r>
              <a:rPr lang="en-US" altLang="ko-KR" sz="3200" b="1" dirty="0"/>
              <a:t>DATA DESCRIPTION &amp; UNDERSTANDING</a:t>
            </a:r>
            <a:endParaRPr lang="ko-KR" altLang="en-US" sz="3200" b="1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5A11480-A065-437F-907E-6F18FF0E07A3}"/>
              </a:ext>
            </a:extLst>
          </p:cNvPr>
          <p:cNvSpPr/>
          <p:nvPr/>
        </p:nvSpPr>
        <p:spPr>
          <a:xfrm rot="18900000">
            <a:off x="1892136" y="1941410"/>
            <a:ext cx="649535" cy="1447029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855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676364A5-B3DD-4E1D-8DEB-CC6319D00344}"/>
              </a:ext>
            </a:extLst>
          </p:cNvPr>
          <p:cNvSpPr txBox="1">
            <a:spLocks/>
          </p:cNvSpPr>
          <p:nvPr/>
        </p:nvSpPr>
        <p:spPr>
          <a:xfrm>
            <a:off x="0" y="411510"/>
            <a:ext cx="9144000" cy="36004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Data Understanding</a:t>
            </a:r>
            <a:endParaRPr lang="en-ID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2DA5B7-D62F-B19A-FB26-C11616CCA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48196"/>
            <a:ext cx="4940456" cy="3883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39D191-7136-747F-A762-372BBC9693A9}"/>
              </a:ext>
            </a:extLst>
          </p:cNvPr>
          <p:cNvSpPr txBox="1"/>
          <p:nvPr/>
        </p:nvSpPr>
        <p:spPr>
          <a:xfrm>
            <a:off x="5348595" y="2110085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Drop the unnecessary </a:t>
            </a:r>
            <a:r>
              <a:rPr lang="en-US" dirty="0" err="1">
                <a:solidFill>
                  <a:schemeClr val="bg1"/>
                </a:solidFill>
              </a:rPr>
              <a:t>colums</a:t>
            </a:r>
            <a:r>
              <a:rPr lang="en-US" dirty="0">
                <a:solidFill>
                  <a:schemeClr val="bg1"/>
                </a:solidFill>
              </a:rPr>
              <a:t> and drop columns that have </a:t>
            </a:r>
          </a:p>
          <a:p>
            <a:r>
              <a:rPr lang="en-US" dirty="0">
                <a:solidFill>
                  <a:schemeClr val="bg1"/>
                </a:solidFill>
              </a:rPr>
              <a:t>more than 30% </a:t>
            </a:r>
            <a:r>
              <a:rPr lang="en-US" dirty="0" err="1">
                <a:solidFill>
                  <a:schemeClr val="bg1"/>
                </a:solidFill>
              </a:rPr>
              <a:t>NaN</a:t>
            </a:r>
            <a:r>
              <a:rPr lang="en-US" dirty="0">
                <a:solidFill>
                  <a:schemeClr val="bg1"/>
                </a:solidFill>
              </a:rPr>
              <a:t> values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63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676364A5-B3DD-4E1D-8DEB-CC6319D00344}"/>
              </a:ext>
            </a:extLst>
          </p:cNvPr>
          <p:cNvSpPr txBox="1">
            <a:spLocks/>
          </p:cNvSpPr>
          <p:nvPr/>
        </p:nvSpPr>
        <p:spPr>
          <a:xfrm>
            <a:off x="0" y="411510"/>
            <a:ext cx="9144000" cy="36004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Data Understanding</a:t>
            </a:r>
            <a:endParaRPr lang="en-ID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500C6-19A8-7086-3434-477A5C5A16B0}"/>
              </a:ext>
            </a:extLst>
          </p:cNvPr>
          <p:cNvSpPr txBox="1"/>
          <p:nvPr/>
        </p:nvSpPr>
        <p:spPr>
          <a:xfrm>
            <a:off x="1321736" y="416176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Drop another columns that don’t really need it the model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87080-8327-22D6-4EDA-FD8BEA96D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60" y="1203598"/>
            <a:ext cx="7092280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61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676364A5-B3DD-4E1D-8DEB-CC6319D00344}"/>
              </a:ext>
            </a:extLst>
          </p:cNvPr>
          <p:cNvSpPr txBox="1">
            <a:spLocks/>
          </p:cNvSpPr>
          <p:nvPr/>
        </p:nvSpPr>
        <p:spPr>
          <a:xfrm>
            <a:off x="0" y="411510"/>
            <a:ext cx="9144000" cy="36004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Data Understanding</a:t>
            </a:r>
            <a:endParaRPr lang="en-ID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500C6-19A8-7086-3434-477A5C5A16B0}"/>
              </a:ext>
            </a:extLst>
          </p:cNvPr>
          <p:cNvSpPr txBox="1"/>
          <p:nvPr/>
        </p:nvSpPr>
        <p:spPr>
          <a:xfrm>
            <a:off x="4644008" y="1347614"/>
            <a:ext cx="3888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Change type one of the column that should be ordinal column type 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4629F5-A8C7-FB1A-30D0-079006BAD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55" y="1203598"/>
            <a:ext cx="4180573" cy="13765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680D3F-DE8C-4B2D-167A-1BE3E6AC0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55" y="2715766"/>
            <a:ext cx="5868144" cy="18802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F1F7EA-09A5-5BA0-EAF4-5F0F4A385C74}"/>
              </a:ext>
            </a:extLst>
          </p:cNvPr>
          <p:cNvSpPr txBox="1"/>
          <p:nvPr/>
        </p:nvSpPr>
        <p:spPr>
          <a:xfrm>
            <a:off x="6372200" y="3144370"/>
            <a:ext cx="2270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Count months from </a:t>
            </a:r>
          </a:p>
          <a:p>
            <a:r>
              <a:rPr lang="en-US" dirty="0">
                <a:solidFill>
                  <a:schemeClr val="bg1"/>
                </a:solidFill>
              </a:rPr>
              <a:t>earliest date to the </a:t>
            </a:r>
          </a:p>
          <a:p>
            <a:r>
              <a:rPr lang="en-US" dirty="0">
                <a:solidFill>
                  <a:schemeClr val="bg1"/>
                </a:solidFill>
              </a:rPr>
              <a:t>reference date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97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676364A5-B3DD-4E1D-8DEB-CC6319D00344}"/>
              </a:ext>
            </a:extLst>
          </p:cNvPr>
          <p:cNvSpPr txBox="1">
            <a:spLocks/>
          </p:cNvSpPr>
          <p:nvPr/>
        </p:nvSpPr>
        <p:spPr>
          <a:xfrm>
            <a:off x="0" y="411510"/>
            <a:ext cx="9144000" cy="36004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Data Understanding</a:t>
            </a:r>
            <a:endParaRPr lang="en-ID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8C83A-A822-2344-47FC-319AE1D48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87574"/>
            <a:ext cx="5206630" cy="35550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2F1966-7A03-4EE9-283F-354E34E8F634}"/>
              </a:ext>
            </a:extLst>
          </p:cNvPr>
          <p:cNvSpPr txBox="1"/>
          <p:nvPr/>
        </p:nvSpPr>
        <p:spPr>
          <a:xfrm>
            <a:off x="5868144" y="2248584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 the target variable as “good” and “bad”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18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51920" y="1851670"/>
            <a:ext cx="5292080" cy="1440159"/>
          </a:xfrm>
        </p:spPr>
        <p:txBody>
          <a:bodyPr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cs typeface="Arial" pitchFamily="34" charset="0"/>
              </a:rPr>
              <a:t>EXPLORATORY </a:t>
            </a:r>
          </a:p>
          <a:p>
            <a:pPr algn="ctr"/>
            <a:r>
              <a:rPr lang="en-US" altLang="ko-KR" sz="3200" b="1" dirty="0">
                <a:solidFill>
                  <a:schemeClr val="tx1"/>
                </a:solidFill>
                <a:cs typeface="Arial" pitchFamily="34" charset="0"/>
              </a:rPr>
              <a:t>DATA ANALYSIS (EDA)</a:t>
            </a:r>
            <a:endParaRPr lang="ko-KR" altLang="en-US" sz="3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" name="Parallelogram 30">
            <a:extLst>
              <a:ext uri="{FF2B5EF4-FFF2-40B4-BE49-F238E27FC236}">
                <a16:creationId xmlns:a16="http://schemas.microsoft.com/office/drawing/2014/main" id="{EB2DDAC1-5663-4ED4-AFE3-F72630114A0E}"/>
              </a:ext>
            </a:extLst>
          </p:cNvPr>
          <p:cNvSpPr/>
          <p:nvPr/>
        </p:nvSpPr>
        <p:spPr>
          <a:xfrm flipH="1">
            <a:off x="1547664" y="2013109"/>
            <a:ext cx="1114525" cy="1117281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04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9040376-5858-4B41-8C6A-FC4786592ED7}"/>
              </a:ext>
            </a:extLst>
          </p:cNvPr>
          <p:cNvSpPr txBox="1">
            <a:spLocks/>
          </p:cNvSpPr>
          <p:nvPr/>
        </p:nvSpPr>
        <p:spPr>
          <a:xfrm>
            <a:off x="0" y="51470"/>
            <a:ext cx="9144000" cy="36004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Exploratory Data Analysis (EDA)</a:t>
            </a:r>
            <a:endParaRPr lang="en-ID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805F6-4043-124D-F795-E7F55AABDDB8}"/>
              </a:ext>
            </a:extLst>
          </p:cNvPr>
          <p:cNvSpPr txBox="1"/>
          <p:nvPr/>
        </p:nvSpPr>
        <p:spPr>
          <a:xfrm>
            <a:off x="5148064" y="1338623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Term 36 months is most Fully Paid </a:t>
            </a:r>
          </a:p>
          <a:p>
            <a:r>
              <a:rPr lang="en-US" dirty="0">
                <a:solidFill>
                  <a:schemeClr val="bg1"/>
                </a:solidFill>
              </a:rPr>
              <a:t>and Charged Off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B3F34D-B568-7190-B7CB-F8961B81C74A}"/>
              </a:ext>
            </a:extLst>
          </p:cNvPr>
          <p:cNvSpPr txBox="1"/>
          <p:nvPr/>
        </p:nvSpPr>
        <p:spPr>
          <a:xfrm>
            <a:off x="395536" y="3876292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 seems that the higher alphabet, the higher the tendency </a:t>
            </a:r>
          </a:p>
          <a:p>
            <a:r>
              <a:rPr lang="en-US" dirty="0">
                <a:solidFill>
                  <a:schemeClr val="bg1"/>
                </a:solidFill>
              </a:rPr>
              <a:t>to not Full Paid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364F6C-7151-8A8A-47E0-BA5F678CB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608" y="3037696"/>
            <a:ext cx="4992886" cy="20723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04336C-CC87-2C4C-8B6D-6FC55FB10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82002"/>
            <a:ext cx="4752528" cy="197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89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9040376-5858-4B41-8C6A-FC4786592ED7}"/>
              </a:ext>
            </a:extLst>
          </p:cNvPr>
          <p:cNvSpPr txBox="1">
            <a:spLocks/>
          </p:cNvSpPr>
          <p:nvPr/>
        </p:nvSpPr>
        <p:spPr>
          <a:xfrm>
            <a:off x="0" y="51470"/>
            <a:ext cx="9144000" cy="36004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Exploratory Data Analysis (EDA)</a:t>
            </a:r>
            <a:endParaRPr lang="en-ID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2A249F-0B82-3215-01FF-567B3FFF0D95}"/>
              </a:ext>
            </a:extLst>
          </p:cNvPr>
          <p:cNvSpPr txBox="1"/>
          <p:nvPr/>
        </p:nvSpPr>
        <p:spPr>
          <a:xfrm>
            <a:off x="5436096" y="915566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verification status of each values is almost same </a:t>
            </a:r>
          </a:p>
          <a:p>
            <a:r>
              <a:rPr lang="en-US" dirty="0">
                <a:solidFill>
                  <a:schemeClr val="bg1"/>
                </a:solidFill>
              </a:rPr>
              <a:t>each other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42F27B-72E6-4348-5F45-0D0943E52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60" y="3452684"/>
            <a:ext cx="3465666" cy="967291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C7F3124A-8AA0-903D-87B7-380C16C1BBFD}"/>
              </a:ext>
            </a:extLst>
          </p:cNvPr>
          <p:cNvSpPr/>
          <p:nvPr/>
        </p:nvSpPr>
        <p:spPr>
          <a:xfrm>
            <a:off x="3923928" y="3795886"/>
            <a:ext cx="432048" cy="360040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E61859-0E67-81D9-D670-667E4DAFAF87}"/>
              </a:ext>
            </a:extLst>
          </p:cNvPr>
          <p:cNvSpPr txBox="1"/>
          <p:nvPr/>
        </p:nvSpPr>
        <p:spPr>
          <a:xfrm>
            <a:off x="971600" y="4500335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Drop ‘ANY’ values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341D0E-A401-8FA2-639E-7424CCF75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538355"/>
            <a:ext cx="5256584" cy="21817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535ED9-B890-D7F3-DE81-D950EA8BB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066306"/>
            <a:ext cx="4865979" cy="201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66824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2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2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2743</TotalTime>
  <Words>236</Words>
  <Application>Microsoft Office PowerPoint</Application>
  <PresentationFormat>On-screen Show (16:9)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moch hardi</cp:lastModifiedBy>
  <cp:revision>154</cp:revision>
  <dcterms:created xsi:type="dcterms:W3CDTF">2016-12-05T23:26:54Z</dcterms:created>
  <dcterms:modified xsi:type="dcterms:W3CDTF">2022-06-10T02:31:55Z</dcterms:modified>
</cp:coreProperties>
</file>