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9" r:id="rId3"/>
    <p:sldId id="312" r:id="rId4"/>
    <p:sldId id="266" r:id="rId5"/>
    <p:sldId id="265" r:id="rId6"/>
    <p:sldId id="313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lack" panose="00000A00000000000000" pitchFamily="2" charset="0"/>
      <p:bold r:id="rId17"/>
      <p:boldItalic r:id="rId18"/>
    </p:embeddedFont>
    <p:embeddedFont>
      <p:font typeface="Poppins ExtraBold" panose="00000900000000000000" pitchFamily="2" charset="0"/>
      <p:bold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1628C9-0A22-404D-8187-7C8CE26A35DB}">
  <a:tblStyle styleId="{791628C9-0A22-404D-8187-7C8CE26A35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0A30F3-ED5E-4BDD-A766-51C5712D1C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53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1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7721650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6"/>
          <p:cNvSpPr txBox="1">
            <a:spLocks noGrp="1"/>
          </p:cNvSpPr>
          <p:nvPr>
            <p:ph type="title" hasCustomPrompt="1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2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4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5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title" idx="6" hasCustomPrompt="1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7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8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9" r:id="rId5"/>
    <p:sldLayoutId id="2147483670" r:id="rId6"/>
    <p:sldLayoutId id="2147483672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Marilyn</a:t>
            </a:r>
            <a:r>
              <a:rPr lang="en" dirty="0"/>
              <a:t> Rojas Alarcón</a:t>
            </a:r>
            <a:endParaRPr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AMAZON AURORA</a:t>
            </a:r>
            <a:endParaRPr sz="5000"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30" name="Picture 6" descr="Amazon Aurora – KXC">
            <a:extLst>
              <a:ext uri="{FF2B5EF4-FFF2-40B4-BE49-F238E27FC236}">
                <a16:creationId xmlns:a16="http://schemas.microsoft.com/office/drawing/2014/main" id="{2FA46A4E-7AC2-6665-C6FE-883854205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4" t="6175" r="26048" b="26754"/>
          <a:stretch/>
        </p:blipFill>
        <p:spPr bwMode="auto">
          <a:xfrm>
            <a:off x="3930013" y="958615"/>
            <a:ext cx="1283974" cy="13124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317373" y="1911586"/>
            <a:ext cx="3868910" cy="1590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/>
              <a:t>¿Qué es Amazon Aurora?</a:t>
            </a:r>
            <a:endParaRPr sz="2800" dirty="0"/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4404848" y="2193357"/>
            <a:ext cx="3283309" cy="1225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algn="just">
              <a:buNone/>
            </a:pPr>
            <a:r>
              <a:rPr lang="es-CO" sz="1200" dirty="0"/>
              <a:t>Servicio de base de datos relacional proporcionado por Amazon Web </a:t>
            </a:r>
            <a:r>
              <a:rPr lang="es-CO" sz="1200" dirty="0" err="1"/>
              <a:t>Services</a:t>
            </a:r>
            <a:r>
              <a:rPr lang="es-CO" sz="1200" dirty="0"/>
              <a:t> (AWS) diseñado para funcionar en entornos en la nube. Ofrece un alto rendimiento y es compatible con las bases de datos MySQL y PostgreSQL.</a:t>
            </a:r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2" descr="AWS Makes Amazon Aurora Serverless Generally Available - AWS For Business">
            <a:extLst>
              <a:ext uri="{FF2B5EF4-FFF2-40B4-BE49-F238E27FC236}">
                <a16:creationId xmlns:a16="http://schemas.microsoft.com/office/drawing/2014/main" id="{B46612F1-D0E0-1C6A-86F6-CE8DD0DD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56" y="655427"/>
            <a:ext cx="2647303" cy="12442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3"/>
          <p:cNvSpPr txBox="1">
            <a:spLocks noGrp="1"/>
          </p:cNvSpPr>
          <p:nvPr>
            <p:ph type="subTitle" idx="2"/>
          </p:nvPr>
        </p:nvSpPr>
        <p:spPr>
          <a:xfrm>
            <a:off x="178432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PostgreSQL</a:t>
            </a:r>
          </a:p>
        </p:txBody>
      </p:sp>
      <p:sp>
        <p:nvSpPr>
          <p:cNvPr id="1254" name="Google Shape;1254;p53"/>
          <p:cNvSpPr txBox="1">
            <a:spLocks noGrp="1"/>
          </p:cNvSpPr>
          <p:nvPr>
            <p:ph type="subTitle" idx="5"/>
          </p:nvPr>
        </p:nvSpPr>
        <p:spPr>
          <a:xfrm>
            <a:off x="491415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CO" dirty="0"/>
              <a:t>MySQL  </a:t>
            </a:r>
          </a:p>
        </p:txBody>
      </p:sp>
      <p:sp>
        <p:nvSpPr>
          <p:cNvPr id="1257" name="Google Shape;1257;p53"/>
          <p:cNvSpPr/>
          <p:nvPr/>
        </p:nvSpPr>
        <p:spPr>
          <a:xfrm>
            <a:off x="2168215" y="1239875"/>
            <a:ext cx="1382700" cy="1382700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3"/>
          <p:cNvSpPr/>
          <p:nvPr/>
        </p:nvSpPr>
        <p:spPr>
          <a:xfrm flipH="1">
            <a:off x="2172122" y="1232250"/>
            <a:ext cx="1397700" cy="1397700"/>
          </a:xfrm>
          <a:prstGeom prst="blockArc">
            <a:avLst>
              <a:gd name="adj1" fmla="val 10798115"/>
              <a:gd name="adj2" fmla="val 16256715"/>
              <a:gd name="adj3" fmla="val 1271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3"/>
          <p:cNvSpPr/>
          <p:nvPr/>
        </p:nvSpPr>
        <p:spPr>
          <a:xfrm>
            <a:off x="5309400" y="1239875"/>
            <a:ext cx="1382700" cy="1382700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3"/>
          <p:cNvSpPr/>
          <p:nvPr/>
        </p:nvSpPr>
        <p:spPr>
          <a:xfrm flipH="1">
            <a:off x="5290522" y="1232250"/>
            <a:ext cx="1397700" cy="1397700"/>
          </a:xfrm>
          <a:prstGeom prst="blockArc">
            <a:avLst>
              <a:gd name="adj1" fmla="val 5400645"/>
              <a:gd name="adj2" fmla="val 16256715"/>
              <a:gd name="adj3" fmla="val 1271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3"/>
          <p:cNvSpPr txBox="1">
            <a:spLocks noGrp="1"/>
          </p:cNvSpPr>
          <p:nvPr>
            <p:ph type="title" idx="9"/>
          </p:nvPr>
        </p:nvSpPr>
        <p:spPr>
          <a:xfrm>
            <a:off x="53712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Rendimiento superior </a:t>
            </a:r>
          </a:p>
        </p:txBody>
      </p:sp>
      <p:sp>
        <p:nvSpPr>
          <p:cNvPr id="1264" name="Google Shape;1264;p53"/>
          <p:cNvSpPr txBox="1">
            <a:spLocks noGrp="1"/>
          </p:cNvSpPr>
          <p:nvPr>
            <p:ph type="title" idx="3"/>
          </p:nvPr>
        </p:nvSpPr>
        <p:spPr>
          <a:xfrm>
            <a:off x="5506950" y="1785550"/>
            <a:ext cx="9876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1266" name="Google Shape;1266;p53"/>
          <p:cNvSpPr txBox="1">
            <a:spLocks noGrp="1"/>
          </p:cNvSpPr>
          <p:nvPr>
            <p:ph type="title"/>
          </p:nvPr>
        </p:nvSpPr>
        <p:spPr>
          <a:xfrm>
            <a:off x="2377195" y="1785550"/>
            <a:ext cx="9876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cxnSp>
        <p:nvCxnSpPr>
          <p:cNvPr id="1267" name="Google Shape;1267;p53"/>
          <p:cNvCxnSpPr>
            <a:cxnSpLocks/>
            <a:endCxn id="1268" idx="0"/>
          </p:cNvCxnSpPr>
          <p:nvPr/>
        </p:nvCxnSpPr>
        <p:spPr>
          <a:xfrm>
            <a:off x="2870995" y="2622575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69" name="Google Shape;1269;p53"/>
          <p:cNvCxnSpPr>
            <a:stCxn id="1259" idx="4"/>
            <a:endCxn id="1270" idx="0"/>
          </p:cNvCxnSpPr>
          <p:nvPr/>
        </p:nvCxnSpPr>
        <p:spPr>
          <a:xfrm>
            <a:off x="6000750" y="2622575"/>
            <a:ext cx="0" cy="22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268" name="Google Shape;1268;p53"/>
          <p:cNvSpPr/>
          <p:nvPr/>
        </p:nvSpPr>
        <p:spPr>
          <a:xfrm>
            <a:off x="2587491" y="2846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3"/>
          <p:cNvSpPr/>
          <p:nvPr/>
        </p:nvSpPr>
        <p:spPr>
          <a:xfrm>
            <a:off x="5717250" y="2846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PostgreSQL Logo transparent PNG - StickPNG">
            <a:extLst>
              <a:ext uri="{FF2B5EF4-FFF2-40B4-BE49-F238E27FC236}">
                <a16:creationId xmlns:a16="http://schemas.microsoft.com/office/drawing/2014/main" id="{737E2F45-E848-CD49-A93F-4C73BD16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91" y="2912900"/>
            <a:ext cx="487491" cy="48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ySQL logo PNG transparent image download, size: 256x256px">
            <a:extLst>
              <a:ext uri="{FF2B5EF4-FFF2-40B4-BE49-F238E27FC236}">
                <a16:creationId xmlns:a16="http://schemas.microsoft.com/office/drawing/2014/main" id="{6414019E-003D-AAB2-6D39-6683423D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01" y="2865890"/>
            <a:ext cx="567000" cy="5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31;p46">
            <a:extLst>
              <a:ext uri="{FF2B5EF4-FFF2-40B4-BE49-F238E27FC236}">
                <a16:creationId xmlns:a16="http://schemas.microsoft.com/office/drawing/2014/main" id="{094A01A7-B2E3-E55B-3CEA-A7823D8E3F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950" y="3885960"/>
            <a:ext cx="749817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s-CO" dirty="0"/>
              <a:t>mazon Aurora destaca por su rendimiento sobresaliente en comparación con los sistemas tradicionales de gestión de bases de datos como MySQL y PostgreSQL. En comparación con MySQL, Aurora es cinco veces más rápido, y en comparación con PostgreSQL, es tres veces más rápido.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48;p46">
            <a:extLst>
              <a:ext uri="{FF2B5EF4-FFF2-40B4-BE49-F238E27FC236}">
                <a16:creationId xmlns:a16="http://schemas.microsoft.com/office/drawing/2014/main" id="{5398FC14-51FA-E164-8F07-D2E05FDA0702}"/>
              </a:ext>
            </a:extLst>
          </p:cNvPr>
          <p:cNvSpPr/>
          <p:nvPr/>
        </p:nvSpPr>
        <p:spPr>
          <a:xfrm>
            <a:off x="3512650" y="105822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6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/>
              <a:t>Puedes escalar tu almacenamiento sin esfuerzo en Amazon Aurora, desde 10 GB hasta 64 TB, sin afectar el rendimiento</a:t>
            </a:r>
            <a:endParaRPr lang="en-US" sz="1100" dirty="0"/>
          </a:p>
        </p:txBody>
      </p:sp>
      <p:sp>
        <p:nvSpPr>
          <p:cNvPr id="1032" name="Google Shape;1032;p46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/>
              <a:t>Protege tus datos mediante cifrado en movimiento y en reposo, gestionado por AWS Key Management Service (KMS).</a:t>
            </a:r>
            <a:endParaRPr lang="en-US" sz="1100" dirty="0"/>
          </a:p>
        </p:txBody>
      </p:sp>
      <p:sp>
        <p:nvSpPr>
          <p:cNvPr id="1033" name="Google Shape;1033;p46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/>
              <a:t>El costo varía según factores como el tipo de instancia, el almacenamiento, la carga de trabajo y el acceso a los datos.</a:t>
            </a:r>
            <a:endParaRPr lang="en-US" sz="1100" dirty="0"/>
          </a:p>
        </p:txBody>
      </p:sp>
      <p:sp>
        <p:nvSpPr>
          <p:cNvPr id="1034" name="Google Shape;1034;p46"/>
          <p:cNvSpPr txBox="1">
            <a:spLocks noGrp="1"/>
          </p:cNvSpPr>
          <p:nvPr>
            <p:ph type="subTitle" idx="4"/>
          </p:nvPr>
        </p:nvSpPr>
        <p:spPr>
          <a:xfrm>
            <a:off x="3392263" y="3833100"/>
            <a:ext cx="2963559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/>
              <a:t>Permite personalizar la capacidad de cómputo de tu base de datos según tus necesidades, ya sea durante la ventana de mantenimiento programada o de inmediato.</a:t>
            </a:r>
            <a:endParaRPr lang="en-US" sz="1100" dirty="0"/>
          </a:p>
        </p:txBody>
      </p:sp>
      <p:sp>
        <p:nvSpPr>
          <p:cNvPr id="1035" name="Google Shape;1035;p46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/>
              <a:t>Amazon Aurora garantiza la disponibilidad constante de tus datos mediante copias de seguridad automáticas en diferentes zonas de disponibilidad </a:t>
            </a:r>
            <a:endParaRPr lang="en-US" sz="1100" dirty="0"/>
          </a:p>
        </p:txBody>
      </p:sp>
      <p:sp>
        <p:nvSpPr>
          <p:cNvPr id="1037" name="Google Shape;1037;p46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Almacenamiento</a:t>
            </a:r>
            <a:endParaRPr sz="1800" dirty="0"/>
          </a:p>
        </p:txBody>
      </p:sp>
      <p:sp>
        <p:nvSpPr>
          <p:cNvPr id="1038" name="Google Shape;1038;p46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Seguridad</a:t>
            </a:r>
            <a:endParaRPr sz="1800" dirty="0"/>
          </a:p>
        </p:txBody>
      </p:sp>
      <p:sp>
        <p:nvSpPr>
          <p:cNvPr id="1039" name="Google Shape;1039;p46"/>
          <p:cNvSpPr txBox="1">
            <a:spLocks noGrp="1"/>
          </p:cNvSpPr>
          <p:nvPr>
            <p:ph type="subTitle" idx="9"/>
          </p:nvPr>
        </p:nvSpPr>
        <p:spPr>
          <a:xfrm>
            <a:off x="6069164" y="1734325"/>
            <a:ext cx="286909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Alta disponibilidad</a:t>
            </a:r>
            <a:endParaRPr sz="1800" dirty="0"/>
          </a:p>
        </p:txBody>
      </p:sp>
      <p:sp>
        <p:nvSpPr>
          <p:cNvPr id="1040" name="Google Shape;1040;p46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Precio</a:t>
            </a:r>
            <a:endParaRPr sz="1800" dirty="0"/>
          </a:p>
        </p:txBody>
      </p:sp>
      <p:sp>
        <p:nvSpPr>
          <p:cNvPr id="1041" name="Google Shape;1041;p46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304059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Capacidad de cómputo </a:t>
            </a:r>
            <a:endParaRPr sz="1800" dirty="0"/>
          </a:p>
        </p:txBody>
      </p:sp>
      <p:sp>
        <p:nvSpPr>
          <p:cNvPr id="1043" name="Google Shape;1043;p46"/>
          <p:cNvSpPr/>
          <p:nvPr/>
        </p:nvSpPr>
        <p:spPr>
          <a:xfrm>
            <a:off x="724647" y="2965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6"/>
          <p:cNvSpPr/>
          <p:nvPr/>
        </p:nvSpPr>
        <p:spPr>
          <a:xfrm>
            <a:off x="3396910" y="2965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6"/>
          <p:cNvSpPr/>
          <p:nvPr/>
        </p:nvSpPr>
        <p:spPr>
          <a:xfrm>
            <a:off x="6069160" y="10544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46"/>
          <p:cNvGrpSpPr/>
          <p:nvPr/>
        </p:nvGrpSpPr>
        <p:grpSpPr>
          <a:xfrm>
            <a:off x="3544010" y="3079538"/>
            <a:ext cx="272800" cy="339300"/>
            <a:chOff x="4108450" y="3256400"/>
            <a:chExt cx="272800" cy="339300"/>
          </a:xfrm>
        </p:grpSpPr>
        <p:sp>
          <p:nvSpPr>
            <p:cNvPr id="1058" name="Google Shape;1058;p46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419350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263;p53">
            <a:extLst>
              <a:ext uri="{FF2B5EF4-FFF2-40B4-BE49-F238E27FC236}">
                <a16:creationId xmlns:a16="http://schemas.microsoft.com/office/drawing/2014/main" id="{EAB821AC-DB54-4E52-AC56-195D969F3957}"/>
              </a:ext>
            </a:extLst>
          </p:cNvPr>
          <p:cNvSpPr txBox="1">
            <a:spLocks/>
          </p:cNvSpPr>
          <p:nvPr/>
        </p:nvSpPr>
        <p:spPr>
          <a:xfrm>
            <a:off x="720000" y="1813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 algn="ctr"/>
            <a:r>
              <a:rPr lang="es-CO" sz="2400" dirty="0"/>
              <a:t>Características técnicas que hacen atractivo utilizar el servicio Aurora</a:t>
            </a:r>
          </a:p>
        </p:txBody>
      </p:sp>
      <p:grpSp>
        <p:nvGrpSpPr>
          <p:cNvPr id="9" name="Google Shape;1962;p71">
            <a:extLst>
              <a:ext uri="{FF2B5EF4-FFF2-40B4-BE49-F238E27FC236}">
                <a16:creationId xmlns:a16="http://schemas.microsoft.com/office/drawing/2014/main" id="{A828B85B-BD36-73FC-D395-1EAB3DC8B45B}"/>
              </a:ext>
            </a:extLst>
          </p:cNvPr>
          <p:cNvGrpSpPr/>
          <p:nvPr/>
        </p:nvGrpSpPr>
        <p:grpSpPr>
          <a:xfrm>
            <a:off x="3637765" y="1210110"/>
            <a:ext cx="339200" cy="304700"/>
            <a:chOff x="1049950" y="2164750"/>
            <a:chExt cx="339200" cy="304700"/>
          </a:xfrm>
        </p:grpSpPr>
        <p:sp>
          <p:nvSpPr>
            <p:cNvPr id="10" name="Google Shape;1963;p71">
              <a:extLst>
                <a:ext uri="{FF2B5EF4-FFF2-40B4-BE49-F238E27FC236}">
                  <a16:creationId xmlns:a16="http://schemas.microsoft.com/office/drawing/2014/main" id="{48B5B2DE-9146-C13B-7CF6-0DE2807240E1}"/>
                </a:ext>
              </a:extLst>
            </p:cNvPr>
            <p:cNvSpPr/>
            <p:nvPr/>
          </p:nvSpPr>
          <p:spPr>
            <a:xfrm>
              <a:off x="1049950" y="216475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3914" y="525"/>
                  </a:moveTo>
                  <a:cubicBezTo>
                    <a:pt x="4037" y="525"/>
                    <a:pt x="4219" y="569"/>
                    <a:pt x="4329" y="901"/>
                  </a:cubicBezTo>
                  <a:lnTo>
                    <a:pt x="4604" y="1730"/>
                  </a:lnTo>
                  <a:cubicBezTo>
                    <a:pt x="4648" y="1827"/>
                    <a:pt x="4744" y="1910"/>
                    <a:pt x="4867" y="1910"/>
                  </a:cubicBezTo>
                  <a:lnTo>
                    <a:pt x="11370" y="1910"/>
                  </a:lnTo>
                  <a:cubicBezTo>
                    <a:pt x="11522" y="1910"/>
                    <a:pt x="11645" y="2036"/>
                    <a:pt x="11645" y="2185"/>
                  </a:cubicBezTo>
                  <a:lnTo>
                    <a:pt x="11645" y="2753"/>
                  </a:lnTo>
                  <a:cubicBezTo>
                    <a:pt x="11562" y="2713"/>
                    <a:pt x="11466" y="2700"/>
                    <a:pt x="11370" y="2700"/>
                  </a:cubicBezTo>
                  <a:lnTo>
                    <a:pt x="817" y="2700"/>
                  </a:lnTo>
                  <a:cubicBezTo>
                    <a:pt x="717" y="2700"/>
                    <a:pt x="621" y="2713"/>
                    <a:pt x="525" y="2753"/>
                  </a:cubicBezTo>
                  <a:lnTo>
                    <a:pt x="525" y="818"/>
                  </a:lnTo>
                  <a:cubicBezTo>
                    <a:pt x="525" y="652"/>
                    <a:pt x="651" y="525"/>
                    <a:pt x="817" y="525"/>
                  </a:cubicBezTo>
                  <a:close/>
                  <a:moveTo>
                    <a:pt x="11370" y="3224"/>
                  </a:moveTo>
                  <a:cubicBezTo>
                    <a:pt x="11522" y="3224"/>
                    <a:pt x="11645" y="3364"/>
                    <a:pt x="11645" y="3513"/>
                  </a:cubicBezTo>
                  <a:lnTo>
                    <a:pt x="11645" y="6351"/>
                  </a:lnTo>
                  <a:lnTo>
                    <a:pt x="9750" y="6351"/>
                  </a:lnTo>
                  <a:cubicBezTo>
                    <a:pt x="9750" y="6351"/>
                    <a:pt x="9488" y="6474"/>
                    <a:pt x="9488" y="6614"/>
                  </a:cubicBezTo>
                  <a:cubicBezTo>
                    <a:pt x="9488" y="7125"/>
                    <a:pt x="9073" y="7540"/>
                    <a:pt x="8561" y="7540"/>
                  </a:cubicBezTo>
                  <a:cubicBezTo>
                    <a:pt x="8422" y="7540"/>
                    <a:pt x="8299" y="7663"/>
                    <a:pt x="8299" y="7802"/>
                  </a:cubicBezTo>
                  <a:cubicBezTo>
                    <a:pt x="8299" y="8466"/>
                    <a:pt x="8339" y="9143"/>
                    <a:pt x="8505" y="9767"/>
                  </a:cubicBezTo>
                  <a:lnTo>
                    <a:pt x="817" y="9767"/>
                  </a:lnTo>
                  <a:cubicBezTo>
                    <a:pt x="664" y="9767"/>
                    <a:pt x="525" y="9475"/>
                    <a:pt x="525" y="9475"/>
                  </a:cubicBezTo>
                  <a:lnTo>
                    <a:pt x="525" y="3513"/>
                  </a:lnTo>
                  <a:cubicBezTo>
                    <a:pt x="525" y="3364"/>
                    <a:pt x="651" y="3224"/>
                    <a:pt x="817" y="3224"/>
                  </a:cubicBezTo>
                  <a:close/>
                  <a:moveTo>
                    <a:pt x="11881" y="6889"/>
                  </a:moveTo>
                  <a:cubicBezTo>
                    <a:pt x="11991" y="7470"/>
                    <a:pt x="12449" y="7941"/>
                    <a:pt x="13043" y="8038"/>
                  </a:cubicBezTo>
                  <a:cubicBezTo>
                    <a:pt x="13016" y="9641"/>
                    <a:pt x="12698" y="11135"/>
                    <a:pt x="10942" y="11646"/>
                  </a:cubicBezTo>
                  <a:cubicBezTo>
                    <a:pt x="9182" y="11135"/>
                    <a:pt x="8867" y="9641"/>
                    <a:pt x="8837" y="8038"/>
                  </a:cubicBezTo>
                  <a:cubicBezTo>
                    <a:pt x="9418" y="7941"/>
                    <a:pt x="9889" y="7470"/>
                    <a:pt x="9999" y="6889"/>
                  </a:cubicBezTo>
                  <a:close/>
                  <a:moveTo>
                    <a:pt x="817" y="1"/>
                  </a:moveTo>
                  <a:cubicBezTo>
                    <a:pt x="359" y="1"/>
                    <a:pt x="0" y="360"/>
                    <a:pt x="0" y="818"/>
                  </a:cubicBezTo>
                  <a:lnTo>
                    <a:pt x="0" y="9488"/>
                  </a:lnTo>
                  <a:cubicBezTo>
                    <a:pt x="0" y="9933"/>
                    <a:pt x="359" y="10305"/>
                    <a:pt x="817" y="10305"/>
                  </a:cubicBezTo>
                  <a:lnTo>
                    <a:pt x="8658" y="10305"/>
                  </a:lnTo>
                  <a:cubicBezTo>
                    <a:pt x="9003" y="11165"/>
                    <a:pt x="9710" y="11925"/>
                    <a:pt x="10925" y="12187"/>
                  </a:cubicBezTo>
                  <a:cubicBezTo>
                    <a:pt x="13222" y="11646"/>
                    <a:pt x="13567" y="9641"/>
                    <a:pt x="13554" y="7815"/>
                  </a:cubicBezTo>
                  <a:cubicBezTo>
                    <a:pt x="13554" y="7663"/>
                    <a:pt x="13445" y="7540"/>
                    <a:pt x="13292" y="7540"/>
                  </a:cubicBezTo>
                  <a:cubicBezTo>
                    <a:pt x="12781" y="7540"/>
                    <a:pt x="12379" y="7125"/>
                    <a:pt x="12379" y="6627"/>
                  </a:cubicBezTo>
                  <a:cubicBezTo>
                    <a:pt x="12379" y="6501"/>
                    <a:pt x="12296" y="6404"/>
                    <a:pt x="12186" y="6365"/>
                  </a:cubicBezTo>
                  <a:lnTo>
                    <a:pt x="12186" y="2185"/>
                  </a:lnTo>
                  <a:cubicBezTo>
                    <a:pt x="12186" y="1744"/>
                    <a:pt x="11811" y="1372"/>
                    <a:pt x="11370" y="1372"/>
                  </a:cubicBezTo>
                  <a:lnTo>
                    <a:pt x="5049" y="1372"/>
                  </a:lnTo>
                  <a:cubicBezTo>
                    <a:pt x="4827" y="735"/>
                    <a:pt x="4717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64;p71">
              <a:extLst>
                <a:ext uri="{FF2B5EF4-FFF2-40B4-BE49-F238E27FC236}">
                  <a16:creationId xmlns:a16="http://schemas.microsoft.com/office/drawing/2014/main" id="{88877152-322E-822D-DD13-FC8E2880335E}"/>
                </a:ext>
              </a:extLst>
            </p:cNvPr>
            <p:cNvSpPr/>
            <p:nvPr/>
          </p:nvSpPr>
          <p:spPr>
            <a:xfrm>
              <a:off x="1305125" y="2369825"/>
              <a:ext cx="36300" cy="46450"/>
            </a:xfrm>
            <a:custGeom>
              <a:avLst/>
              <a:gdLst/>
              <a:ahLst/>
              <a:cxnLst/>
              <a:rect l="l" t="t" r="r" b="b"/>
              <a:pathLst>
                <a:path w="1452" h="1858" extrusionOk="0">
                  <a:moveTo>
                    <a:pt x="735" y="1"/>
                  </a:moveTo>
                  <a:cubicBezTo>
                    <a:pt x="180" y="14"/>
                    <a:pt x="1" y="721"/>
                    <a:pt x="469" y="997"/>
                  </a:cubicBezTo>
                  <a:lnTo>
                    <a:pt x="469" y="1591"/>
                  </a:lnTo>
                  <a:cubicBezTo>
                    <a:pt x="469" y="1717"/>
                    <a:pt x="552" y="1840"/>
                    <a:pt x="691" y="1853"/>
                  </a:cubicBezTo>
                  <a:cubicBezTo>
                    <a:pt x="708" y="1856"/>
                    <a:pt x="724" y="1857"/>
                    <a:pt x="740" y="1857"/>
                  </a:cubicBezTo>
                  <a:cubicBezTo>
                    <a:pt x="884" y="1857"/>
                    <a:pt x="997" y="1740"/>
                    <a:pt x="997" y="1591"/>
                  </a:cubicBezTo>
                  <a:lnTo>
                    <a:pt x="997" y="997"/>
                  </a:lnTo>
                  <a:cubicBezTo>
                    <a:pt x="1452" y="721"/>
                    <a:pt x="1272" y="14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048;p46">
            <a:extLst>
              <a:ext uri="{FF2B5EF4-FFF2-40B4-BE49-F238E27FC236}">
                <a16:creationId xmlns:a16="http://schemas.microsoft.com/office/drawing/2014/main" id="{13D47C78-1768-3BC0-EC49-224E12A7277A}"/>
              </a:ext>
            </a:extLst>
          </p:cNvPr>
          <p:cNvSpPr/>
          <p:nvPr/>
        </p:nvSpPr>
        <p:spPr>
          <a:xfrm>
            <a:off x="841840" y="106203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993;p71">
            <a:extLst>
              <a:ext uri="{FF2B5EF4-FFF2-40B4-BE49-F238E27FC236}">
                <a16:creationId xmlns:a16="http://schemas.microsoft.com/office/drawing/2014/main" id="{60E5F98D-4CA3-CF92-83D1-C36937FEB363}"/>
              </a:ext>
            </a:extLst>
          </p:cNvPr>
          <p:cNvGrpSpPr/>
          <p:nvPr/>
        </p:nvGrpSpPr>
        <p:grpSpPr>
          <a:xfrm>
            <a:off x="977665" y="1226910"/>
            <a:ext cx="339300" cy="338875"/>
            <a:chOff x="1750125" y="2118450"/>
            <a:chExt cx="339300" cy="338875"/>
          </a:xfrm>
        </p:grpSpPr>
        <p:sp>
          <p:nvSpPr>
            <p:cNvPr id="16" name="Google Shape;1994;p71">
              <a:extLst>
                <a:ext uri="{FF2B5EF4-FFF2-40B4-BE49-F238E27FC236}">
                  <a16:creationId xmlns:a16="http://schemas.microsoft.com/office/drawing/2014/main" id="{C849ADB3-0F6D-52C7-24B8-40A0DE090E1A}"/>
                </a:ext>
              </a:extLst>
            </p:cNvPr>
            <p:cNvSpPr/>
            <p:nvPr/>
          </p:nvSpPr>
          <p:spPr>
            <a:xfrm>
              <a:off x="1750125" y="2118450"/>
              <a:ext cx="339300" cy="338875"/>
            </a:xfrm>
            <a:custGeom>
              <a:avLst/>
              <a:gdLst/>
              <a:ahLst/>
              <a:cxnLst/>
              <a:rect l="l" t="t" r="r" b="b"/>
              <a:pathLst>
                <a:path w="13572" h="13555" extrusionOk="0">
                  <a:moveTo>
                    <a:pt x="12768" y="525"/>
                  </a:moveTo>
                  <a:cubicBezTo>
                    <a:pt x="12920" y="525"/>
                    <a:pt x="13043" y="651"/>
                    <a:pt x="13043" y="787"/>
                  </a:cubicBezTo>
                  <a:lnTo>
                    <a:pt x="13043" y="1050"/>
                  </a:lnTo>
                  <a:lnTo>
                    <a:pt x="4512" y="1050"/>
                  </a:lnTo>
                  <a:cubicBezTo>
                    <a:pt x="4359" y="1050"/>
                    <a:pt x="4246" y="1176"/>
                    <a:pt x="4246" y="1328"/>
                  </a:cubicBezTo>
                  <a:cubicBezTo>
                    <a:pt x="4246" y="1757"/>
                    <a:pt x="3888" y="2115"/>
                    <a:pt x="3446" y="2115"/>
                  </a:cubicBezTo>
                  <a:lnTo>
                    <a:pt x="542" y="2115"/>
                  </a:lnTo>
                  <a:lnTo>
                    <a:pt x="542" y="787"/>
                  </a:lnTo>
                  <a:cubicBezTo>
                    <a:pt x="542" y="651"/>
                    <a:pt x="651" y="525"/>
                    <a:pt x="804" y="525"/>
                  </a:cubicBezTo>
                  <a:close/>
                  <a:moveTo>
                    <a:pt x="5299" y="3971"/>
                  </a:moveTo>
                  <a:lnTo>
                    <a:pt x="5299" y="7676"/>
                  </a:lnTo>
                  <a:lnTo>
                    <a:pt x="1730" y="7676"/>
                  </a:lnTo>
                  <a:lnTo>
                    <a:pt x="1730" y="3971"/>
                  </a:lnTo>
                  <a:close/>
                  <a:moveTo>
                    <a:pt x="11842" y="3971"/>
                  </a:moveTo>
                  <a:lnTo>
                    <a:pt x="11842" y="7676"/>
                  </a:lnTo>
                  <a:lnTo>
                    <a:pt x="8273" y="7676"/>
                  </a:lnTo>
                  <a:lnTo>
                    <a:pt x="8273" y="3971"/>
                  </a:lnTo>
                  <a:close/>
                  <a:moveTo>
                    <a:pt x="13043" y="1591"/>
                  </a:moveTo>
                  <a:lnTo>
                    <a:pt x="13043" y="11383"/>
                  </a:lnTo>
                  <a:cubicBezTo>
                    <a:pt x="13043" y="11536"/>
                    <a:pt x="12920" y="11646"/>
                    <a:pt x="12768" y="11646"/>
                  </a:cubicBezTo>
                  <a:lnTo>
                    <a:pt x="10872" y="11646"/>
                  </a:lnTo>
                  <a:cubicBezTo>
                    <a:pt x="10693" y="11314"/>
                    <a:pt x="10361" y="11065"/>
                    <a:pt x="9973" y="10982"/>
                  </a:cubicBezTo>
                  <a:cubicBezTo>
                    <a:pt x="9864" y="10246"/>
                    <a:pt x="9199" y="9696"/>
                    <a:pt x="8463" y="9696"/>
                  </a:cubicBezTo>
                  <a:cubicBezTo>
                    <a:pt x="8368" y="9696"/>
                    <a:pt x="8272" y="9705"/>
                    <a:pt x="8177" y="9724"/>
                  </a:cubicBezTo>
                  <a:cubicBezTo>
                    <a:pt x="7871" y="9392"/>
                    <a:pt x="7483" y="9143"/>
                    <a:pt x="7055" y="8990"/>
                  </a:cubicBezTo>
                  <a:lnTo>
                    <a:pt x="7055" y="6085"/>
                  </a:lnTo>
                  <a:lnTo>
                    <a:pt x="7748" y="6085"/>
                  </a:lnTo>
                  <a:lnTo>
                    <a:pt x="7748" y="7938"/>
                  </a:lnTo>
                  <a:cubicBezTo>
                    <a:pt x="7748" y="8090"/>
                    <a:pt x="7858" y="8203"/>
                    <a:pt x="8011" y="8203"/>
                  </a:cubicBezTo>
                  <a:lnTo>
                    <a:pt x="12117" y="8203"/>
                  </a:lnTo>
                  <a:cubicBezTo>
                    <a:pt x="12256" y="8203"/>
                    <a:pt x="12379" y="8090"/>
                    <a:pt x="12379" y="7938"/>
                  </a:cubicBezTo>
                  <a:lnTo>
                    <a:pt x="12379" y="3705"/>
                  </a:lnTo>
                  <a:cubicBezTo>
                    <a:pt x="12379" y="3556"/>
                    <a:pt x="12256" y="3443"/>
                    <a:pt x="12117" y="3443"/>
                  </a:cubicBezTo>
                  <a:lnTo>
                    <a:pt x="8011" y="3443"/>
                  </a:lnTo>
                  <a:cubicBezTo>
                    <a:pt x="7858" y="3443"/>
                    <a:pt x="7748" y="3556"/>
                    <a:pt x="7748" y="3705"/>
                  </a:cubicBezTo>
                  <a:lnTo>
                    <a:pt x="7748" y="5561"/>
                  </a:lnTo>
                  <a:lnTo>
                    <a:pt x="5840" y="5561"/>
                  </a:lnTo>
                  <a:lnTo>
                    <a:pt x="5840" y="3705"/>
                  </a:lnTo>
                  <a:cubicBezTo>
                    <a:pt x="5840" y="3556"/>
                    <a:pt x="5714" y="3443"/>
                    <a:pt x="5574" y="3443"/>
                  </a:cubicBezTo>
                  <a:lnTo>
                    <a:pt x="1468" y="3443"/>
                  </a:lnTo>
                  <a:cubicBezTo>
                    <a:pt x="1315" y="3443"/>
                    <a:pt x="1206" y="3556"/>
                    <a:pt x="1206" y="3705"/>
                  </a:cubicBezTo>
                  <a:lnTo>
                    <a:pt x="1206" y="7938"/>
                  </a:lnTo>
                  <a:cubicBezTo>
                    <a:pt x="1206" y="8090"/>
                    <a:pt x="1315" y="8203"/>
                    <a:pt x="1468" y="8203"/>
                  </a:cubicBezTo>
                  <a:lnTo>
                    <a:pt x="5574" y="8203"/>
                  </a:lnTo>
                  <a:cubicBezTo>
                    <a:pt x="5714" y="8203"/>
                    <a:pt x="5840" y="8090"/>
                    <a:pt x="5840" y="7938"/>
                  </a:cubicBezTo>
                  <a:lnTo>
                    <a:pt x="5840" y="6085"/>
                  </a:lnTo>
                  <a:lnTo>
                    <a:pt x="6517" y="6085"/>
                  </a:lnTo>
                  <a:lnTo>
                    <a:pt x="6517" y="8867"/>
                  </a:lnTo>
                  <a:cubicBezTo>
                    <a:pt x="6388" y="8846"/>
                    <a:pt x="6258" y="8836"/>
                    <a:pt x="6129" y="8836"/>
                  </a:cubicBezTo>
                  <a:cubicBezTo>
                    <a:pt x="4879" y="8836"/>
                    <a:pt x="3697" y="9782"/>
                    <a:pt x="3460" y="11025"/>
                  </a:cubicBezTo>
                  <a:cubicBezTo>
                    <a:pt x="3128" y="11121"/>
                    <a:pt x="2865" y="11357"/>
                    <a:pt x="2699" y="11646"/>
                  </a:cubicBezTo>
                  <a:lnTo>
                    <a:pt x="804" y="11646"/>
                  </a:lnTo>
                  <a:cubicBezTo>
                    <a:pt x="651" y="11646"/>
                    <a:pt x="542" y="11536"/>
                    <a:pt x="542" y="11383"/>
                  </a:cubicBezTo>
                  <a:lnTo>
                    <a:pt x="542" y="2643"/>
                  </a:lnTo>
                  <a:lnTo>
                    <a:pt x="3446" y="2643"/>
                  </a:lnTo>
                  <a:cubicBezTo>
                    <a:pt x="4097" y="2643"/>
                    <a:pt x="4621" y="2185"/>
                    <a:pt x="4744" y="1591"/>
                  </a:cubicBezTo>
                  <a:close/>
                  <a:moveTo>
                    <a:pt x="6142" y="9365"/>
                  </a:moveTo>
                  <a:cubicBezTo>
                    <a:pt x="6819" y="9365"/>
                    <a:pt x="7443" y="9667"/>
                    <a:pt x="7871" y="10195"/>
                  </a:cubicBezTo>
                  <a:cubicBezTo>
                    <a:pt x="7924" y="10257"/>
                    <a:pt x="7999" y="10288"/>
                    <a:pt x="8081" y="10288"/>
                  </a:cubicBezTo>
                  <a:cubicBezTo>
                    <a:pt x="8108" y="10288"/>
                    <a:pt x="8135" y="10285"/>
                    <a:pt x="8163" y="10278"/>
                  </a:cubicBezTo>
                  <a:cubicBezTo>
                    <a:pt x="8261" y="10245"/>
                    <a:pt x="8360" y="10230"/>
                    <a:pt x="8458" y="10230"/>
                  </a:cubicBezTo>
                  <a:cubicBezTo>
                    <a:pt x="8981" y="10230"/>
                    <a:pt x="9461" y="10671"/>
                    <a:pt x="9461" y="11231"/>
                  </a:cubicBezTo>
                  <a:cubicBezTo>
                    <a:pt x="9461" y="11370"/>
                    <a:pt x="9574" y="11493"/>
                    <a:pt x="9724" y="11493"/>
                  </a:cubicBezTo>
                  <a:cubicBezTo>
                    <a:pt x="10139" y="11493"/>
                    <a:pt x="10487" y="11838"/>
                    <a:pt x="10487" y="12253"/>
                  </a:cubicBezTo>
                  <a:cubicBezTo>
                    <a:pt x="10487" y="12685"/>
                    <a:pt x="10139" y="13030"/>
                    <a:pt x="9724" y="13030"/>
                  </a:cubicBezTo>
                  <a:lnTo>
                    <a:pt x="3848" y="13030"/>
                  </a:lnTo>
                  <a:cubicBezTo>
                    <a:pt x="2892" y="13000"/>
                    <a:pt x="2796" y="11672"/>
                    <a:pt x="3722" y="11493"/>
                  </a:cubicBezTo>
                  <a:cubicBezTo>
                    <a:pt x="3831" y="11480"/>
                    <a:pt x="3931" y="11397"/>
                    <a:pt x="3944" y="11274"/>
                  </a:cubicBezTo>
                  <a:cubicBezTo>
                    <a:pt x="4097" y="10195"/>
                    <a:pt x="5050" y="9365"/>
                    <a:pt x="6142" y="9365"/>
                  </a:cubicBezTo>
                  <a:close/>
                  <a:moveTo>
                    <a:pt x="804" y="1"/>
                  </a:moveTo>
                  <a:cubicBezTo>
                    <a:pt x="362" y="1"/>
                    <a:pt x="1" y="359"/>
                    <a:pt x="1" y="787"/>
                  </a:cubicBezTo>
                  <a:lnTo>
                    <a:pt x="1" y="11383"/>
                  </a:lnTo>
                  <a:cubicBezTo>
                    <a:pt x="1" y="11825"/>
                    <a:pt x="362" y="12187"/>
                    <a:pt x="804" y="12187"/>
                  </a:cubicBezTo>
                  <a:lnTo>
                    <a:pt x="2547" y="12187"/>
                  </a:lnTo>
                  <a:cubicBezTo>
                    <a:pt x="2504" y="12910"/>
                    <a:pt x="3089" y="13555"/>
                    <a:pt x="3825" y="13555"/>
                  </a:cubicBezTo>
                  <a:cubicBezTo>
                    <a:pt x="3833" y="13555"/>
                    <a:pt x="3840" y="13555"/>
                    <a:pt x="3848" y="13555"/>
                  </a:cubicBezTo>
                  <a:lnTo>
                    <a:pt x="9724" y="13555"/>
                  </a:lnTo>
                  <a:cubicBezTo>
                    <a:pt x="9731" y="13555"/>
                    <a:pt x="9739" y="13555"/>
                    <a:pt x="9746" y="13555"/>
                  </a:cubicBezTo>
                  <a:cubicBezTo>
                    <a:pt x="10482" y="13555"/>
                    <a:pt x="11068" y="12910"/>
                    <a:pt x="11025" y="12187"/>
                  </a:cubicBezTo>
                  <a:lnTo>
                    <a:pt x="12768" y="12187"/>
                  </a:lnTo>
                  <a:cubicBezTo>
                    <a:pt x="13209" y="12187"/>
                    <a:pt x="13571" y="11825"/>
                    <a:pt x="13571" y="11383"/>
                  </a:cubicBezTo>
                  <a:lnTo>
                    <a:pt x="13571" y="787"/>
                  </a:lnTo>
                  <a:cubicBezTo>
                    <a:pt x="13571" y="359"/>
                    <a:pt x="13209" y="1"/>
                    <a:pt x="12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5;p71">
              <a:extLst>
                <a:ext uri="{FF2B5EF4-FFF2-40B4-BE49-F238E27FC236}">
                  <a16:creationId xmlns:a16="http://schemas.microsoft.com/office/drawing/2014/main" id="{CB788B14-F682-73C0-3883-F502804EEBB5}"/>
                </a:ext>
              </a:extLst>
            </p:cNvPr>
            <p:cNvSpPr/>
            <p:nvPr/>
          </p:nvSpPr>
          <p:spPr>
            <a:xfrm>
              <a:off x="1829725" y="2144775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1"/>
                  </a:moveTo>
                  <a:cubicBezTo>
                    <a:pt x="134" y="1"/>
                    <a:pt x="7" y="88"/>
                    <a:pt x="0" y="262"/>
                  </a:cubicBezTo>
                  <a:cubicBezTo>
                    <a:pt x="0" y="398"/>
                    <a:pt x="110" y="524"/>
                    <a:pt x="262" y="524"/>
                  </a:cubicBezTo>
                  <a:cubicBezTo>
                    <a:pt x="398" y="524"/>
                    <a:pt x="525" y="398"/>
                    <a:pt x="525" y="262"/>
                  </a:cubicBezTo>
                  <a:cubicBezTo>
                    <a:pt x="518" y="88"/>
                    <a:pt x="390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6;p71">
              <a:extLst>
                <a:ext uri="{FF2B5EF4-FFF2-40B4-BE49-F238E27FC236}">
                  <a16:creationId xmlns:a16="http://schemas.microsoft.com/office/drawing/2014/main" id="{6D09A167-AE4A-850D-3716-B0EE0756FCB8}"/>
                </a:ext>
              </a:extLst>
            </p:cNvPr>
            <p:cNvSpPr/>
            <p:nvPr/>
          </p:nvSpPr>
          <p:spPr>
            <a:xfrm>
              <a:off x="1803075" y="2144775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3" y="1"/>
                  </a:moveTo>
                  <a:cubicBezTo>
                    <a:pt x="135" y="1"/>
                    <a:pt x="7" y="88"/>
                    <a:pt x="0" y="262"/>
                  </a:cubicBezTo>
                  <a:cubicBezTo>
                    <a:pt x="0" y="398"/>
                    <a:pt x="123" y="524"/>
                    <a:pt x="263" y="524"/>
                  </a:cubicBezTo>
                  <a:cubicBezTo>
                    <a:pt x="415" y="524"/>
                    <a:pt x="525" y="398"/>
                    <a:pt x="525" y="262"/>
                  </a:cubicBezTo>
                  <a:cubicBezTo>
                    <a:pt x="518" y="88"/>
                    <a:pt x="39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97;p71">
              <a:extLst>
                <a:ext uri="{FF2B5EF4-FFF2-40B4-BE49-F238E27FC236}">
                  <a16:creationId xmlns:a16="http://schemas.microsoft.com/office/drawing/2014/main" id="{CFAC31D7-769C-7E07-9038-25F0B7337A4C}"/>
                </a:ext>
              </a:extLst>
            </p:cNvPr>
            <p:cNvSpPr/>
            <p:nvPr/>
          </p:nvSpPr>
          <p:spPr>
            <a:xfrm>
              <a:off x="1776775" y="2144775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57" y="1"/>
                  </a:moveTo>
                  <a:cubicBezTo>
                    <a:pt x="128" y="1"/>
                    <a:pt x="0" y="88"/>
                    <a:pt x="0" y="262"/>
                  </a:cubicBezTo>
                  <a:cubicBezTo>
                    <a:pt x="0" y="398"/>
                    <a:pt x="110" y="524"/>
                    <a:pt x="262" y="524"/>
                  </a:cubicBezTo>
                  <a:cubicBezTo>
                    <a:pt x="402" y="524"/>
                    <a:pt x="525" y="398"/>
                    <a:pt x="525" y="262"/>
                  </a:cubicBezTo>
                  <a:cubicBezTo>
                    <a:pt x="518" y="88"/>
                    <a:pt x="387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98;p71">
              <a:extLst>
                <a:ext uri="{FF2B5EF4-FFF2-40B4-BE49-F238E27FC236}">
                  <a16:creationId xmlns:a16="http://schemas.microsoft.com/office/drawing/2014/main" id="{E5CCE922-5E38-5BFC-1409-FD0910D403CC}"/>
                </a:ext>
              </a:extLst>
            </p:cNvPr>
            <p:cNvSpPr/>
            <p:nvPr/>
          </p:nvSpPr>
          <p:spPr>
            <a:xfrm>
              <a:off x="1804075" y="2284100"/>
              <a:ext cx="65750" cy="13150"/>
            </a:xfrm>
            <a:custGeom>
              <a:avLst/>
              <a:gdLst/>
              <a:ahLst/>
              <a:cxnLst/>
              <a:rect l="l" t="t" r="r" b="b"/>
              <a:pathLst>
                <a:path w="2630" h="526" extrusionOk="0">
                  <a:moveTo>
                    <a:pt x="362" y="1"/>
                  </a:moveTo>
                  <a:cubicBezTo>
                    <a:pt x="14" y="14"/>
                    <a:pt x="0" y="512"/>
                    <a:pt x="362" y="525"/>
                  </a:cubicBezTo>
                  <a:lnTo>
                    <a:pt x="2337" y="525"/>
                  </a:lnTo>
                  <a:cubicBezTo>
                    <a:pt x="2463" y="525"/>
                    <a:pt x="2586" y="429"/>
                    <a:pt x="2603" y="303"/>
                  </a:cubicBezTo>
                  <a:cubicBezTo>
                    <a:pt x="2629" y="137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99;p71">
              <a:extLst>
                <a:ext uri="{FF2B5EF4-FFF2-40B4-BE49-F238E27FC236}">
                  <a16:creationId xmlns:a16="http://schemas.microsoft.com/office/drawing/2014/main" id="{83F21127-1781-F6CA-FE49-A039BEB019F6}"/>
                </a:ext>
              </a:extLst>
            </p:cNvPr>
            <p:cNvSpPr/>
            <p:nvPr/>
          </p:nvSpPr>
          <p:spPr>
            <a:xfrm>
              <a:off x="1804075" y="2257450"/>
              <a:ext cx="65750" cy="13150"/>
            </a:xfrm>
            <a:custGeom>
              <a:avLst/>
              <a:gdLst/>
              <a:ahLst/>
              <a:cxnLst/>
              <a:rect l="l" t="t" r="r" b="b"/>
              <a:pathLst>
                <a:path w="2630" h="526" extrusionOk="0">
                  <a:moveTo>
                    <a:pt x="362" y="1"/>
                  </a:moveTo>
                  <a:cubicBezTo>
                    <a:pt x="14" y="14"/>
                    <a:pt x="0" y="512"/>
                    <a:pt x="362" y="525"/>
                  </a:cubicBezTo>
                  <a:lnTo>
                    <a:pt x="2337" y="525"/>
                  </a:lnTo>
                  <a:cubicBezTo>
                    <a:pt x="2463" y="525"/>
                    <a:pt x="2586" y="429"/>
                    <a:pt x="2603" y="303"/>
                  </a:cubicBezTo>
                  <a:cubicBezTo>
                    <a:pt x="2629" y="137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00;p71">
              <a:extLst>
                <a:ext uri="{FF2B5EF4-FFF2-40B4-BE49-F238E27FC236}">
                  <a16:creationId xmlns:a16="http://schemas.microsoft.com/office/drawing/2014/main" id="{3EC3AD4D-EBD2-00F5-F454-E70E22C47284}"/>
                </a:ext>
              </a:extLst>
            </p:cNvPr>
            <p:cNvSpPr/>
            <p:nvPr/>
          </p:nvSpPr>
          <p:spPr>
            <a:xfrm>
              <a:off x="1804075" y="2230825"/>
              <a:ext cx="65750" cy="13475"/>
            </a:xfrm>
            <a:custGeom>
              <a:avLst/>
              <a:gdLst/>
              <a:ahLst/>
              <a:cxnLst/>
              <a:rect l="l" t="t" r="r" b="b"/>
              <a:pathLst>
                <a:path w="2630" h="539" extrusionOk="0">
                  <a:moveTo>
                    <a:pt x="362" y="0"/>
                  </a:moveTo>
                  <a:cubicBezTo>
                    <a:pt x="14" y="14"/>
                    <a:pt x="0" y="525"/>
                    <a:pt x="362" y="538"/>
                  </a:cubicBezTo>
                  <a:lnTo>
                    <a:pt x="2337" y="538"/>
                  </a:lnTo>
                  <a:cubicBezTo>
                    <a:pt x="2463" y="538"/>
                    <a:pt x="2586" y="442"/>
                    <a:pt x="2603" y="306"/>
                  </a:cubicBezTo>
                  <a:cubicBezTo>
                    <a:pt x="2629" y="153"/>
                    <a:pt x="250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01;p71">
              <a:extLst>
                <a:ext uri="{FF2B5EF4-FFF2-40B4-BE49-F238E27FC236}">
                  <a16:creationId xmlns:a16="http://schemas.microsoft.com/office/drawing/2014/main" id="{AB54AF3F-4676-9476-C741-27CE4131C2D7}"/>
                </a:ext>
              </a:extLst>
            </p:cNvPr>
            <p:cNvSpPr/>
            <p:nvPr/>
          </p:nvSpPr>
          <p:spPr>
            <a:xfrm>
              <a:off x="1969375" y="2284100"/>
              <a:ext cx="65775" cy="13150"/>
            </a:xfrm>
            <a:custGeom>
              <a:avLst/>
              <a:gdLst/>
              <a:ahLst/>
              <a:cxnLst/>
              <a:rect l="l" t="t" r="r" b="b"/>
              <a:pathLst>
                <a:path w="2631" h="526" extrusionOk="0">
                  <a:moveTo>
                    <a:pt x="290" y="1"/>
                  </a:moveTo>
                  <a:cubicBezTo>
                    <a:pt x="167" y="1"/>
                    <a:pt x="41" y="84"/>
                    <a:pt x="27" y="220"/>
                  </a:cubicBezTo>
                  <a:cubicBezTo>
                    <a:pt x="1" y="386"/>
                    <a:pt x="124" y="525"/>
                    <a:pt x="290" y="525"/>
                  </a:cubicBezTo>
                  <a:lnTo>
                    <a:pt x="2268" y="525"/>
                  </a:lnTo>
                  <a:cubicBezTo>
                    <a:pt x="2630" y="512"/>
                    <a:pt x="2630" y="14"/>
                    <a:pt x="2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02;p71">
              <a:extLst>
                <a:ext uri="{FF2B5EF4-FFF2-40B4-BE49-F238E27FC236}">
                  <a16:creationId xmlns:a16="http://schemas.microsoft.com/office/drawing/2014/main" id="{C78DCA60-C0BA-30BB-9906-BE24CF37AFB0}"/>
                </a:ext>
              </a:extLst>
            </p:cNvPr>
            <p:cNvSpPr/>
            <p:nvPr/>
          </p:nvSpPr>
          <p:spPr>
            <a:xfrm>
              <a:off x="1969375" y="2257450"/>
              <a:ext cx="65775" cy="13150"/>
            </a:xfrm>
            <a:custGeom>
              <a:avLst/>
              <a:gdLst/>
              <a:ahLst/>
              <a:cxnLst/>
              <a:rect l="l" t="t" r="r" b="b"/>
              <a:pathLst>
                <a:path w="2631" h="526" extrusionOk="0">
                  <a:moveTo>
                    <a:pt x="290" y="1"/>
                  </a:moveTo>
                  <a:cubicBezTo>
                    <a:pt x="167" y="1"/>
                    <a:pt x="41" y="97"/>
                    <a:pt x="27" y="220"/>
                  </a:cubicBezTo>
                  <a:cubicBezTo>
                    <a:pt x="1" y="386"/>
                    <a:pt x="124" y="525"/>
                    <a:pt x="290" y="525"/>
                  </a:cubicBezTo>
                  <a:lnTo>
                    <a:pt x="2268" y="525"/>
                  </a:lnTo>
                  <a:cubicBezTo>
                    <a:pt x="2630" y="512"/>
                    <a:pt x="2630" y="14"/>
                    <a:pt x="2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3;p71">
              <a:extLst>
                <a:ext uri="{FF2B5EF4-FFF2-40B4-BE49-F238E27FC236}">
                  <a16:creationId xmlns:a16="http://schemas.microsoft.com/office/drawing/2014/main" id="{670D152F-1ACE-2BD1-07EB-362A33417408}"/>
                </a:ext>
              </a:extLst>
            </p:cNvPr>
            <p:cNvSpPr/>
            <p:nvPr/>
          </p:nvSpPr>
          <p:spPr>
            <a:xfrm>
              <a:off x="1969375" y="2230825"/>
              <a:ext cx="65775" cy="13475"/>
            </a:xfrm>
            <a:custGeom>
              <a:avLst/>
              <a:gdLst/>
              <a:ahLst/>
              <a:cxnLst/>
              <a:rect l="l" t="t" r="r" b="b"/>
              <a:pathLst>
                <a:path w="2631" h="539" extrusionOk="0">
                  <a:moveTo>
                    <a:pt x="290" y="0"/>
                  </a:moveTo>
                  <a:cubicBezTo>
                    <a:pt x="167" y="0"/>
                    <a:pt x="41" y="97"/>
                    <a:pt x="27" y="236"/>
                  </a:cubicBezTo>
                  <a:cubicBezTo>
                    <a:pt x="1" y="402"/>
                    <a:pt x="124" y="538"/>
                    <a:pt x="290" y="538"/>
                  </a:cubicBezTo>
                  <a:lnTo>
                    <a:pt x="2268" y="538"/>
                  </a:lnTo>
                  <a:cubicBezTo>
                    <a:pt x="2630" y="525"/>
                    <a:pt x="2630" y="14"/>
                    <a:pt x="2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938;p71">
            <a:extLst>
              <a:ext uri="{FF2B5EF4-FFF2-40B4-BE49-F238E27FC236}">
                <a16:creationId xmlns:a16="http://schemas.microsoft.com/office/drawing/2014/main" id="{FB1ED3B5-0DF4-202E-0AAD-1181D763E82B}"/>
              </a:ext>
            </a:extLst>
          </p:cNvPr>
          <p:cNvGrpSpPr/>
          <p:nvPr/>
        </p:nvGrpSpPr>
        <p:grpSpPr>
          <a:xfrm>
            <a:off x="6144923" y="1173390"/>
            <a:ext cx="353400" cy="340175"/>
            <a:chOff x="6259275" y="2682150"/>
            <a:chExt cx="353400" cy="340175"/>
          </a:xfrm>
        </p:grpSpPr>
        <p:sp>
          <p:nvSpPr>
            <p:cNvPr id="35" name="Google Shape;1939;p71">
              <a:extLst>
                <a:ext uri="{FF2B5EF4-FFF2-40B4-BE49-F238E27FC236}">
                  <a16:creationId xmlns:a16="http://schemas.microsoft.com/office/drawing/2014/main" id="{E26775FB-B07D-B8BF-EA5D-F03A0D233F01}"/>
                </a:ext>
              </a:extLst>
            </p:cNvPr>
            <p:cNvSpPr/>
            <p:nvPr/>
          </p:nvSpPr>
          <p:spPr>
            <a:xfrm>
              <a:off x="6259275" y="2682150"/>
              <a:ext cx="353400" cy="340175"/>
            </a:xfrm>
            <a:custGeom>
              <a:avLst/>
              <a:gdLst/>
              <a:ahLst/>
              <a:cxnLst/>
              <a:rect l="l" t="t" r="r" b="b"/>
              <a:pathLst>
                <a:path w="14136" h="13607" extrusionOk="0">
                  <a:moveTo>
                    <a:pt x="4310" y="2590"/>
                  </a:moveTo>
                  <a:cubicBezTo>
                    <a:pt x="4505" y="2590"/>
                    <a:pt x="4701" y="2721"/>
                    <a:pt x="4715" y="2984"/>
                  </a:cubicBezTo>
                  <a:cubicBezTo>
                    <a:pt x="4715" y="3206"/>
                    <a:pt x="4536" y="3385"/>
                    <a:pt x="4316" y="3385"/>
                  </a:cubicBezTo>
                  <a:cubicBezTo>
                    <a:pt x="4094" y="3385"/>
                    <a:pt x="3915" y="3206"/>
                    <a:pt x="3915" y="2984"/>
                  </a:cubicBezTo>
                  <a:cubicBezTo>
                    <a:pt x="3921" y="2721"/>
                    <a:pt x="4115" y="2590"/>
                    <a:pt x="4310" y="2590"/>
                  </a:cubicBezTo>
                  <a:close/>
                  <a:moveTo>
                    <a:pt x="5047" y="537"/>
                  </a:moveTo>
                  <a:cubicBezTo>
                    <a:pt x="5907" y="537"/>
                    <a:pt x="6723" y="925"/>
                    <a:pt x="7274" y="1603"/>
                  </a:cubicBezTo>
                  <a:cubicBezTo>
                    <a:pt x="7325" y="1663"/>
                    <a:pt x="7398" y="1701"/>
                    <a:pt x="7478" y="1701"/>
                  </a:cubicBezTo>
                  <a:cubicBezTo>
                    <a:pt x="7506" y="1701"/>
                    <a:pt x="7536" y="1696"/>
                    <a:pt x="7566" y="1686"/>
                  </a:cubicBezTo>
                  <a:cubicBezTo>
                    <a:pt x="7697" y="1642"/>
                    <a:pt x="7830" y="1621"/>
                    <a:pt x="7960" y="1621"/>
                  </a:cubicBezTo>
                  <a:cubicBezTo>
                    <a:pt x="8661" y="1621"/>
                    <a:pt x="9307" y="2210"/>
                    <a:pt x="9296" y="2957"/>
                  </a:cubicBezTo>
                  <a:cubicBezTo>
                    <a:pt x="9296" y="3110"/>
                    <a:pt x="9419" y="3219"/>
                    <a:pt x="9558" y="3219"/>
                  </a:cubicBezTo>
                  <a:cubicBezTo>
                    <a:pt x="10152" y="3219"/>
                    <a:pt x="10637" y="3730"/>
                    <a:pt x="10594" y="4341"/>
                  </a:cubicBezTo>
                  <a:cubicBezTo>
                    <a:pt x="10567" y="4892"/>
                    <a:pt x="10096" y="5307"/>
                    <a:pt x="9545" y="5307"/>
                  </a:cubicBezTo>
                  <a:lnTo>
                    <a:pt x="4565" y="5307"/>
                  </a:lnTo>
                  <a:lnTo>
                    <a:pt x="4565" y="3870"/>
                  </a:lnTo>
                  <a:cubicBezTo>
                    <a:pt x="5575" y="3551"/>
                    <a:pt x="5379" y="2071"/>
                    <a:pt x="4300" y="2044"/>
                  </a:cubicBezTo>
                  <a:cubicBezTo>
                    <a:pt x="3238" y="2071"/>
                    <a:pt x="3028" y="3551"/>
                    <a:pt x="4038" y="3870"/>
                  </a:cubicBezTo>
                  <a:lnTo>
                    <a:pt x="4038" y="5307"/>
                  </a:lnTo>
                  <a:lnTo>
                    <a:pt x="2129" y="5307"/>
                  </a:lnTo>
                  <a:cubicBezTo>
                    <a:pt x="1548" y="5307"/>
                    <a:pt x="1080" y="4839"/>
                    <a:pt x="1080" y="4272"/>
                  </a:cubicBezTo>
                  <a:cubicBezTo>
                    <a:pt x="1080" y="3760"/>
                    <a:pt x="1465" y="3315"/>
                    <a:pt x="1963" y="3233"/>
                  </a:cubicBezTo>
                  <a:cubicBezTo>
                    <a:pt x="2076" y="3219"/>
                    <a:pt x="2172" y="3136"/>
                    <a:pt x="2185" y="3013"/>
                  </a:cubicBezTo>
                  <a:cubicBezTo>
                    <a:pt x="2391" y="1603"/>
                    <a:pt x="3609" y="537"/>
                    <a:pt x="5047" y="537"/>
                  </a:cubicBezTo>
                  <a:close/>
                  <a:moveTo>
                    <a:pt x="13332" y="7246"/>
                  </a:moveTo>
                  <a:cubicBezTo>
                    <a:pt x="13485" y="7246"/>
                    <a:pt x="13595" y="7369"/>
                    <a:pt x="13595" y="7508"/>
                  </a:cubicBezTo>
                  <a:lnTo>
                    <a:pt x="13595" y="8574"/>
                  </a:lnTo>
                  <a:cubicBezTo>
                    <a:pt x="13595" y="8710"/>
                    <a:pt x="13485" y="8836"/>
                    <a:pt x="13332" y="8836"/>
                  </a:cubicBezTo>
                  <a:lnTo>
                    <a:pt x="8034" y="8836"/>
                  </a:lnTo>
                  <a:cubicBezTo>
                    <a:pt x="7898" y="8836"/>
                    <a:pt x="7772" y="8710"/>
                    <a:pt x="7772" y="8574"/>
                  </a:cubicBezTo>
                  <a:lnTo>
                    <a:pt x="7772" y="7508"/>
                  </a:lnTo>
                  <a:cubicBezTo>
                    <a:pt x="7772" y="7369"/>
                    <a:pt x="7898" y="7246"/>
                    <a:pt x="8034" y="7246"/>
                  </a:cubicBezTo>
                  <a:close/>
                  <a:moveTo>
                    <a:pt x="5103" y="5862"/>
                  </a:moveTo>
                  <a:lnTo>
                    <a:pt x="5103" y="8033"/>
                  </a:lnTo>
                  <a:cubicBezTo>
                    <a:pt x="5103" y="8185"/>
                    <a:pt x="5213" y="8311"/>
                    <a:pt x="5365" y="8311"/>
                  </a:cubicBezTo>
                  <a:lnTo>
                    <a:pt x="7234" y="8311"/>
                  </a:lnTo>
                  <a:cubicBezTo>
                    <a:pt x="7221" y="8614"/>
                    <a:pt x="7204" y="8849"/>
                    <a:pt x="7427" y="9098"/>
                  </a:cubicBezTo>
                  <a:cubicBezTo>
                    <a:pt x="7204" y="9347"/>
                    <a:pt x="7221" y="9583"/>
                    <a:pt x="7234" y="9902"/>
                  </a:cubicBezTo>
                  <a:lnTo>
                    <a:pt x="4565" y="9902"/>
                  </a:lnTo>
                  <a:lnTo>
                    <a:pt x="4565" y="5862"/>
                  </a:lnTo>
                  <a:close/>
                  <a:moveTo>
                    <a:pt x="13332" y="9360"/>
                  </a:moveTo>
                  <a:cubicBezTo>
                    <a:pt x="13485" y="9360"/>
                    <a:pt x="13595" y="9487"/>
                    <a:pt x="13595" y="9623"/>
                  </a:cubicBezTo>
                  <a:lnTo>
                    <a:pt x="13595" y="10688"/>
                  </a:lnTo>
                  <a:cubicBezTo>
                    <a:pt x="13595" y="10841"/>
                    <a:pt x="13485" y="10951"/>
                    <a:pt x="13332" y="10951"/>
                  </a:cubicBezTo>
                  <a:lnTo>
                    <a:pt x="8034" y="10951"/>
                  </a:lnTo>
                  <a:cubicBezTo>
                    <a:pt x="7898" y="10951"/>
                    <a:pt x="7772" y="10841"/>
                    <a:pt x="7772" y="10688"/>
                  </a:cubicBezTo>
                  <a:lnTo>
                    <a:pt x="7772" y="9623"/>
                  </a:lnTo>
                  <a:cubicBezTo>
                    <a:pt x="7772" y="9487"/>
                    <a:pt x="7898" y="9360"/>
                    <a:pt x="8034" y="9360"/>
                  </a:cubicBezTo>
                  <a:close/>
                  <a:moveTo>
                    <a:pt x="4038" y="5848"/>
                  </a:moveTo>
                  <a:lnTo>
                    <a:pt x="4038" y="10164"/>
                  </a:lnTo>
                  <a:cubicBezTo>
                    <a:pt x="4038" y="10303"/>
                    <a:pt x="4164" y="10426"/>
                    <a:pt x="4300" y="10426"/>
                  </a:cubicBezTo>
                  <a:lnTo>
                    <a:pt x="7234" y="10426"/>
                  </a:lnTo>
                  <a:cubicBezTo>
                    <a:pt x="7221" y="10745"/>
                    <a:pt x="7204" y="10967"/>
                    <a:pt x="7427" y="11216"/>
                  </a:cubicBezTo>
                  <a:cubicBezTo>
                    <a:pt x="7204" y="11465"/>
                    <a:pt x="7221" y="11697"/>
                    <a:pt x="7234" y="12016"/>
                  </a:cubicBezTo>
                  <a:lnTo>
                    <a:pt x="3513" y="12016"/>
                  </a:lnTo>
                  <a:lnTo>
                    <a:pt x="3513" y="5848"/>
                  </a:lnTo>
                  <a:close/>
                  <a:moveTo>
                    <a:pt x="13332" y="11478"/>
                  </a:moveTo>
                  <a:cubicBezTo>
                    <a:pt x="13485" y="11478"/>
                    <a:pt x="13595" y="11601"/>
                    <a:pt x="13595" y="11754"/>
                  </a:cubicBezTo>
                  <a:lnTo>
                    <a:pt x="13595" y="12806"/>
                  </a:lnTo>
                  <a:cubicBezTo>
                    <a:pt x="13595" y="12959"/>
                    <a:pt x="13485" y="13068"/>
                    <a:pt x="13332" y="13068"/>
                  </a:cubicBezTo>
                  <a:lnTo>
                    <a:pt x="8034" y="13068"/>
                  </a:lnTo>
                  <a:cubicBezTo>
                    <a:pt x="7898" y="13068"/>
                    <a:pt x="7772" y="12959"/>
                    <a:pt x="7772" y="12806"/>
                  </a:cubicBezTo>
                  <a:lnTo>
                    <a:pt x="7772" y="11754"/>
                  </a:lnTo>
                  <a:cubicBezTo>
                    <a:pt x="7772" y="11601"/>
                    <a:pt x="7898" y="11478"/>
                    <a:pt x="8034" y="11478"/>
                  </a:cubicBezTo>
                  <a:close/>
                  <a:moveTo>
                    <a:pt x="5103" y="1"/>
                  </a:moveTo>
                  <a:cubicBezTo>
                    <a:pt x="3569" y="1"/>
                    <a:pt x="2060" y="1024"/>
                    <a:pt x="1727" y="2751"/>
                  </a:cubicBezTo>
                  <a:cubicBezTo>
                    <a:pt x="1" y="3289"/>
                    <a:pt x="333" y="5805"/>
                    <a:pt x="2159" y="5848"/>
                  </a:cubicBezTo>
                  <a:lnTo>
                    <a:pt x="3002" y="5848"/>
                  </a:lnTo>
                  <a:lnTo>
                    <a:pt x="3002" y="12278"/>
                  </a:lnTo>
                  <a:cubicBezTo>
                    <a:pt x="3002" y="12418"/>
                    <a:pt x="3125" y="12544"/>
                    <a:pt x="3264" y="12544"/>
                  </a:cubicBezTo>
                  <a:lnTo>
                    <a:pt x="7248" y="12544"/>
                  </a:lnTo>
                  <a:lnTo>
                    <a:pt x="7248" y="12806"/>
                  </a:lnTo>
                  <a:cubicBezTo>
                    <a:pt x="7248" y="13248"/>
                    <a:pt x="7593" y="13606"/>
                    <a:pt x="8034" y="13606"/>
                  </a:cubicBezTo>
                  <a:lnTo>
                    <a:pt x="13332" y="13606"/>
                  </a:lnTo>
                  <a:cubicBezTo>
                    <a:pt x="13777" y="13606"/>
                    <a:pt x="14136" y="13248"/>
                    <a:pt x="14136" y="12806"/>
                  </a:cubicBezTo>
                  <a:lnTo>
                    <a:pt x="14136" y="11754"/>
                  </a:lnTo>
                  <a:cubicBezTo>
                    <a:pt x="14136" y="11548"/>
                    <a:pt x="14053" y="11352"/>
                    <a:pt x="13927" y="11216"/>
                  </a:cubicBezTo>
                  <a:cubicBezTo>
                    <a:pt x="14053" y="11077"/>
                    <a:pt x="14136" y="10897"/>
                    <a:pt x="14136" y="10688"/>
                  </a:cubicBezTo>
                  <a:lnTo>
                    <a:pt x="14136" y="9623"/>
                  </a:lnTo>
                  <a:cubicBezTo>
                    <a:pt x="14136" y="9430"/>
                    <a:pt x="14053" y="9238"/>
                    <a:pt x="13927" y="9098"/>
                  </a:cubicBezTo>
                  <a:cubicBezTo>
                    <a:pt x="14053" y="8959"/>
                    <a:pt x="14136" y="8766"/>
                    <a:pt x="14136" y="8574"/>
                  </a:cubicBezTo>
                  <a:lnTo>
                    <a:pt x="14136" y="7508"/>
                  </a:lnTo>
                  <a:cubicBezTo>
                    <a:pt x="14136" y="7067"/>
                    <a:pt x="13777" y="6718"/>
                    <a:pt x="13332" y="6718"/>
                  </a:cubicBezTo>
                  <a:lnTo>
                    <a:pt x="8034" y="6718"/>
                  </a:lnTo>
                  <a:cubicBezTo>
                    <a:pt x="7593" y="6718"/>
                    <a:pt x="7248" y="7067"/>
                    <a:pt x="7248" y="7508"/>
                  </a:cubicBezTo>
                  <a:lnTo>
                    <a:pt x="7248" y="7744"/>
                  </a:lnTo>
                  <a:lnTo>
                    <a:pt x="5658" y="7744"/>
                  </a:lnTo>
                  <a:lnTo>
                    <a:pt x="5658" y="5848"/>
                  </a:lnTo>
                  <a:lnTo>
                    <a:pt x="9571" y="5848"/>
                  </a:lnTo>
                  <a:cubicBezTo>
                    <a:pt x="11493" y="5792"/>
                    <a:pt x="11703" y="3053"/>
                    <a:pt x="9820" y="2708"/>
                  </a:cubicBezTo>
                  <a:cubicBezTo>
                    <a:pt x="9710" y="1784"/>
                    <a:pt x="8877" y="1075"/>
                    <a:pt x="7973" y="1075"/>
                  </a:cubicBezTo>
                  <a:cubicBezTo>
                    <a:pt x="7847" y="1075"/>
                    <a:pt x="7720" y="1089"/>
                    <a:pt x="7593" y="1118"/>
                  </a:cubicBezTo>
                  <a:cubicBezTo>
                    <a:pt x="6909" y="352"/>
                    <a:pt x="6002" y="1"/>
                    <a:pt x="5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40;p71">
              <a:extLst>
                <a:ext uri="{FF2B5EF4-FFF2-40B4-BE49-F238E27FC236}">
                  <a16:creationId xmlns:a16="http://schemas.microsoft.com/office/drawing/2014/main" id="{22C79882-AD73-E698-7EB4-3C7FD2107133}"/>
                </a:ext>
              </a:extLst>
            </p:cNvPr>
            <p:cNvSpPr/>
            <p:nvPr/>
          </p:nvSpPr>
          <p:spPr>
            <a:xfrm>
              <a:off x="6499200" y="2876400"/>
              <a:ext cx="52650" cy="13550"/>
            </a:xfrm>
            <a:custGeom>
              <a:avLst/>
              <a:gdLst/>
              <a:ahLst/>
              <a:cxnLst/>
              <a:rect l="l" t="t" r="r" b="b"/>
              <a:pathLst>
                <a:path w="2106" h="542" extrusionOk="0">
                  <a:moveTo>
                    <a:pt x="363" y="0"/>
                  </a:moveTo>
                  <a:cubicBezTo>
                    <a:pt x="1" y="14"/>
                    <a:pt x="1" y="525"/>
                    <a:pt x="363" y="541"/>
                  </a:cubicBezTo>
                  <a:lnTo>
                    <a:pt x="1813" y="541"/>
                  </a:lnTo>
                  <a:cubicBezTo>
                    <a:pt x="1966" y="541"/>
                    <a:pt x="2106" y="389"/>
                    <a:pt x="2076" y="236"/>
                  </a:cubicBezTo>
                  <a:cubicBezTo>
                    <a:pt x="2062" y="97"/>
                    <a:pt x="1940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41;p71">
              <a:extLst>
                <a:ext uri="{FF2B5EF4-FFF2-40B4-BE49-F238E27FC236}">
                  <a16:creationId xmlns:a16="http://schemas.microsoft.com/office/drawing/2014/main" id="{80792BCB-98BB-AA6F-7A64-DE0AD7B037C3}"/>
                </a:ext>
              </a:extLst>
            </p:cNvPr>
            <p:cNvSpPr/>
            <p:nvPr/>
          </p:nvSpPr>
          <p:spPr>
            <a:xfrm>
              <a:off x="6470175" y="2876075"/>
              <a:ext cx="13200" cy="13375"/>
            </a:xfrm>
            <a:custGeom>
              <a:avLst/>
              <a:gdLst/>
              <a:ahLst/>
              <a:cxnLst/>
              <a:rect l="l" t="t" r="r" b="b"/>
              <a:pathLst>
                <a:path w="528" h="535" extrusionOk="0">
                  <a:moveTo>
                    <a:pt x="262" y="0"/>
                  </a:moveTo>
                  <a:cubicBezTo>
                    <a:pt x="113" y="0"/>
                    <a:pt x="0" y="123"/>
                    <a:pt x="0" y="276"/>
                  </a:cubicBezTo>
                  <a:cubicBezTo>
                    <a:pt x="0" y="448"/>
                    <a:pt x="128" y="535"/>
                    <a:pt x="258" y="535"/>
                  </a:cubicBezTo>
                  <a:cubicBezTo>
                    <a:pt x="388" y="535"/>
                    <a:pt x="520" y="448"/>
                    <a:pt x="528" y="276"/>
                  </a:cubicBezTo>
                  <a:cubicBezTo>
                    <a:pt x="528" y="123"/>
                    <a:pt x="40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42;p71">
              <a:extLst>
                <a:ext uri="{FF2B5EF4-FFF2-40B4-BE49-F238E27FC236}">
                  <a16:creationId xmlns:a16="http://schemas.microsoft.com/office/drawing/2014/main" id="{B1B7E7E5-57C9-9192-0745-EB7D9B13C0EC}"/>
                </a:ext>
              </a:extLst>
            </p:cNvPr>
            <p:cNvSpPr/>
            <p:nvPr/>
          </p:nvSpPr>
          <p:spPr>
            <a:xfrm>
              <a:off x="6499200" y="2982550"/>
              <a:ext cx="52650" cy="13200"/>
            </a:xfrm>
            <a:custGeom>
              <a:avLst/>
              <a:gdLst/>
              <a:ahLst/>
              <a:cxnLst/>
              <a:rect l="l" t="t" r="r" b="b"/>
              <a:pathLst>
                <a:path w="2106" h="528" extrusionOk="0">
                  <a:moveTo>
                    <a:pt x="363" y="0"/>
                  </a:moveTo>
                  <a:cubicBezTo>
                    <a:pt x="1" y="13"/>
                    <a:pt x="1" y="511"/>
                    <a:pt x="363" y="528"/>
                  </a:cubicBezTo>
                  <a:lnTo>
                    <a:pt x="1813" y="528"/>
                  </a:lnTo>
                  <a:cubicBezTo>
                    <a:pt x="1966" y="528"/>
                    <a:pt x="2106" y="388"/>
                    <a:pt x="2076" y="223"/>
                  </a:cubicBezTo>
                  <a:cubicBezTo>
                    <a:pt x="2062" y="96"/>
                    <a:pt x="1940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43;p71">
              <a:extLst>
                <a:ext uri="{FF2B5EF4-FFF2-40B4-BE49-F238E27FC236}">
                  <a16:creationId xmlns:a16="http://schemas.microsoft.com/office/drawing/2014/main" id="{D3A961AE-B54A-CCA4-519C-44224F5169A0}"/>
                </a:ext>
              </a:extLst>
            </p:cNvPr>
            <p:cNvSpPr/>
            <p:nvPr/>
          </p:nvSpPr>
          <p:spPr>
            <a:xfrm>
              <a:off x="6470175" y="2982200"/>
              <a:ext cx="13200" cy="13050"/>
            </a:xfrm>
            <a:custGeom>
              <a:avLst/>
              <a:gdLst/>
              <a:ahLst/>
              <a:cxnLst/>
              <a:rect l="l" t="t" r="r" b="b"/>
              <a:pathLst>
                <a:path w="528" h="522" extrusionOk="0">
                  <a:moveTo>
                    <a:pt x="262" y="1"/>
                  </a:moveTo>
                  <a:cubicBezTo>
                    <a:pt x="113" y="1"/>
                    <a:pt x="0" y="110"/>
                    <a:pt x="0" y="263"/>
                  </a:cubicBezTo>
                  <a:cubicBezTo>
                    <a:pt x="0" y="436"/>
                    <a:pt x="128" y="522"/>
                    <a:pt x="258" y="522"/>
                  </a:cubicBezTo>
                  <a:cubicBezTo>
                    <a:pt x="388" y="522"/>
                    <a:pt x="520" y="436"/>
                    <a:pt x="528" y="263"/>
                  </a:cubicBezTo>
                  <a:cubicBezTo>
                    <a:pt x="528" y="110"/>
                    <a:pt x="402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44;p71">
              <a:extLst>
                <a:ext uri="{FF2B5EF4-FFF2-40B4-BE49-F238E27FC236}">
                  <a16:creationId xmlns:a16="http://schemas.microsoft.com/office/drawing/2014/main" id="{27C08C24-2996-A8CE-E4E0-87A2FFB55C9F}"/>
                </a:ext>
              </a:extLst>
            </p:cNvPr>
            <p:cNvSpPr/>
            <p:nvPr/>
          </p:nvSpPr>
          <p:spPr>
            <a:xfrm>
              <a:off x="6499200" y="2929675"/>
              <a:ext cx="52650" cy="13150"/>
            </a:xfrm>
            <a:custGeom>
              <a:avLst/>
              <a:gdLst/>
              <a:ahLst/>
              <a:cxnLst/>
              <a:rect l="l" t="t" r="r" b="b"/>
              <a:pathLst>
                <a:path w="2106" h="526" extrusionOk="0">
                  <a:moveTo>
                    <a:pt x="363" y="1"/>
                  </a:moveTo>
                  <a:cubicBezTo>
                    <a:pt x="1" y="1"/>
                    <a:pt x="1" y="512"/>
                    <a:pt x="363" y="525"/>
                  </a:cubicBezTo>
                  <a:lnTo>
                    <a:pt x="1813" y="525"/>
                  </a:lnTo>
                  <a:cubicBezTo>
                    <a:pt x="1966" y="525"/>
                    <a:pt x="2106" y="386"/>
                    <a:pt x="2076" y="220"/>
                  </a:cubicBezTo>
                  <a:cubicBezTo>
                    <a:pt x="2062" y="84"/>
                    <a:pt x="1940" y="1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45;p71">
              <a:extLst>
                <a:ext uri="{FF2B5EF4-FFF2-40B4-BE49-F238E27FC236}">
                  <a16:creationId xmlns:a16="http://schemas.microsoft.com/office/drawing/2014/main" id="{C086CD9C-02A6-6D65-AFA1-C5AC789631FB}"/>
                </a:ext>
              </a:extLst>
            </p:cNvPr>
            <p:cNvSpPr/>
            <p:nvPr/>
          </p:nvSpPr>
          <p:spPr>
            <a:xfrm>
              <a:off x="6470175" y="2929350"/>
              <a:ext cx="13200" cy="13050"/>
            </a:xfrm>
            <a:custGeom>
              <a:avLst/>
              <a:gdLst/>
              <a:ahLst/>
              <a:cxnLst/>
              <a:rect l="l" t="t" r="r" b="b"/>
              <a:pathLst>
                <a:path w="528" h="522" extrusionOk="0">
                  <a:moveTo>
                    <a:pt x="262" y="0"/>
                  </a:moveTo>
                  <a:cubicBezTo>
                    <a:pt x="113" y="0"/>
                    <a:pt x="0" y="110"/>
                    <a:pt x="0" y="263"/>
                  </a:cubicBezTo>
                  <a:cubicBezTo>
                    <a:pt x="0" y="435"/>
                    <a:pt x="128" y="521"/>
                    <a:pt x="258" y="521"/>
                  </a:cubicBezTo>
                  <a:cubicBezTo>
                    <a:pt x="388" y="521"/>
                    <a:pt x="520" y="435"/>
                    <a:pt x="528" y="263"/>
                  </a:cubicBezTo>
                  <a:cubicBezTo>
                    <a:pt x="528" y="110"/>
                    <a:pt x="40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9945;p84">
            <a:extLst>
              <a:ext uri="{FF2B5EF4-FFF2-40B4-BE49-F238E27FC236}">
                <a16:creationId xmlns:a16="http://schemas.microsoft.com/office/drawing/2014/main" id="{D89682B6-E945-97A3-2635-033EDEB53BB7}"/>
              </a:ext>
            </a:extLst>
          </p:cNvPr>
          <p:cNvGrpSpPr/>
          <p:nvPr/>
        </p:nvGrpSpPr>
        <p:grpSpPr>
          <a:xfrm>
            <a:off x="825303" y="3079341"/>
            <a:ext cx="351663" cy="333831"/>
            <a:chOff x="6222125" y="2025975"/>
            <a:chExt cx="499450" cy="474125"/>
          </a:xfrm>
          <a:solidFill>
            <a:schemeClr val="tx1"/>
          </a:solidFill>
        </p:grpSpPr>
        <p:sp>
          <p:nvSpPr>
            <p:cNvPr id="47" name="Google Shape;9946;p84">
              <a:extLst>
                <a:ext uri="{FF2B5EF4-FFF2-40B4-BE49-F238E27FC236}">
                  <a16:creationId xmlns:a16="http://schemas.microsoft.com/office/drawing/2014/main" id="{C3ACF4F6-142D-4ED0-E494-8F79F2CE6632}"/>
                </a:ext>
              </a:extLst>
            </p:cNvPr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Google Shape;9947;p84">
              <a:extLst>
                <a:ext uri="{FF2B5EF4-FFF2-40B4-BE49-F238E27FC236}">
                  <a16:creationId xmlns:a16="http://schemas.microsoft.com/office/drawing/2014/main" id="{F2C3DF5F-61C7-16A0-9CAC-656F9F8C7A48}"/>
                </a:ext>
              </a:extLst>
            </p:cNvPr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Google Shape;9948;p84">
              <a:extLst>
                <a:ext uri="{FF2B5EF4-FFF2-40B4-BE49-F238E27FC236}">
                  <a16:creationId xmlns:a16="http://schemas.microsoft.com/office/drawing/2014/main" id="{12C5E43D-9033-2794-7881-6D9CB2C4EF86}"/>
                </a:ext>
              </a:extLst>
            </p:cNvPr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5"/>
          <p:cNvSpPr txBox="1">
            <a:spLocks noGrp="1"/>
          </p:cNvSpPr>
          <p:nvPr>
            <p:ph type="subTitle" idx="1"/>
          </p:nvPr>
        </p:nvSpPr>
        <p:spPr>
          <a:xfrm>
            <a:off x="1689126" y="16463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/>
              <a:t>Es ideal para actualizar aplicaciones empresariales clave, como sistemas de CRM, planificación de recursos y facturación, mejorando su rendimiento y disponibilidad.</a:t>
            </a:r>
            <a:endParaRPr lang="en-US" sz="1100"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/>
              <a:t>Si estás creando aplicaciones de software como servicio (SaaS) que necesitan ser rápidas, confiables y escalables para múltiples usuarios, Amazon Aurora es la elección perfecta.</a:t>
            </a:r>
            <a:endParaRPr lang="en-US" sz="1100" dirty="0"/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 una solución robusta para aplicaciones web que atienden a usuarios de todo el mundo, como juegos móviles, redes sociales y servicios en línea.</a:t>
            </a:r>
            <a:endParaRPr lang="en-US" dirty="0"/>
          </a:p>
        </p:txBody>
      </p:sp>
      <p:sp>
        <p:nvSpPr>
          <p:cNvPr id="992" name="Google Shape;992;p45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Te liberas de preocupaciones de infraestructura y solo pagas por lo que usas, lo que es ideal si tu aplicación tiene fluctuaciones en la demanda.</a:t>
            </a:r>
            <a:endParaRPr lang="en-US" dirty="0"/>
          </a:p>
        </p:txBody>
      </p:sp>
      <p:sp>
        <p:nvSpPr>
          <p:cNvPr id="993" name="Google Shape;993;p45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Modernización de Aplicaciones Empresariales</a:t>
            </a:r>
          </a:p>
        </p:txBody>
      </p:sp>
      <p:sp>
        <p:nvSpPr>
          <p:cNvPr id="994" name="Google Shape;994;p45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Aplicaciones Globales</a:t>
            </a:r>
          </a:p>
        </p:txBody>
      </p:sp>
      <p:sp>
        <p:nvSpPr>
          <p:cNvPr id="995" name="Google Shape;995;p45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Desarrollo de Aplicaciones SaaS:</a:t>
            </a:r>
          </a:p>
        </p:txBody>
      </p:sp>
      <p:sp>
        <p:nvSpPr>
          <p:cNvPr id="996" name="Google Shape;996;p45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Arquitecturas sin Servidores</a:t>
            </a:r>
          </a:p>
        </p:txBody>
      </p:sp>
      <p:sp>
        <p:nvSpPr>
          <p:cNvPr id="997" name="Google Shape;99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Algunos casos de uso</a:t>
            </a:r>
            <a:endParaRPr dirty="0"/>
          </a:p>
        </p:txBody>
      </p:sp>
      <p:sp>
        <p:nvSpPr>
          <p:cNvPr id="2" name="Google Shape;2517;p78">
            <a:extLst>
              <a:ext uri="{FF2B5EF4-FFF2-40B4-BE49-F238E27FC236}">
                <a16:creationId xmlns:a16="http://schemas.microsoft.com/office/drawing/2014/main" id="{80FFBE6C-4779-8CF2-5B92-81E2D7C194B5}"/>
              </a:ext>
            </a:extLst>
          </p:cNvPr>
          <p:cNvSpPr/>
          <p:nvPr/>
        </p:nvSpPr>
        <p:spPr>
          <a:xfrm>
            <a:off x="1344280" y="1455550"/>
            <a:ext cx="288000" cy="252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517;p78">
            <a:extLst>
              <a:ext uri="{FF2B5EF4-FFF2-40B4-BE49-F238E27FC236}">
                <a16:creationId xmlns:a16="http://schemas.microsoft.com/office/drawing/2014/main" id="{0BDAC64D-5906-C0E3-E5B2-2CBEB5348C0A}"/>
              </a:ext>
            </a:extLst>
          </p:cNvPr>
          <p:cNvSpPr/>
          <p:nvPr/>
        </p:nvSpPr>
        <p:spPr>
          <a:xfrm>
            <a:off x="4922824" y="1472425"/>
            <a:ext cx="288000" cy="252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17;p78">
            <a:extLst>
              <a:ext uri="{FF2B5EF4-FFF2-40B4-BE49-F238E27FC236}">
                <a16:creationId xmlns:a16="http://schemas.microsoft.com/office/drawing/2014/main" id="{A5079B35-C457-149E-080D-E99BA42B36A9}"/>
              </a:ext>
            </a:extLst>
          </p:cNvPr>
          <p:cNvSpPr/>
          <p:nvPr/>
        </p:nvSpPr>
        <p:spPr>
          <a:xfrm>
            <a:off x="4922824" y="3102550"/>
            <a:ext cx="288000" cy="252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17;p78">
            <a:extLst>
              <a:ext uri="{FF2B5EF4-FFF2-40B4-BE49-F238E27FC236}">
                <a16:creationId xmlns:a16="http://schemas.microsoft.com/office/drawing/2014/main" id="{8CB7518B-FBE8-5B21-FD10-9431DAD12517}"/>
              </a:ext>
            </a:extLst>
          </p:cNvPr>
          <p:cNvSpPr/>
          <p:nvPr/>
        </p:nvSpPr>
        <p:spPr>
          <a:xfrm>
            <a:off x="1344280" y="3102550"/>
            <a:ext cx="288000" cy="252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48"/>
          <p:cNvGrpSpPr/>
          <p:nvPr/>
        </p:nvGrpSpPr>
        <p:grpSpPr>
          <a:xfrm rot="10800000" flipH="1">
            <a:off x="-1544774" y="3310577"/>
            <a:ext cx="3296400" cy="703085"/>
            <a:chOff x="-12" y="3628590"/>
            <a:chExt cx="3296400" cy="703085"/>
          </a:xfrm>
        </p:grpSpPr>
        <p:grpSp>
          <p:nvGrpSpPr>
            <p:cNvPr id="1106" name="Google Shape;1106;p4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107" name="Google Shape;1107;p4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08" name="Google Shape;1108;p4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4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110" name="Google Shape;1110;p4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1" name="Google Shape;1111;p4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4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113" name="Google Shape;1113;p4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4" name="Google Shape;1114;p4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4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116" name="Google Shape;1116;p4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7" name="Google Shape;1117;p4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" name="Google Shape;1118;p48"/>
          <p:cNvGrpSpPr/>
          <p:nvPr/>
        </p:nvGrpSpPr>
        <p:grpSpPr>
          <a:xfrm>
            <a:off x="7285859" y="749790"/>
            <a:ext cx="4555892" cy="541915"/>
            <a:chOff x="5950034" y="3380465"/>
            <a:chExt cx="4555892" cy="541915"/>
          </a:xfrm>
        </p:grpSpPr>
        <p:grpSp>
          <p:nvGrpSpPr>
            <p:cNvPr id="1119" name="Google Shape;1119;p48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1" name="Google Shape;1121;p48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48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1123" name="Google Shape;1123;p4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4" name="Google Shape;1124;p4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48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1126" name="Google Shape;1126;p48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7" name="Google Shape;1127;p48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48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1129" name="Google Shape;1129;p4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0" name="Google Shape;1130;p4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9101;p82">
            <a:extLst>
              <a:ext uri="{FF2B5EF4-FFF2-40B4-BE49-F238E27FC236}">
                <a16:creationId xmlns:a16="http://schemas.microsoft.com/office/drawing/2014/main" id="{3E4ADBE6-A8AA-33F4-DFC3-E035D0670FE8}"/>
              </a:ext>
            </a:extLst>
          </p:cNvPr>
          <p:cNvGrpSpPr/>
          <p:nvPr/>
        </p:nvGrpSpPr>
        <p:grpSpPr>
          <a:xfrm>
            <a:off x="1187379" y="836947"/>
            <a:ext cx="6590434" cy="3063243"/>
            <a:chOff x="238125" y="1188750"/>
            <a:chExt cx="7140450" cy="3335550"/>
          </a:xfrm>
        </p:grpSpPr>
        <p:sp>
          <p:nvSpPr>
            <p:cNvPr id="7" name="Google Shape;9102;p82">
              <a:extLst>
                <a:ext uri="{FF2B5EF4-FFF2-40B4-BE49-F238E27FC236}">
                  <a16:creationId xmlns:a16="http://schemas.microsoft.com/office/drawing/2014/main" id="{E9CEA657-DEBD-5823-9A6B-1CD9D059CCA7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03;p82">
              <a:extLst>
                <a:ext uri="{FF2B5EF4-FFF2-40B4-BE49-F238E27FC236}">
                  <a16:creationId xmlns:a16="http://schemas.microsoft.com/office/drawing/2014/main" id="{1EFE44A1-EF02-ADBC-66E0-A6BF1E872228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04;p82">
              <a:extLst>
                <a:ext uri="{FF2B5EF4-FFF2-40B4-BE49-F238E27FC236}">
                  <a16:creationId xmlns:a16="http://schemas.microsoft.com/office/drawing/2014/main" id="{198479B2-FDCC-4DB8-6256-8E04BFF34903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05;p82">
              <a:extLst>
                <a:ext uri="{FF2B5EF4-FFF2-40B4-BE49-F238E27FC236}">
                  <a16:creationId xmlns:a16="http://schemas.microsoft.com/office/drawing/2014/main" id="{DA7DCBF9-CC0B-47D9-8EA0-6EE284DB0D74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06;p82">
              <a:extLst>
                <a:ext uri="{FF2B5EF4-FFF2-40B4-BE49-F238E27FC236}">
                  <a16:creationId xmlns:a16="http://schemas.microsoft.com/office/drawing/2014/main" id="{5C6C1847-C2F0-C2A2-901B-385D0CEC3093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2" descr="Amazon DynamoDB - Amazon DynamoDB Standard-Infrequent Access table ...">
            <a:extLst>
              <a:ext uri="{FF2B5EF4-FFF2-40B4-BE49-F238E27FC236}">
                <a16:creationId xmlns:a16="http://schemas.microsoft.com/office/drawing/2014/main" id="{C92203D9-812F-C1A5-9D9C-7A851696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22" y="824954"/>
            <a:ext cx="2268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uscar en la consulta  de la barra lateral">
            <a:extLst>
              <a:ext uri="{FF2B5EF4-FFF2-40B4-BE49-F238E27FC236}">
                <a16:creationId xmlns:a16="http://schemas.microsoft.com/office/drawing/2014/main" id="{03B13647-DF51-9D6B-39C8-1708452FC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415" b="63754" l="10000" r="90000">
                        <a14:foregroundMark x1="16000" y1="49500" x2="12667" y2="49500"/>
                        <a14:foregroundMark x1="11000" y1="47000" x2="11000" y2="47000"/>
                        <a14:foregroundMark x1="11000" y1="48500" x2="11000" y2="54000"/>
                        <a14:foregroundMark x1="20000" y1="51000" x2="21667" y2="46500"/>
                        <a14:foregroundMark x1="40000" y1="47500" x2="40667" y2="52500"/>
                        <a14:foregroundMark x1="34667" y1="47500" x2="34667" y2="50000"/>
                        <a14:foregroundMark x1="28000" y1="47000" x2="28000" y2="50000"/>
                        <a14:foregroundMark x1="57667" y1="47000" x2="57000" y2="51000"/>
                        <a14:foregroundMark x1="59667" y1="47000" x2="60000" y2="51500"/>
                        <a14:foregroundMark x1="69667" y1="46500" x2="69667" y2="51000"/>
                        <a14:foregroundMark x1="76333" y1="47500" x2="76667" y2="52000"/>
                        <a14:foregroundMark x1="83667" y1="49500" x2="83000" y2="54000"/>
                        <a14:backgroundMark x1="11333" y1="54000" x2="11333" y2="58500"/>
                        <a14:backgroundMark x1="29000" y1="32500" x2="83000" y2="39000"/>
                        <a14:backgroundMark x1="83000" y1="39000" x2="83667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48" b="32078"/>
          <a:stretch/>
        </p:blipFill>
        <p:spPr bwMode="auto">
          <a:xfrm>
            <a:off x="1231764" y="2778406"/>
            <a:ext cx="2611743" cy="72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Amazon Aurora MySQL PostgreSQL | Relational Database | AWS">
            <a:extLst>
              <a:ext uri="{FF2B5EF4-FFF2-40B4-BE49-F238E27FC236}">
                <a16:creationId xmlns:a16="http://schemas.microsoft.com/office/drawing/2014/main" id="{CEB5D5EF-9B35-7FBD-42FB-8CA6D5DB6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408" b="76660" l="15346" r="77953">
                        <a14:foregroundMark x1="32333" y1="27000" x2="30667" y2="31500"/>
                        <a14:foregroundMark x1="35000" y1="69000" x2="35000" y2="69000"/>
                        <a14:foregroundMark x1="37333" y1="69000" x2="37333" y2="69000"/>
                        <a14:foregroundMark x1="42667" y1="67000" x2="42667" y2="67000"/>
                        <a14:foregroundMark x1="47667" y1="67000" x2="47667" y2="67000"/>
                        <a14:foregroundMark x1="55000" y1="68000" x2="55000" y2="68000"/>
                        <a14:foregroundMark x1="57333" y1="68000" x2="57333" y2="68000"/>
                        <a14:foregroundMark x1="62333" y1="68000" x2="62333" y2="68000"/>
                        <a14:foregroundMark x1="67000" y1="68000" x2="67000" y2="68000"/>
                        <a14:foregroundMark x1="48667" y1="42500" x2="48667" y2="42500"/>
                        <a14:foregroundMark x1="50000" y1="35500" x2="50000" y2="35500"/>
                        <a14:foregroundMark x1="47000" y1="41500" x2="47000" y2="4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20" t="14501" r="14221" b="16434"/>
          <a:stretch/>
        </p:blipFill>
        <p:spPr bwMode="auto">
          <a:xfrm>
            <a:off x="5597220" y="2778406"/>
            <a:ext cx="1577717" cy="92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333;p58">
            <a:extLst>
              <a:ext uri="{FF2B5EF4-FFF2-40B4-BE49-F238E27FC236}">
                <a16:creationId xmlns:a16="http://schemas.microsoft.com/office/drawing/2014/main" id="{6650DED3-96FE-E42B-7053-A28B76EDF5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4440" y="2092701"/>
            <a:ext cx="18883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CLIENTES</a:t>
            </a:r>
            <a:endParaRPr sz="2400" dirty="0"/>
          </a:p>
        </p:txBody>
      </p:sp>
      <p:pic>
        <p:nvPicPr>
          <p:cNvPr id="7182" name="Picture 14" descr="AWS 導入事例：任天堂株式会社、株式会社ディー・エヌ・エー | AWS">
            <a:extLst>
              <a:ext uri="{FF2B5EF4-FFF2-40B4-BE49-F238E27FC236}">
                <a16:creationId xmlns:a16="http://schemas.microsoft.com/office/drawing/2014/main" id="{813C266E-6118-D1B8-C9ED-FCD3EB34B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5000" l="7447" r="93085">
                        <a14:foregroundMark x1="7447" y1="25000" x2="7447" y2="25000"/>
                        <a14:foregroundMark x1="20745" y1="72500" x2="20745" y2="72500"/>
                        <a14:foregroundMark x1="21809" y1="83333" x2="21809" y2="83333"/>
                        <a14:foregroundMark x1="27128" y1="65833" x2="27128" y2="65833"/>
                        <a14:foregroundMark x1="29255" y1="95000" x2="29255" y2="95000"/>
                        <a14:foregroundMark x1="47340" y1="73333" x2="47340" y2="73333"/>
                        <a14:foregroundMark x1="55319" y1="70833" x2="55319" y2="70833"/>
                        <a14:foregroundMark x1="93085" y1="21667" x2="93085" y2="21667"/>
                        <a14:foregroundMark x1="77660" y1="77500" x2="77660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92" y="1009561"/>
            <a:ext cx="1790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201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362</Words>
  <Application>Microsoft Office PowerPoint</Application>
  <PresentationFormat>Presentación en pantalla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Poppins Black</vt:lpstr>
      <vt:lpstr>Arial</vt:lpstr>
      <vt:lpstr>Poppins</vt:lpstr>
      <vt:lpstr>Barlow</vt:lpstr>
      <vt:lpstr>Poppins ExtraBold</vt:lpstr>
      <vt:lpstr>Raleway</vt:lpstr>
      <vt:lpstr>Data Analytics Strategy Toolkit by Slidesgo</vt:lpstr>
      <vt:lpstr>AMAZON AURORA</vt:lpstr>
      <vt:lpstr>¿Qué es Amazon Aurora?</vt:lpstr>
      <vt:lpstr>Rendimiento superior </vt:lpstr>
      <vt:lpstr>Presentación de PowerPoint</vt:lpstr>
      <vt:lpstr>Algunos casos de uso</vt:lpstr>
      <vt:lpstr>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AURORA</dc:title>
  <cp:lastModifiedBy>Administrador</cp:lastModifiedBy>
  <cp:revision>2</cp:revision>
  <dcterms:modified xsi:type="dcterms:W3CDTF">2023-11-01T22:49:43Z</dcterms:modified>
</cp:coreProperties>
</file>