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7" r:id="rId3"/>
    <p:sldId id="268" r:id="rId4"/>
    <p:sldId id="269" r:id="rId5"/>
    <p:sldId id="270" r:id="rId6"/>
    <p:sldId id="261" r:id="rId7"/>
    <p:sldId id="272" r:id="rId8"/>
    <p:sldId id="257" r:id="rId9"/>
    <p:sldId id="273" r:id="rId10"/>
    <p:sldId id="258" r:id="rId11"/>
    <p:sldId id="278" r:id="rId12"/>
    <p:sldId id="259" r:id="rId13"/>
    <p:sldId id="264" r:id="rId14"/>
    <p:sldId id="260" r:id="rId15"/>
    <p:sldId id="279" r:id="rId16"/>
    <p:sldId id="274" r:id="rId17"/>
    <p:sldId id="265" r:id="rId18"/>
    <p:sldId id="276" r:id="rId19"/>
    <p:sldId id="277" r:id="rId20"/>
    <p:sldId id="266" r:id="rId21"/>
    <p:sldId id="280" r:id="rId22"/>
    <p:sldId id="263"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p:restoredTop sz="94592"/>
  </p:normalViewPr>
  <p:slideViewPr>
    <p:cSldViewPr snapToGrid="0">
      <p:cViewPr varScale="1">
        <p:scale>
          <a:sx n="104" d="100"/>
          <a:sy n="104" d="100"/>
        </p:scale>
        <p:origin x="8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C97C8-3B52-484E-8C41-944F0B101934}" type="datetimeFigureOut">
              <a:rPr lang="en-US" smtClean="0"/>
              <a:t>10/25/23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DC371-0160-7A46-9A81-EB8FA841AD8A}" type="slidenum">
              <a:rPr lang="en-US" smtClean="0"/>
              <a:t>‹#›</a:t>
            </a:fld>
            <a:endParaRPr lang="en-US"/>
          </a:p>
        </p:txBody>
      </p:sp>
    </p:spTree>
    <p:extLst>
      <p:ext uri="{BB962C8B-B14F-4D97-AF65-F5344CB8AC3E}">
        <p14:creationId xmlns:p14="http://schemas.microsoft.com/office/powerpoint/2010/main" val="3293039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DC371-0160-7A46-9A81-EB8FA841AD8A}" type="slidenum">
              <a:rPr lang="en-US" smtClean="0"/>
              <a:t>16</a:t>
            </a:fld>
            <a:endParaRPr lang="en-US"/>
          </a:p>
        </p:txBody>
      </p:sp>
    </p:spTree>
    <p:extLst>
      <p:ext uri="{BB962C8B-B14F-4D97-AF65-F5344CB8AC3E}">
        <p14:creationId xmlns:p14="http://schemas.microsoft.com/office/powerpoint/2010/main" val="1462740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E7C9-1882-27F3-282E-1C04587F79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E2848A-B6E8-5941-7AAD-A4AA8060F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59F8E3-5223-E13F-1D80-48E5F71F3C55}"/>
              </a:ext>
            </a:extLst>
          </p:cNvPr>
          <p:cNvSpPr>
            <a:spLocks noGrp="1"/>
          </p:cNvSpPr>
          <p:nvPr>
            <p:ph type="dt" sz="half" idx="10"/>
          </p:nvPr>
        </p:nvSpPr>
        <p:spPr/>
        <p:txBody>
          <a:bodyPr/>
          <a:lstStyle/>
          <a:p>
            <a:fld id="{6EEAACCE-E905-D544-92AF-8E1A2AF06760}" type="datetimeFigureOut">
              <a:rPr lang="en-US" smtClean="0"/>
              <a:t>10/25/23</a:t>
            </a:fld>
            <a:endParaRPr lang="en-US"/>
          </a:p>
        </p:txBody>
      </p:sp>
      <p:sp>
        <p:nvSpPr>
          <p:cNvPr id="5" name="Footer Placeholder 4">
            <a:extLst>
              <a:ext uri="{FF2B5EF4-FFF2-40B4-BE49-F238E27FC236}">
                <a16:creationId xmlns:a16="http://schemas.microsoft.com/office/drawing/2014/main" id="{7ED6F7B2-7724-AE0D-6BB4-4CB88BCE7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A1A56-7A32-D9EA-B35E-69D66007FFD8}"/>
              </a:ext>
            </a:extLst>
          </p:cNvPr>
          <p:cNvSpPr>
            <a:spLocks noGrp="1"/>
          </p:cNvSpPr>
          <p:nvPr>
            <p:ph type="sldNum" sz="quarter" idx="12"/>
          </p:nvPr>
        </p:nvSpPr>
        <p:spPr/>
        <p:txBody>
          <a:bodyPr/>
          <a:lstStyle/>
          <a:p>
            <a:fld id="{94D34F06-0557-034C-9372-C25A6545168E}" type="slidenum">
              <a:rPr lang="en-US" smtClean="0"/>
              <a:t>‹#›</a:t>
            </a:fld>
            <a:endParaRPr lang="en-US"/>
          </a:p>
        </p:txBody>
      </p:sp>
    </p:spTree>
    <p:extLst>
      <p:ext uri="{BB962C8B-B14F-4D97-AF65-F5344CB8AC3E}">
        <p14:creationId xmlns:p14="http://schemas.microsoft.com/office/powerpoint/2010/main" val="132129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9EC64-0477-A8F6-1F15-4867BAF41A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4EE988-BD20-1816-1087-02F66EFB2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B15A7-1087-5046-5CD1-E407B783B42A}"/>
              </a:ext>
            </a:extLst>
          </p:cNvPr>
          <p:cNvSpPr>
            <a:spLocks noGrp="1"/>
          </p:cNvSpPr>
          <p:nvPr>
            <p:ph type="dt" sz="half" idx="10"/>
          </p:nvPr>
        </p:nvSpPr>
        <p:spPr/>
        <p:txBody>
          <a:bodyPr/>
          <a:lstStyle/>
          <a:p>
            <a:fld id="{6EEAACCE-E905-D544-92AF-8E1A2AF06760}" type="datetimeFigureOut">
              <a:rPr lang="en-US" smtClean="0"/>
              <a:t>10/25/23</a:t>
            </a:fld>
            <a:endParaRPr lang="en-US"/>
          </a:p>
        </p:txBody>
      </p:sp>
      <p:sp>
        <p:nvSpPr>
          <p:cNvPr id="5" name="Footer Placeholder 4">
            <a:extLst>
              <a:ext uri="{FF2B5EF4-FFF2-40B4-BE49-F238E27FC236}">
                <a16:creationId xmlns:a16="http://schemas.microsoft.com/office/drawing/2014/main" id="{FA3E0002-A7BA-A8EB-70DD-0B8A92E76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DDC73-24D3-5755-F633-3E750C509A71}"/>
              </a:ext>
            </a:extLst>
          </p:cNvPr>
          <p:cNvSpPr>
            <a:spLocks noGrp="1"/>
          </p:cNvSpPr>
          <p:nvPr>
            <p:ph type="sldNum" sz="quarter" idx="12"/>
          </p:nvPr>
        </p:nvSpPr>
        <p:spPr/>
        <p:txBody>
          <a:bodyPr/>
          <a:lstStyle/>
          <a:p>
            <a:fld id="{94D34F06-0557-034C-9372-C25A6545168E}" type="slidenum">
              <a:rPr lang="en-US" smtClean="0"/>
              <a:t>‹#›</a:t>
            </a:fld>
            <a:endParaRPr lang="en-US"/>
          </a:p>
        </p:txBody>
      </p:sp>
    </p:spTree>
    <p:extLst>
      <p:ext uri="{BB962C8B-B14F-4D97-AF65-F5344CB8AC3E}">
        <p14:creationId xmlns:p14="http://schemas.microsoft.com/office/powerpoint/2010/main" val="112627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6FB7C-2543-62B1-A407-B07C3652C8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411030-B605-800A-0606-B4FFE11AD0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31293-8780-037A-3314-C0BF8DC0EC84}"/>
              </a:ext>
            </a:extLst>
          </p:cNvPr>
          <p:cNvSpPr>
            <a:spLocks noGrp="1"/>
          </p:cNvSpPr>
          <p:nvPr>
            <p:ph type="dt" sz="half" idx="10"/>
          </p:nvPr>
        </p:nvSpPr>
        <p:spPr/>
        <p:txBody>
          <a:bodyPr/>
          <a:lstStyle/>
          <a:p>
            <a:fld id="{6EEAACCE-E905-D544-92AF-8E1A2AF06760}" type="datetimeFigureOut">
              <a:rPr lang="en-US" smtClean="0"/>
              <a:t>10/25/23</a:t>
            </a:fld>
            <a:endParaRPr lang="en-US"/>
          </a:p>
        </p:txBody>
      </p:sp>
      <p:sp>
        <p:nvSpPr>
          <p:cNvPr id="5" name="Footer Placeholder 4">
            <a:extLst>
              <a:ext uri="{FF2B5EF4-FFF2-40B4-BE49-F238E27FC236}">
                <a16:creationId xmlns:a16="http://schemas.microsoft.com/office/drawing/2014/main" id="{3E4B587E-59EB-C134-3984-20D120917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5B8C34-353A-3660-DEBB-387A5107516D}"/>
              </a:ext>
            </a:extLst>
          </p:cNvPr>
          <p:cNvSpPr>
            <a:spLocks noGrp="1"/>
          </p:cNvSpPr>
          <p:nvPr>
            <p:ph type="sldNum" sz="quarter" idx="12"/>
          </p:nvPr>
        </p:nvSpPr>
        <p:spPr/>
        <p:txBody>
          <a:bodyPr/>
          <a:lstStyle/>
          <a:p>
            <a:fld id="{94D34F06-0557-034C-9372-C25A6545168E}" type="slidenum">
              <a:rPr lang="en-US" smtClean="0"/>
              <a:t>‹#›</a:t>
            </a:fld>
            <a:endParaRPr lang="en-US"/>
          </a:p>
        </p:txBody>
      </p:sp>
    </p:spTree>
    <p:extLst>
      <p:ext uri="{BB962C8B-B14F-4D97-AF65-F5344CB8AC3E}">
        <p14:creationId xmlns:p14="http://schemas.microsoft.com/office/powerpoint/2010/main" val="407384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2DFF-AD72-CAFB-5C1D-C1944CF614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80767B-DEA1-DDD9-29AE-5DD96F1442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72C00-981D-8367-F8B5-1AEB9AADC4F8}"/>
              </a:ext>
            </a:extLst>
          </p:cNvPr>
          <p:cNvSpPr>
            <a:spLocks noGrp="1"/>
          </p:cNvSpPr>
          <p:nvPr>
            <p:ph type="dt" sz="half" idx="10"/>
          </p:nvPr>
        </p:nvSpPr>
        <p:spPr/>
        <p:txBody>
          <a:bodyPr/>
          <a:lstStyle/>
          <a:p>
            <a:fld id="{6EEAACCE-E905-D544-92AF-8E1A2AF06760}" type="datetimeFigureOut">
              <a:rPr lang="en-US" smtClean="0"/>
              <a:t>10/25/23</a:t>
            </a:fld>
            <a:endParaRPr lang="en-US"/>
          </a:p>
        </p:txBody>
      </p:sp>
      <p:sp>
        <p:nvSpPr>
          <p:cNvPr id="5" name="Footer Placeholder 4">
            <a:extLst>
              <a:ext uri="{FF2B5EF4-FFF2-40B4-BE49-F238E27FC236}">
                <a16:creationId xmlns:a16="http://schemas.microsoft.com/office/drawing/2014/main" id="{20F00970-84F2-B61C-D674-E9C376B82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E4E57-6112-EEED-99E0-ED94C295550E}"/>
              </a:ext>
            </a:extLst>
          </p:cNvPr>
          <p:cNvSpPr>
            <a:spLocks noGrp="1"/>
          </p:cNvSpPr>
          <p:nvPr>
            <p:ph type="sldNum" sz="quarter" idx="12"/>
          </p:nvPr>
        </p:nvSpPr>
        <p:spPr/>
        <p:txBody>
          <a:bodyPr/>
          <a:lstStyle/>
          <a:p>
            <a:fld id="{94D34F06-0557-034C-9372-C25A6545168E}" type="slidenum">
              <a:rPr lang="en-US" smtClean="0"/>
              <a:t>‹#›</a:t>
            </a:fld>
            <a:endParaRPr lang="en-US"/>
          </a:p>
        </p:txBody>
      </p:sp>
    </p:spTree>
    <p:extLst>
      <p:ext uri="{BB962C8B-B14F-4D97-AF65-F5344CB8AC3E}">
        <p14:creationId xmlns:p14="http://schemas.microsoft.com/office/powerpoint/2010/main" val="303302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9572-9309-22F5-F4F7-63975F2A1E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503298-53A9-2DE8-FA8B-65876428C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C032D-F75E-6BF8-5C71-B2CCF4E37722}"/>
              </a:ext>
            </a:extLst>
          </p:cNvPr>
          <p:cNvSpPr>
            <a:spLocks noGrp="1"/>
          </p:cNvSpPr>
          <p:nvPr>
            <p:ph type="dt" sz="half" idx="10"/>
          </p:nvPr>
        </p:nvSpPr>
        <p:spPr/>
        <p:txBody>
          <a:bodyPr/>
          <a:lstStyle/>
          <a:p>
            <a:fld id="{6EEAACCE-E905-D544-92AF-8E1A2AF06760}" type="datetimeFigureOut">
              <a:rPr lang="en-US" smtClean="0"/>
              <a:t>10/25/23</a:t>
            </a:fld>
            <a:endParaRPr lang="en-US"/>
          </a:p>
        </p:txBody>
      </p:sp>
      <p:sp>
        <p:nvSpPr>
          <p:cNvPr id="5" name="Footer Placeholder 4">
            <a:extLst>
              <a:ext uri="{FF2B5EF4-FFF2-40B4-BE49-F238E27FC236}">
                <a16:creationId xmlns:a16="http://schemas.microsoft.com/office/drawing/2014/main" id="{E8FBCC91-D367-9EC2-1FD4-F2B4790C2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CF931-FBF0-E066-2712-DEFC4F7BE0F0}"/>
              </a:ext>
            </a:extLst>
          </p:cNvPr>
          <p:cNvSpPr>
            <a:spLocks noGrp="1"/>
          </p:cNvSpPr>
          <p:nvPr>
            <p:ph type="sldNum" sz="quarter" idx="12"/>
          </p:nvPr>
        </p:nvSpPr>
        <p:spPr/>
        <p:txBody>
          <a:bodyPr/>
          <a:lstStyle/>
          <a:p>
            <a:fld id="{94D34F06-0557-034C-9372-C25A6545168E}" type="slidenum">
              <a:rPr lang="en-US" smtClean="0"/>
              <a:t>‹#›</a:t>
            </a:fld>
            <a:endParaRPr lang="en-US"/>
          </a:p>
        </p:txBody>
      </p:sp>
    </p:spTree>
    <p:extLst>
      <p:ext uri="{BB962C8B-B14F-4D97-AF65-F5344CB8AC3E}">
        <p14:creationId xmlns:p14="http://schemas.microsoft.com/office/powerpoint/2010/main" val="3423784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D0BD-8876-54C1-F472-0EC42CF01F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653FAC-F7C4-DB18-EF5B-812EA938FD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15E10F-8A08-89EC-E9B1-370F31AC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25E380-E01E-4F4C-A3BF-E17389D313C3}"/>
              </a:ext>
            </a:extLst>
          </p:cNvPr>
          <p:cNvSpPr>
            <a:spLocks noGrp="1"/>
          </p:cNvSpPr>
          <p:nvPr>
            <p:ph type="dt" sz="half" idx="10"/>
          </p:nvPr>
        </p:nvSpPr>
        <p:spPr/>
        <p:txBody>
          <a:bodyPr/>
          <a:lstStyle/>
          <a:p>
            <a:fld id="{6EEAACCE-E905-D544-92AF-8E1A2AF06760}" type="datetimeFigureOut">
              <a:rPr lang="en-US" smtClean="0"/>
              <a:t>10/25/23</a:t>
            </a:fld>
            <a:endParaRPr lang="en-US"/>
          </a:p>
        </p:txBody>
      </p:sp>
      <p:sp>
        <p:nvSpPr>
          <p:cNvPr id="6" name="Footer Placeholder 5">
            <a:extLst>
              <a:ext uri="{FF2B5EF4-FFF2-40B4-BE49-F238E27FC236}">
                <a16:creationId xmlns:a16="http://schemas.microsoft.com/office/drawing/2014/main" id="{A83D4023-C022-0DD7-CB4F-7028640558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78307F-D217-D8FE-2B5A-1615F37B159B}"/>
              </a:ext>
            </a:extLst>
          </p:cNvPr>
          <p:cNvSpPr>
            <a:spLocks noGrp="1"/>
          </p:cNvSpPr>
          <p:nvPr>
            <p:ph type="sldNum" sz="quarter" idx="12"/>
          </p:nvPr>
        </p:nvSpPr>
        <p:spPr/>
        <p:txBody>
          <a:bodyPr/>
          <a:lstStyle/>
          <a:p>
            <a:fld id="{94D34F06-0557-034C-9372-C25A6545168E}" type="slidenum">
              <a:rPr lang="en-US" smtClean="0"/>
              <a:t>‹#›</a:t>
            </a:fld>
            <a:endParaRPr lang="en-US"/>
          </a:p>
        </p:txBody>
      </p:sp>
    </p:spTree>
    <p:extLst>
      <p:ext uri="{BB962C8B-B14F-4D97-AF65-F5344CB8AC3E}">
        <p14:creationId xmlns:p14="http://schemas.microsoft.com/office/powerpoint/2010/main" val="374989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0A50-6151-4D7B-E1F3-5ABADAB53A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842F64-841D-56AD-D769-14AB8887F2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0B1748-97EF-6705-1C15-7DE3AB7CEF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449EBB-7484-024A-1CBE-F5F4C93A4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ACD659-F69B-3625-A335-AECB76A957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8A720A-F0E5-7AAC-99AC-7D57929F5339}"/>
              </a:ext>
            </a:extLst>
          </p:cNvPr>
          <p:cNvSpPr>
            <a:spLocks noGrp="1"/>
          </p:cNvSpPr>
          <p:nvPr>
            <p:ph type="dt" sz="half" idx="10"/>
          </p:nvPr>
        </p:nvSpPr>
        <p:spPr/>
        <p:txBody>
          <a:bodyPr/>
          <a:lstStyle/>
          <a:p>
            <a:fld id="{6EEAACCE-E905-D544-92AF-8E1A2AF06760}" type="datetimeFigureOut">
              <a:rPr lang="en-US" smtClean="0"/>
              <a:t>10/25/23</a:t>
            </a:fld>
            <a:endParaRPr lang="en-US"/>
          </a:p>
        </p:txBody>
      </p:sp>
      <p:sp>
        <p:nvSpPr>
          <p:cNvPr id="8" name="Footer Placeholder 7">
            <a:extLst>
              <a:ext uri="{FF2B5EF4-FFF2-40B4-BE49-F238E27FC236}">
                <a16:creationId xmlns:a16="http://schemas.microsoft.com/office/drawing/2014/main" id="{C3D8B38E-8871-7CBF-C959-14D8E5FD8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ECC114-0B38-4BCE-B8E2-F1D02A74AE59}"/>
              </a:ext>
            </a:extLst>
          </p:cNvPr>
          <p:cNvSpPr>
            <a:spLocks noGrp="1"/>
          </p:cNvSpPr>
          <p:nvPr>
            <p:ph type="sldNum" sz="quarter" idx="12"/>
          </p:nvPr>
        </p:nvSpPr>
        <p:spPr/>
        <p:txBody>
          <a:bodyPr/>
          <a:lstStyle/>
          <a:p>
            <a:fld id="{94D34F06-0557-034C-9372-C25A6545168E}" type="slidenum">
              <a:rPr lang="en-US" smtClean="0"/>
              <a:t>‹#›</a:t>
            </a:fld>
            <a:endParaRPr lang="en-US"/>
          </a:p>
        </p:txBody>
      </p:sp>
    </p:spTree>
    <p:extLst>
      <p:ext uri="{BB962C8B-B14F-4D97-AF65-F5344CB8AC3E}">
        <p14:creationId xmlns:p14="http://schemas.microsoft.com/office/powerpoint/2010/main" val="16484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F311-566C-340D-D400-5C1A459677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78D675-4530-DD66-64C2-D505249340FE}"/>
              </a:ext>
            </a:extLst>
          </p:cNvPr>
          <p:cNvSpPr>
            <a:spLocks noGrp="1"/>
          </p:cNvSpPr>
          <p:nvPr>
            <p:ph type="dt" sz="half" idx="10"/>
          </p:nvPr>
        </p:nvSpPr>
        <p:spPr/>
        <p:txBody>
          <a:bodyPr/>
          <a:lstStyle/>
          <a:p>
            <a:fld id="{6EEAACCE-E905-D544-92AF-8E1A2AF06760}" type="datetimeFigureOut">
              <a:rPr lang="en-US" smtClean="0"/>
              <a:t>10/25/23</a:t>
            </a:fld>
            <a:endParaRPr lang="en-US"/>
          </a:p>
        </p:txBody>
      </p:sp>
      <p:sp>
        <p:nvSpPr>
          <p:cNvPr id="4" name="Footer Placeholder 3">
            <a:extLst>
              <a:ext uri="{FF2B5EF4-FFF2-40B4-BE49-F238E27FC236}">
                <a16:creationId xmlns:a16="http://schemas.microsoft.com/office/drawing/2014/main" id="{5ACC4759-D1AC-1981-CBED-ACCF4F94AF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772FDA-354B-7FF8-F8B0-59B7899DDF6B}"/>
              </a:ext>
            </a:extLst>
          </p:cNvPr>
          <p:cNvSpPr>
            <a:spLocks noGrp="1"/>
          </p:cNvSpPr>
          <p:nvPr>
            <p:ph type="sldNum" sz="quarter" idx="12"/>
          </p:nvPr>
        </p:nvSpPr>
        <p:spPr/>
        <p:txBody>
          <a:bodyPr/>
          <a:lstStyle/>
          <a:p>
            <a:fld id="{94D34F06-0557-034C-9372-C25A6545168E}" type="slidenum">
              <a:rPr lang="en-US" smtClean="0"/>
              <a:t>‹#›</a:t>
            </a:fld>
            <a:endParaRPr lang="en-US"/>
          </a:p>
        </p:txBody>
      </p:sp>
    </p:spTree>
    <p:extLst>
      <p:ext uri="{BB962C8B-B14F-4D97-AF65-F5344CB8AC3E}">
        <p14:creationId xmlns:p14="http://schemas.microsoft.com/office/powerpoint/2010/main" val="164675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775053-DAA1-2949-DB02-7F307C3C1B5D}"/>
              </a:ext>
            </a:extLst>
          </p:cNvPr>
          <p:cNvSpPr>
            <a:spLocks noGrp="1"/>
          </p:cNvSpPr>
          <p:nvPr>
            <p:ph type="dt" sz="half" idx="10"/>
          </p:nvPr>
        </p:nvSpPr>
        <p:spPr/>
        <p:txBody>
          <a:bodyPr/>
          <a:lstStyle/>
          <a:p>
            <a:fld id="{6EEAACCE-E905-D544-92AF-8E1A2AF06760}" type="datetimeFigureOut">
              <a:rPr lang="en-US" smtClean="0"/>
              <a:t>10/25/23</a:t>
            </a:fld>
            <a:endParaRPr lang="en-US"/>
          </a:p>
        </p:txBody>
      </p:sp>
      <p:sp>
        <p:nvSpPr>
          <p:cNvPr id="3" name="Footer Placeholder 2">
            <a:extLst>
              <a:ext uri="{FF2B5EF4-FFF2-40B4-BE49-F238E27FC236}">
                <a16:creationId xmlns:a16="http://schemas.microsoft.com/office/drawing/2014/main" id="{56FC6AA3-F901-3FA5-46FF-B630841B4F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508F84-9078-7E02-8EF5-9881885422D5}"/>
              </a:ext>
            </a:extLst>
          </p:cNvPr>
          <p:cNvSpPr>
            <a:spLocks noGrp="1"/>
          </p:cNvSpPr>
          <p:nvPr>
            <p:ph type="sldNum" sz="quarter" idx="12"/>
          </p:nvPr>
        </p:nvSpPr>
        <p:spPr/>
        <p:txBody>
          <a:bodyPr/>
          <a:lstStyle/>
          <a:p>
            <a:fld id="{94D34F06-0557-034C-9372-C25A6545168E}" type="slidenum">
              <a:rPr lang="en-US" smtClean="0"/>
              <a:t>‹#›</a:t>
            </a:fld>
            <a:endParaRPr lang="en-US"/>
          </a:p>
        </p:txBody>
      </p:sp>
    </p:spTree>
    <p:extLst>
      <p:ext uri="{BB962C8B-B14F-4D97-AF65-F5344CB8AC3E}">
        <p14:creationId xmlns:p14="http://schemas.microsoft.com/office/powerpoint/2010/main" val="1841011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346C9-60EF-FADB-7FF1-83122816E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C70F8B-8441-88D9-99B4-FBD08B6EBA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4BD34A-4D0C-AD82-1FC7-A580A4534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80B60-52B2-4CD1-DDD1-2C12C41075ED}"/>
              </a:ext>
            </a:extLst>
          </p:cNvPr>
          <p:cNvSpPr>
            <a:spLocks noGrp="1"/>
          </p:cNvSpPr>
          <p:nvPr>
            <p:ph type="dt" sz="half" idx="10"/>
          </p:nvPr>
        </p:nvSpPr>
        <p:spPr/>
        <p:txBody>
          <a:bodyPr/>
          <a:lstStyle/>
          <a:p>
            <a:fld id="{6EEAACCE-E905-D544-92AF-8E1A2AF06760}" type="datetimeFigureOut">
              <a:rPr lang="en-US" smtClean="0"/>
              <a:t>10/25/23</a:t>
            </a:fld>
            <a:endParaRPr lang="en-US"/>
          </a:p>
        </p:txBody>
      </p:sp>
      <p:sp>
        <p:nvSpPr>
          <p:cNvPr id="6" name="Footer Placeholder 5">
            <a:extLst>
              <a:ext uri="{FF2B5EF4-FFF2-40B4-BE49-F238E27FC236}">
                <a16:creationId xmlns:a16="http://schemas.microsoft.com/office/drawing/2014/main" id="{17BBF028-3544-D1E1-0FD9-E1485B387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FB062-2CE7-8904-312B-0FE36B5D0B0C}"/>
              </a:ext>
            </a:extLst>
          </p:cNvPr>
          <p:cNvSpPr>
            <a:spLocks noGrp="1"/>
          </p:cNvSpPr>
          <p:nvPr>
            <p:ph type="sldNum" sz="quarter" idx="12"/>
          </p:nvPr>
        </p:nvSpPr>
        <p:spPr/>
        <p:txBody>
          <a:bodyPr/>
          <a:lstStyle/>
          <a:p>
            <a:fld id="{94D34F06-0557-034C-9372-C25A6545168E}" type="slidenum">
              <a:rPr lang="en-US" smtClean="0"/>
              <a:t>‹#›</a:t>
            </a:fld>
            <a:endParaRPr lang="en-US"/>
          </a:p>
        </p:txBody>
      </p:sp>
    </p:spTree>
    <p:extLst>
      <p:ext uri="{BB962C8B-B14F-4D97-AF65-F5344CB8AC3E}">
        <p14:creationId xmlns:p14="http://schemas.microsoft.com/office/powerpoint/2010/main" val="27432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B4FC-E39D-AF08-0775-656052B7E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201C8A-4867-C9B5-2CC2-0A43C836E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A549C9-37BB-DFA1-7AE3-7EBDB49B3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E3978-A08F-B8AB-59BD-EF5ABA43A9FD}"/>
              </a:ext>
            </a:extLst>
          </p:cNvPr>
          <p:cNvSpPr>
            <a:spLocks noGrp="1"/>
          </p:cNvSpPr>
          <p:nvPr>
            <p:ph type="dt" sz="half" idx="10"/>
          </p:nvPr>
        </p:nvSpPr>
        <p:spPr/>
        <p:txBody>
          <a:bodyPr/>
          <a:lstStyle/>
          <a:p>
            <a:fld id="{6EEAACCE-E905-D544-92AF-8E1A2AF06760}" type="datetimeFigureOut">
              <a:rPr lang="en-US" smtClean="0"/>
              <a:t>10/25/23</a:t>
            </a:fld>
            <a:endParaRPr lang="en-US"/>
          </a:p>
        </p:txBody>
      </p:sp>
      <p:sp>
        <p:nvSpPr>
          <p:cNvPr id="6" name="Footer Placeholder 5">
            <a:extLst>
              <a:ext uri="{FF2B5EF4-FFF2-40B4-BE49-F238E27FC236}">
                <a16:creationId xmlns:a16="http://schemas.microsoft.com/office/drawing/2014/main" id="{509DB0E0-A974-F76E-AA49-0ECD5FF3D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A2288-BAB2-1A8D-7E8A-A9EB981F65E0}"/>
              </a:ext>
            </a:extLst>
          </p:cNvPr>
          <p:cNvSpPr>
            <a:spLocks noGrp="1"/>
          </p:cNvSpPr>
          <p:nvPr>
            <p:ph type="sldNum" sz="quarter" idx="12"/>
          </p:nvPr>
        </p:nvSpPr>
        <p:spPr/>
        <p:txBody>
          <a:bodyPr/>
          <a:lstStyle/>
          <a:p>
            <a:fld id="{94D34F06-0557-034C-9372-C25A6545168E}" type="slidenum">
              <a:rPr lang="en-US" smtClean="0"/>
              <a:t>‹#›</a:t>
            </a:fld>
            <a:endParaRPr lang="en-US"/>
          </a:p>
        </p:txBody>
      </p:sp>
    </p:spTree>
    <p:extLst>
      <p:ext uri="{BB962C8B-B14F-4D97-AF65-F5344CB8AC3E}">
        <p14:creationId xmlns:p14="http://schemas.microsoft.com/office/powerpoint/2010/main" val="26147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49919-B4D1-BCC9-4C15-A626100B0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B0E38-9808-A3D9-9F97-61AE9A6A43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D5C26-DA42-D019-9471-A987FACBD9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AACCE-E905-D544-92AF-8E1A2AF06760}" type="datetimeFigureOut">
              <a:rPr lang="en-US" smtClean="0"/>
              <a:t>10/25/23</a:t>
            </a:fld>
            <a:endParaRPr lang="en-US"/>
          </a:p>
        </p:txBody>
      </p:sp>
      <p:sp>
        <p:nvSpPr>
          <p:cNvPr id="5" name="Footer Placeholder 4">
            <a:extLst>
              <a:ext uri="{FF2B5EF4-FFF2-40B4-BE49-F238E27FC236}">
                <a16:creationId xmlns:a16="http://schemas.microsoft.com/office/drawing/2014/main" id="{A522AACD-49A4-915F-8307-E21F943318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023E7A-13AA-F44A-F0B9-57A868EAB6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34F06-0557-034C-9372-C25A6545168E}" type="slidenum">
              <a:rPr lang="en-US" smtClean="0"/>
              <a:t>‹#›</a:t>
            </a:fld>
            <a:endParaRPr lang="en-US"/>
          </a:p>
        </p:txBody>
      </p:sp>
    </p:spTree>
    <p:extLst>
      <p:ext uri="{BB962C8B-B14F-4D97-AF65-F5344CB8AC3E}">
        <p14:creationId xmlns:p14="http://schemas.microsoft.com/office/powerpoint/2010/main" val="1373132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kaggle.com/datasets/jarredpriester/taylor-swift-spotify-dataset?select=taylor_swift_spotify.csv"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2" name="p!!Rectangle">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are the Taylor Swift Album Covers in Order - Taylor Swift Albums in  Order">
            <a:extLst>
              <a:ext uri="{FF2B5EF4-FFF2-40B4-BE49-F238E27FC236}">
                <a16:creationId xmlns:a16="http://schemas.microsoft.com/office/drawing/2014/main" id="{7F2ABB8A-A5E9-76FF-A4AE-D0DDFF6D43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55" b="27212"/>
          <a:stretch/>
        </p:blipFill>
        <p:spPr bwMode="auto">
          <a:xfrm>
            <a:off x="-2" y="-1"/>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093"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5C96A2-E16A-6F32-BFE7-C49FA87039AF}"/>
              </a:ext>
            </a:extLst>
          </p:cNvPr>
          <p:cNvSpPr>
            <a:spLocks noGrp="1"/>
          </p:cNvSpPr>
          <p:nvPr>
            <p:ph type="ctrTitle"/>
          </p:nvPr>
        </p:nvSpPr>
        <p:spPr>
          <a:xfrm>
            <a:off x="856210" y="4909985"/>
            <a:ext cx="3212386" cy="1185353"/>
          </a:xfrm>
        </p:spPr>
        <p:txBody>
          <a:bodyPr anchor="ctr">
            <a:normAutofit/>
          </a:bodyPr>
          <a:lstStyle/>
          <a:p>
            <a:pPr algn="l"/>
            <a:r>
              <a:rPr lang="en-US" sz="4400" b="1" i="1" dirty="0">
                <a:solidFill>
                  <a:schemeClr val="accent2">
                    <a:lumMod val="75000"/>
                  </a:schemeClr>
                </a:solidFill>
                <a:latin typeface="+mn-lt"/>
              </a:rPr>
              <a:t>TEAM SWIFT </a:t>
            </a:r>
          </a:p>
        </p:txBody>
      </p:sp>
      <p:sp>
        <p:nvSpPr>
          <p:cNvPr id="3" name="Subtitle 2">
            <a:extLst>
              <a:ext uri="{FF2B5EF4-FFF2-40B4-BE49-F238E27FC236}">
                <a16:creationId xmlns:a16="http://schemas.microsoft.com/office/drawing/2014/main" id="{D3899B64-9B26-8F18-1193-00A5A34CF80F}"/>
              </a:ext>
            </a:extLst>
          </p:cNvPr>
          <p:cNvSpPr>
            <a:spLocks noGrp="1"/>
          </p:cNvSpPr>
          <p:nvPr>
            <p:ph type="subTitle" idx="1"/>
          </p:nvPr>
        </p:nvSpPr>
        <p:spPr>
          <a:xfrm>
            <a:off x="4427705" y="4909985"/>
            <a:ext cx="2228641" cy="1417589"/>
          </a:xfrm>
        </p:spPr>
        <p:txBody>
          <a:bodyPr anchor="ctr">
            <a:normAutofit/>
          </a:bodyPr>
          <a:lstStyle/>
          <a:p>
            <a:r>
              <a:rPr lang="en-US" sz="1700" b="1" dirty="0">
                <a:solidFill>
                  <a:schemeClr val="accent1">
                    <a:lumMod val="75000"/>
                  </a:schemeClr>
                </a:solidFill>
              </a:rPr>
              <a:t>Lucas Monaco, Diya Patel, Janki Patel, Mark Habeb</a:t>
            </a:r>
          </a:p>
        </p:txBody>
      </p:sp>
      <p:sp>
        <p:nvSpPr>
          <p:cNvPr id="1094"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95" name="Rectangle 108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4364" y="5493516"/>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55148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10FA8-6414-BC98-876C-93CD4ACE35E4}"/>
              </a:ext>
            </a:extLst>
          </p:cNvPr>
          <p:cNvSpPr>
            <a:spLocks noGrp="1"/>
          </p:cNvSpPr>
          <p:nvPr>
            <p:ph type="title"/>
          </p:nvPr>
        </p:nvSpPr>
        <p:spPr>
          <a:xfrm>
            <a:off x="942202" y="495608"/>
            <a:ext cx="3429000" cy="1719072"/>
          </a:xfrm>
        </p:spPr>
        <p:txBody>
          <a:bodyPr anchor="b">
            <a:normAutofit/>
          </a:bodyPr>
          <a:lstStyle/>
          <a:p>
            <a:r>
              <a:rPr lang="en-US" sz="4000" b="1" dirty="0">
                <a:solidFill>
                  <a:schemeClr val="accent1">
                    <a:lumMod val="75000"/>
                  </a:schemeClr>
                </a:solidFill>
                <a:latin typeface="Arial" panose="020B0604020202020204" pitchFamily="34" charset="0"/>
                <a:cs typeface="Arial" panose="020B0604020202020204" pitchFamily="34" charset="0"/>
              </a:rPr>
              <a:t>Popularity</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6352E2-989F-012C-C735-BBD8FBC08D94}"/>
              </a:ext>
            </a:extLst>
          </p:cNvPr>
          <p:cNvSpPr>
            <a:spLocks noGrp="1"/>
          </p:cNvSpPr>
          <p:nvPr>
            <p:ph idx="1"/>
          </p:nvPr>
        </p:nvSpPr>
        <p:spPr>
          <a:xfrm>
            <a:off x="337423" y="3188948"/>
            <a:ext cx="5139669" cy="3410712"/>
          </a:xfrm>
        </p:spPr>
        <p:txBody>
          <a:bodyPr anchor="t">
            <a:normAutofit/>
          </a:bodyPr>
          <a:lstStyle/>
          <a:p>
            <a:pPr marL="0" indent="0" algn="l">
              <a:buNone/>
            </a:pPr>
            <a:r>
              <a:rPr lang="en-US" sz="2200" b="1" u="sng" dirty="0">
                <a:solidFill>
                  <a:schemeClr val="accent2">
                    <a:lumMod val="75000"/>
                  </a:schemeClr>
                </a:solidFill>
                <a:effectLst/>
                <a:latin typeface="Arial" panose="020B0604020202020204" pitchFamily="34" charset="0"/>
                <a:cs typeface="Arial" panose="020B0604020202020204" pitchFamily="34" charset="0"/>
              </a:rPr>
              <a:t>Album</a:t>
            </a:r>
          </a:p>
          <a:p>
            <a:pPr marL="0" indent="0" algn="l">
              <a:lnSpc>
                <a:spcPct val="150000"/>
              </a:lnSpc>
              <a:buNone/>
            </a:pPr>
            <a:r>
              <a:rPr lang="en-US" sz="2200" dirty="0">
                <a:effectLst/>
                <a:latin typeface="Arial" panose="020B0604020202020204" pitchFamily="34" charset="0"/>
                <a:cs typeface="Arial" panose="020B0604020202020204" pitchFamily="34" charset="0"/>
              </a:rPr>
              <a:t>Fearless </a:t>
            </a:r>
            <a:r>
              <a:rPr lang="en-US" sz="1600" i="1" dirty="0">
                <a:effectLst/>
                <a:latin typeface="Arial" panose="020B0604020202020204" pitchFamily="34" charset="0"/>
                <a:cs typeface="Arial" panose="020B0604020202020204" pitchFamily="34" charset="0"/>
              </a:rPr>
              <a:t>(Platinum Edition) </a:t>
            </a:r>
            <a:r>
              <a:rPr lang="en-US" sz="1600" dirty="0">
                <a:effectLst/>
                <a:latin typeface="Arial" panose="020B0604020202020204" pitchFamily="34" charset="0"/>
                <a:cs typeface="Arial" panose="020B0604020202020204" pitchFamily="34" charset="0"/>
              </a:rPr>
              <a:t>…. </a:t>
            </a:r>
            <a:r>
              <a:rPr lang="en-US" sz="2200" dirty="0">
                <a:effectLst/>
                <a:latin typeface="Arial" panose="020B0604020202020204" pitchFamily="34" charset="0"/>
                <a:cs typeface="Arial" panose="020B0604020202020204" pitchFamily="34" charset="0"/>
              </a:rPr>
              <a:t>48.157895 Fearless </a:t>
            </a:r>
            <a:r>
              <a:rPr lang="en-US" sz="1600" i="1" dirty="0">
                <a:effectLst/>
                <a:latin typeface="Arial" panose="020B0604020202020204" pitchFamily="34" charset="0"/>
                <a:cs typeface="Arial" panose="020B0604020202020204" pitchFamily="34" charset="0"/>
              </a:rPr>
              <a:t>(Taylor's Version) </a:t>
            </a:r>
            <a:r>
              <a:rPr lang="en-US" sz="1600" dirty="0">
                <a:effectLst/>
                <a:latin typeface="Arial" panose="020B0604020202020204" pitchFamily="34" charset="0"/>
                <a:cs typeface="Arial" panose="020B0604020202020204" pitchFamily="34" charset="0"/>
              </a:rPr>
              <a:t>….  </a:t>
            </a:r>
            <a:r>
              <a:rPr lang="en-US" sz="2200" dirty="0">
                <a:effectLst/>
                <a:latin typeface="Arial" panose="020B0604020202020204" pitchFamily="34" charset="0"/>
                <a:cs typeface="Arial" panose="020B0604020202020204" pitchFamily="34" charset="0"/>
              </a:rPr>
              <a:t>70.307692</a:t>
            </a:r>
            <a:endParaRPr lang="en-US" sz="2200" dirty="0"/>
          </a:p>
        </p:txBody>
      </p:sp>
      <p:pic>
        <p:nvPicPr>
          <p:cNvPr id="4" name="Picture 3">
            <a:extLst>
              <a:ext uri="{FF2B5EF4-FFF2-40B4-BE49-F238E27FC236}">
                <a16:creationId xmlns:a16="http://schemas.microsoft.com/office/drawing/2014/main" id="{04C192B2-F462-3D6D-EF44-FAB936F3B034}"/>
              </a:ext>
            </a:extLst>
          </p:cNvPr>
          <p:cNvPicPr>
            <a:picLocks noChangeAspect="1"/>
          </p:cNvPicPr>
          <p:nvPr/>
        </p:nvPicPr>
        <p:blipFill>
          <a:blip r:embed="rId2"/>
          <a:stretch>
            <a:fillRect/>
          </a:stretch>
        </p:blipFill>
        <p:spPr>
          <a:xfrm>
            <a:off x="5313404" y="887381"/>
            <a:ext cx="6541173" cy="5453939"/>
          </a:xfrm>
          <a:prstGeom prst="rect">
            <a:avLst/>
          </a:prstGeom>
        </p:spPr>
      </p:pic>
    </p:spTree>
    <p:extLst>
      <p:ext uri="{BB962C8B-B14F-4D97-AF65-F5344CB8AC3E}">
        <p14:creationId xmlns:p14="http://schemas.microsoft.com/office/powerpoint/2010/main" val="25880010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5E385-691C-50A7-A5A1-C54F00C87341}"/>
              </a:ext>
            </a:extLst>
          </p:cNvPr>
          <p:cNvSpPr>
            <a:spLocks noGrp="1"/>
          </p:cNvSpPr>
          <p:nvPr>
            <p:ph type="title"/>
          </p:nvPr>
        </p:nvSpPr>
        <p:spPr>
          <a:xfrm>
            <a:off x="556325" y="639520"/>
            <a:ext cx="3429000" cy="1719072"/>
          </a:xfrm>
        </p:spPr>
        <p:txBody>
          <a:bodyPr anchor="b">
            <a:no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Taylor’s version vs. Original</a:t>
            </a:r>
            <a:endParaRPr lang="en-US" sz="4000" dirty="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6F97409-5BDB-2B15-B336-10F8974890C4}"/>
              </a:ext>
            </a:extLst>
          </p:cNvPr>
          <p:cNvPicPr>
            <a:picLocks noChangeAspect="1"/>
          </p:cNvPicPr>
          <p:nvPr/>
        </p:nvPicPr>
        <p:blipFill>
          <a:blip r:embed="rId2"/>
          <a:stretch>
            <a:fillRect/>
          </a:stretch>
        </p:blipFill>
        <p:spPr>
          <a:xfrm>
            <a:off x="5062068" y="771067"/>
            <a:ext cx="6903720" cy="5315865"/>
          </a:xfrm>
          <a:prstGeom prst="rect">
            <a:avLst/>
          </a:prstGeom>
        </p:spPr>
      </p:pic>
      <p:sp>
        <p:nvSpPr>
          <p:cNvPr id="3" name="TextBox 2">
            <a:extLst>
              <a:ext uri="{FF2B5EF4-FFF2-40B4-BE49-F238E27FC236}">
                <a16:creationId xmlns:a16="http://schemas.microsoft.com/office/drawing/2014/main" id="{196AD672-F7D5-406D-0EE1-27610FE6C133}"/>
              </a:ext>
            </a:extLst>
          </p:cNvPr>
          <p:cNvSpPr txBox="1"/>
          <p:nvPr/>
        </p:nvSpPr>
        <p:spPr>
          <a:xfrm>
            <a:off x="399207" y="3157961"/>
            <a:ext cx="4234577" cy="2060885"/>
          </a:xfrm>
          <a:prstGeom prst="rect">
            <a:avLst/>
          </a:prstGeom>
          <a:noFill/>
        </p:spPr>
        <p:txBody>
          <a:bodyPr wrap="square" rtlCol="0">
            <a:spAutoFit/>
          </a:bodyPr>
          <a:lstStyle/>
          <a:p>
            <a:pPr marL="342900" indent="-342900">
              <a:lnSpc>
                <a:spcPct val="150000"/>
              </a:lnSpc>
              <a:buFont typeface="Wingdings" pitchFamily="2" charset="2"/>
              <a:buChar char="Ø"/>
            </a:pPr>
            <a:r>
              <a:rPr lang="en-US"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There is a large difference in popularity between the original and Taylor's Version of the </a:t>
            </a:r>
            <a:r>
              <a:rPr lang="en-US" sz="2200" i="1" dirty="0">
                <a:solidFill>
                  <a:schemeClr val="accent2">
                    <a:lumMod val="75000"/>
                  </a:schemeClr>
                </a:solidFill>
                <a:effectLst/>
                <a:latin typeface="Arial" panose="020B0604020202020204" pitchFamily="34" charset="0"/>
                <a:ea typeface="Calibri" panose="020F0502020204030204" pitchFamily="34" charset="0"/>
                <a:cs typeface="Arial" panose="020B0604020202020204" pitchFamily="34" charset="0"/>
              </a:rPr>
              <a:t>Fearless</a:t>
            </a:r>
            <a:r>
              <a:rPr lang="en-US" sz="22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album.</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699572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8C29A-CCCE-9CC5-575B-35FDA8941670}"/>
              </a:ext>
            </a:extLst>
          </p:cNvPr>
          <p:cNvSpPr>
            <a:spLocks noGrp="1"/>
          </p:cNvSpPr>
          <p:nvPr>
            <p:ph type="title"/>
          </p:nvPr>
        </p:nvSpPr>
        <p:spPr>
          <a:xfrm>
            <a:off x="643278" y="486654"/>
            <a:ext cx="3429000" cy="1719072"/>
          </a:xfrm>
        </p:spPr>
        <p:txBody>
          <a:bodyPr anchor="b">
            <a:norm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Popularity</a:t>
            </a:r>
            <a:endParaRPr lang="en-US" sz="4000" dirty="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FEE013-55CB-516D-3174-4CAF83C8D72D}"/>
              </a:ext>
            </a:extLst>
          </p:cNvPr>
          <p:cNvSpPr>
            <a:spLocks noGrp="1"/>
          </p:cNvSpPr>
          <p:nvPr>
            <p:ph idx="1"/>
          </p:nvPr>
        </p:nvSpPr>
        <p:spPr>
          <a:xfrm>
            <a:off x="630936" y="2807208"/>
            <a:ext cx="4731896" cy="3410712"/>
          </a:xfrm>
        </p:spPr>
        <p:txBody>
          <a:bodyPr anchor="t">
            <a:normAutofit/>
          </a:bodyPr>
          <a:lstStyle/>
          <a:p>
            <a:pPr marL="0" indent="0">
              <a:lnSpc>
                <a:spcPct val="150000"/>
              </a:lnSpc>
              <a:buNone/>
            </a:pPr>
            <a:r>
              <a:rPr lang="en-US" sz="2200" b="1" u="sng" dirty="0">
                <a:solidFill>
                  <a:schemeClr val="accent2">
                    <a:lumMod val="75000"/>
                  </a:schemeClr>
                </a:solidFill>
                <a:effectLst/>
                <a:latin typeface="Arial" panose="020B0604020202020204" pitchFamily="34" charset="0"/>
                <a:cs typeface="Arial" panose="020B0604020202020204" pitchFamily="34" charset="0"/>
              </a:rPr>
              <a:t>Album</a:t>
            </a:r>
            <a:endParaRPr lang="en-US" sz="2200" dirty="0">
              <a:latin typeface="Arial" panose="020B0604020202020204" pitchFamily="34" charset="0"/>
              <a:cs typeface="Arial" panose="020B0604020202020204" pitchFamily="34" charset="0"/>
            </a:endParaRPr>
          </a:p>
          <a:p>
            <a:pPr marL="0" indent="0">
              <a:lnSpc>
                <a:spcPct val="150000"/>
              </a:lnSpc>
              <a:buNone/>
            </a:pPr>
            <a:r>
              <a:rPr lang="en-US" sz="2200" dirty="0">
                <a:latin typeface="Arial" panose="020B0604020202020204" pitchFamily="34" charset="0"/>
                <a:cs typeface="Arial" panose="020B0604020202020204" pitchFamily="34" charset="0"/>
              </a:rPr>
              <a:t>Red</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(Deluxe Edition) … </a:t>
            </a:r>
            <a:r>
              <a:rPr lang="en-US" sz="2200" dirty="0">
                <a:latin typeface="Arial" panose="020B0604020202020204" pitchFamily="34" charset="0"/>
                <a:cs typeface="Arial" panose="020B0604020202020204" pitchFamily="34" charset="0"/>
              </a:rPr>
              <a:t>50.944444 </a:t>
            </a:r>
          </a:p>
          <a:p>
            <a:pPr marL="0" indent="0">
              <a:lnSpc>
                <a:spcPct val="150000"/>
              </a:lnSpc>
              <a:buNone/>
            </a:pPr>
            <a:r>
              <a:rPr lang="en-US" sz="2200" dirty="0">
                <a:latin typeface="Arial" panose="020B0604020202020204" pitchFamily="34" charset="0"/>
                <a:cs typeface="Arial" panose="020B0604020202020204" pitchFamily="34" charset="0"/>
              </a:rPr>
              <a:t>Red </a:t>
            </a:r>
            <a:r>
              <a:rPr lang="en-US" sz="1600" i="1" dirty="0">
                <a:latin typeface="Arial" panose="020B0604020202020204" pitchFamily="34" charset="0"/>
                <a:cs typeface="Arial" panose="020B0604020202020204" pitchFamily="34" charset="0"/>
              </a:rPr>
              <a:t>(Taylor's Version) … </a:t>
            </a:r>
            <a:r>
              <a:rPr lang="en-US" sz="2200" dirty="0">
                <a:latin typeface="Arial" panose="020B0604020202020204" pitchFamily="34" charset="0"/>
                <a:cs typeface="Arial" panose="020B0604020202020204" pitchFamily="34" charset="0"/>
              </a:rPr>
              <a:t>72.766667</a:t>
            </a:r>
          </a:p>
        </p:txBody>
      </p:sp>
      <p:pic>
        <p:nvPicPr>
          <p:cNvPr id="4" name="Picture 3" descr="A graph with a red rectangle&#10;&#10;Description automatically generated">
            <a:extLst>
              <a:ext uri="{FF2B5EF4-FFF2-40B4-BE49-F238E27FC236}">
                <a16:creationId xmlns:a16="http://schemas.microsoft.com/office/drawing/2014/main" id="{B2462DA2-06A7-7788-103D-F1D4DFC9176D}"/>
              </a:ext>
            </a:extLst>
          </p:cNvPr>
          <p:cNvPicPr>
            <a:picLocks noChangeAspect="1"/>
          </p:cNvPicPr>
          <p:nvPr/>
        </p:nvPicPr>
        <p:blipFill>
          <a:blip r:embed="rId2"/>
          <a:stretch>
            <a:fillRect/>
          </a:stretch>
        </p:blipFill>
        <p:spPr>
          <a:xfrm>
            <a:off x="4654296" y="805586"/>
            <a:ext cx="6903720" cy="5246828"/>
          </a:xfrm>
          <a:prstGeom prst="rect">
            <a:avLst/>
          </a:prstGeom>
        </p:spPr>
      </p:pic>
    </p:spTree>
    <p:extLst>
      <p:ext uri="{BB962C8B-B14F-4D97-AF65-F5344CB8AC3E}">
        <p14:creationId xmlns:p14="http://schemas.microsoft.com/office/powerpoint/2010/main" val="151261522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49A6D5-3F15-B183-45BF-B7B0BFFF05CA}"/>
              </a:ext>
            </a:extLst>
          </p:cNvPr>
          <p:cNvSpPr>
            <a:spLocks noGrp="1"/>
          </p:cNvSpPr>
          <p:nvPr>
            <p:ph type="title"/>
          </p:nvPr>
        </p:nvSpPr>
        <p:spPr>
          <a:xfrm>
            <a:off x="317816" y="339148"/>
            <a:ext cx="4336480" cy="1895461"/>
          </a:xfrm>
        </p:spPr>
        <p:txBody>
          <a:bodyPr anchor="b">
            <a:no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Taylor’s version vs. Original</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8F44A8-C1A6-FCC1-0875-1A64C0EF8506}"/>
              </a:ext>
            </a:extLst>
          </p:cNvPr>
          <p:cNvSpPr>
            <a:spLocks noGrp="1"/>
          </p:cNvSpPr>
          <p:nvPr>
            <p:ph idx="1"/>
          </p:nvPr>
        </p:nvSpPr>
        <p:spPr>
          <a:xfrm>
            <a:off x="404313" y="3035302"/>
            <a:ext cx="4534189" cy="4032502"/>
          </a:xfrm>
        </p:spPr>
        <p:txBody>
          <a:bodyPr anchor="t">
            <a:normAutofit/>
          </a:bodyPr>
          <a:lstStyle/>
          <a:p>
            <a:pPr>
              <a:lnSpc>
                <a:spcPct val="150000"/>
              </a:lnSpc>
              <a:buFont typeface="Wingdings" pitchFamily="2" charset="2"/>
              <a:buChar char="Ø"/>
            </a:pPr>
            <a:r>
              <a:rPr lang="en-US" sz="2200" dirty="0">
                <a:latin typeface="Arial" panose="020B0604020202020204" pitchFamily="34" charset="0"/>
                <a:cs typeface="Arial" panose="020B0604020202020204" pitchFamily="34" charset="0"/>
              </a:rPr>
              <a:t>All boxplots show the </a:t>
            </a:r>
            <a:r>
              <a:rPr lang="en-US" sz="2200" i="1" dirty="0">
                <a:solidFill>
                  <a:schemeClr val="accent2">
                    <a:lumMod val="75000"/>
                  </a:schemeClr>
                </a:solidFill>
                <a:latin typeface="Arial" panose="020B0604020202020204" pitchFamily="34" charset="0"/>
                <a:cs typeface="Arial" panose="020B0604020202020204" pitchFamily="34" charset="0"/>
              </a:rPr>
              <a:t>Taylor's Version </a:t>
            </a:r>
            <a:r>
              <a:rPr lang="en-US" sz="2200" dirty="0">
                <a:latin typeface="Arial" panose="020B0604020202020204" pitchFamily="34" charset="0"/>
                <a:cs typeface="Arial" panose="020B0604020202020204" pitchFamily="34" charset="0"/>
              </a:rPr>
              <a:t>of the albums having much higher popularity than the Original Version.</a:t>
            </a:r>
          </a:p>
        </p:txBody>
      </p:sp>
      <p:pic>
        <p:nvPicPr>
          <p:cNvPr id="4" name="Picture 3">
            <a:extLst>
              <a:ext uri="{FF2B5EF4-FFF2-40B4-BE49-F238E27FC236}">
                <a16:creationId xmlns:a16="http://schemas.microsoft.com/office/drawing/2014/main" id="{4F934F8B-1AAE-6F36-1711-C8AA0A18CACF}"/>
              </a:ext>
            </a:extLst>
          </p:cNvPr>
          <p:cNvPicPr>
            <a:picLocks noChangeAspect="1"/>
          </p:cNvPicPr>
          <p:nvPr/>
        </p:nvPicPr>
        <p:blipFill>
          <a:blip r:embed="rId2"/>
          <a:stretch>
            <a:fillRect/>
          </a:stretch>
        </p:blipFill>
        <p:spPr>
          <a:xfrm>
            <a:off x="4751090" y="601515"/>
            <a:ext cx="7344115" cy="5654969"/>
          </a:xfrm>
          <a:prstGeom prst="rect">
            <a:avLst/>
          </a:prstGeom>
        </p:spPr>
      </p:pic>
    </p:spTree>
    <p:extLst>
      <p:ext uri="{BB962C8B-B14F-4D97-AF65-F5344CB8AC3E}">
        <p14:creationId xmlns:p14="http://schemas.microsoft.com/office/powerpoint/2010/main" val="135297008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0246F-CCAE-1FEE-16AA-740CEDD4C0E3}"/>
              </a:ext>
            </a:extLst>
          </p:cNvPr>
          <p:cNvSpPr>
            <a:spLocks noGrp="1"/>
          </p:cNvSpPr>
          <p:nvPr>
            <p:ph type="title"/>
          </p:nvPr>
        </p:nvSpPr>
        <p:spPr>
          <a:xfrm>
            <a:off x="643278" y="544068"/>
            <a:ext cx="3429000" cy="1719072"/>
          </a:xfrm>
        </p:spPr>
        <p:txBody>
          <a:bodyPr anchor="b">
            <a:norm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Popularity</a:t>
            </a:r>
            <a:endParaRPr lang="en-US" sz="4000" dirty="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407847-7665-D47F-7C6A-DFE30D542689}"/>
              </a:ext>
            </a:extLst>
          </p:cNvPr>
          <p:cNvSpPr>
            <a:spLocks noGrp="1"/>
          </p:cNvSpPr>
          <p:nvPr>
            <p:ph idx="1"/>
          </p:nvPr>
        </p:nvSpPr>
        <p:spPr>
          <a:xfrm>
            <a:off x="395417" y="3154207"/>
            <a:ext cx="5387545" cy="3410712"/>
          </a:xfrm>
        </p:spPr>
        <p:txBody>
          <a:bodyPr anchor="t">
            <a:normAutofit/>
          </a:bodyPr>
          <a:lstStyle/>
          <a:p>
            <a:pPr marL="0" indent="0">
              <a:lnSpc>
                <a:spcPct val="150000"/>
              </a:lnSpc>
              <a:buNone/>
            </a:pPr>
            <a:r>
              <a:rPr lang="en-US" sz="2200" b="1" u="sng" dirty="0">
                <a:solidFill>
                  <a:schemeClr val="accent2">
                    <a:lumMod val="75000"/>
                  </a:schemeClr>
                </a:solidFill>
                <a:effectLst/>
                <a:latin typeface="Arial" panose="020B0604020202020204" pitchFamily="34" charset="0"/>
                <a:cs typeface="Arial" panose="020B0604020202020204" pitchFamily="34" charset="0"/>
              </a:rPr>
              <a:t>Album</a:t>
            </a:r>
          </a:p>
          <a:p>
            <a:pPr marL="0" indent="0">
              <a:lnSpc>
                <a:spcPct val="150000"/>
              </a:lnSpc>
              <a:buNone/>
            </a:pPr>
            <a:r>
              <a:rPr lang="en-US" sz="2200" dirty="0">
                <a:latin typeface="Arial" panose="020B0604020202020204" pitchFamily="34" charset="0"/>
                <a:cs typeface="Arial" panose="020B0604020202020204" pitchFamily="34" charset="0"/>
              </a:rPr>
              <a:t>Speak Now </a:t>
            </a:r>
            <a:r>
              <a:rPr lang="en-US" sz="1600" i="1" dirty="0">
                <a:latin typeface="Arial" panose="020B0604020202020204" pitchFamily="34" charset="0"/>
                <a:cs typeface="Arial" panose="020B0604020202020204" pitchFamily="34" charset="0"/>
              </a:rPr>
              <a:t>(Deluxe Package) … </a:t>
            </a:r>
            <a:r>
              <a:rPr lang="en-US" sz="2200" dirty="0">
                <a:latin typeface="Arial" panose="020B0604020202020204" pitchFamily="34" charset="0"/>
                <a:cs typeface="Arial" panose="020B0604020202020204" pitchFamily="34" charset="0"/>
              </a:rPr>
              <a:t>53.200000 Speak Now </a:t>
            </a:r>
            <a:r>
              <a:rPr lang="en-US" sz="1600" i="1" dirty="0">
                <a:latin typeface="Arial" panose="020B0604020202020204" pitchFamily="34" charset="0"/>
                <a:cs typeface="Arial" panose="020B0604020202020204" pitchFamily="34" charset="0"/>
              </a:rPr>
              <a:t>(Taylor's Version) …  </a:t>
            </a:r>
            <a:r>
              <a:rPr lang="en-US" sz="2200" dirty="0">
                <a:latin typeface="Arial" panose="020B0604020202020204" pitchFamily="34" charset="0"/>
                <a:cs typeface="Arial" panose="020B0604020202020204" pitchFamily="34" charset="0"/>
              </a:rPr>
              <a:t>79.363636</a:t>
            </a:r>
          </a:p>
        </p:txBody>
      </p:sp>
      <p:pic>
        <p:nvPicPr>
          <p:cNvPr id="4" name="Picture 3">
            <a:extLst>
              <a:ext uri="{FF2B5EF4-FFF2-40B4-BE49-F238E27FC236}">
                <a16:creationId xmlns:a16="http://schemas.microsoft.com/office/drawing/2014/main" id="{02C182DB-A436-84DE-5407-D21BD0FCACB5}"/>
              </a:ext>
            </a:extLst>
          </p:cNvPr>
          <p:cNvPicPr>
            <a:picLocks noChangeAspect="1"/>
          </p:cNvPicPr>
          <p:nvPr/>
        </p:nvPicPr>
        <p:blipFill>
          <a:blip r:embed="rId2"/>
          <a:stretch>
            <a:fillRect/>
          </a:stretch>
        </p:blipFill>
        <p:spPr>
          <a:xfrm>
            <a:off x="5461685" y="770889"/>
            <a:ext cx="6532605" cy="5794030"/>
          </a:xfrm>
          <a:prstGeom prst="rect">
            <a:avLst/>
          </a:prstGeom>
        </p:spPr>
      </p:pic>
    </p:spTree>
    <p:extLst>
      <p:ext uri="{BB962C8B-B14F-4D97-AF65-F5344CB8AC3E}">
        <p14:creationId xmlns:p14="http://schemas.microsoft.com/office/powerpoint/2010/main" val="171744931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40D93E-3B13-D8BE-0349-3813A29569C2}"/>
              </a:ext>
            </a:extLst>
          </p:cNvPr>
          <p:cNvSpPr>
            <a:spLocks noGrp="1"/>
          </p:cNvSpPr>
          <p:nvPr>
            <p:ph type="title"/>
          </p:nvPr>
        </p:nvSpPr>
        <p:spPr>
          <a:xfrm>
            <a:off x="252975" y="532692"/>
            <a:ext cx="4023360" cy="1825900"/>
          </a:xfrm>
        </p:spPr>
        <p:txBody>
          <a:bodyPr anchor="b">
            <a:norm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Taylor’s version vs. Original</a:t>
            </a:r>
            <a:endParaRPr lang="en-US" sz="4000" dirty="0"/>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79122A-F631-3AEB-1075-36C574E419C4}"/>
              </a:ext>
            </a:extLst>
          </p:cNvPr>
          <p:cNvSpPr>
            <a:spLocks noGrp="1"/>
          </p:cNvSpPr>
          <p:nvPr>
            <p:ph idx="1"/>
          </p:nvPr>
        </p:nvSpPr>
        <p:spPr>
          <a:xfrm>
            <a:off x="540237" y="3069018"/>
            <a:ext cx="4114059" cy="3403448"/>
          </a:xfrm>
        </p:spPr>
        <p:txBody>
          <a:bodyPr anchor="t">
            <a:normAutofit/>
          </a:bodyPr>
          <a:lstStyle/>
          <a:p>
            <a:pPr>
              <a:lnSpc>
                <a:spcPct val="150000"/>
              </a:lnSpc>
              <a:buFont typeface="Wingdings" pitchFamily="2" charset="2"/>
              <a:buChar char="Ø"/>
            </a:pPr>
            <a:r>
              <a:rPr lang="en-US" sz="2200" dirty="0">
                <a:latin typeface="Arial" panose="020B0604020202020204" pitchFamily="34" charset="0"/>
                <a:cs typeface="Arial" panose="020B0604020202020204" pitchFamily="34" charset="0"/>
              </a:rPr>
              <a:t>All boxplots show the </a:t>
            </a:r>
            <a:r>
              <a:rPr lang="en-US" sz="2200" i="1" dirty="0">
                <a:solidFill>
                  <a:schemeClr val="accent2">
                    <a:lumMod val="75000"/>
                  </a:schemeClr>
                </a:solidFill>
                <a:latin typeface="Arial" panose="020B0604020202020204" pitchFamily="34" charset="0"/>
                <a:cs typeface="Arial" panose="020B0604020202020204" pitchFamily="34" charset="0"/>
              </a:rPr>
              <a:t>Taylor's Version </a:t>
            </a:r>
            <a:r>
              <a:rPr lang="en-US" sz="2200" dirty="0">
                <a:latin typeface="Arial" panose="020B0604020202020204" pitchFamily="34" charset="0"/>
                <a:cs typeface="Arial" panose="020B0604020202020204" pitchFamily="34" charset="0"/>
              </a:rPr>
              <a:t>of the albums having much higher popularity more than the Original Version</a:t>
            </a:r>
            <a:endParaRPr lang="en-US" sz="2200" dirty="0"/>
          </a:p>
        </p:txBody>
      </p:sp>
      <p:pic>
        <p:nvPicPr>
          <p:cNvPr id="4" name="Picture 3">
            <a:extLst>
              <a:ext uri="{FF2B5EF4-FFF2-40B4-BE49-F238E27FC236}">
                <a16:creationId xmlns:a16="http://schemas.microsoft.com/office/drawing/2014/main" id="{302CF309-A384-ED67-3355-3A4FB5E98CF6}"/>
              </a:ext>
            </a:extLst>
          </p:cNvPr>
          <p:cNvPicPr>
            <a:picLocks noChangeAspect="1"/>
          </p:cNvPicPr>
          <p:nvPr/>
        </p:nvPicPr>
        <p:blipFill>
          <a:blip r:embed="rId2"/>
          <a:stretch>
            <a:fillRect/>
          </a:stretch>
        </p:blipFill>
        <p:spPr>
          <a:xfrm>
            <a:off x="4654296" y="771067"/>
            <a:ext cx="6903720" cy="5315865"/>
          </a:xfrm>
          <a:prstGeom prst="rect">
            <a:avLst/>
          </a:prstGeom>
        </p:spPr>
      </p:pic>
    </p:spTree>
    <p:extLst>
      <p:ext uri="{BB962C8B-B14F-4D97-AF65-F5344CB8AC3E}">
        <p14:creationId xmlns:p14="http://schemas.microsoft.com/office/powerpoint/2010/main" val="187350657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CDF08-84BA-74BB-2B62-2F4B1B4F9F70}"/>
              </a:ext>
            </a:extLst>
          </p:cNvPr>
          <p:cNvSpPr>
            <a:spLocks noGrp="1"/>
          </p:cNvSpPr>
          <p:nvPr>
            <p:ph type="title"/>
          </p:nvPr>
        </p:nvSpPr>
        <p:spPr>
          <a:xfrm>
            <a:off x="303642" y="840121"/>
            <a:ext cx="6020212" cy="1453185"/>
          </a:xfrm>
        </p:spPr>
        <p:txBody>
          <a:bodyPr anchor="b">
            <a:normAutofit/>
          </a:bodyPr>
          <a:lstStyle/>
          <a:p>
            <a:r>
              <a:rPr lang="en-US" sz="4000" b="1" dirty="0">
                <a:solidFill>
                  <a:schemeClr val="accent1">
                    <a:lumMod val="75000"/>
                  </a:schemeClr>
                </a:solidFill>
                <a:latin typeface="Arial" panose="020B0604020202020204" pitchFamily="34" charset="0"/>
                <a:cs typeface="Arial" panose="020B0604020202020204" pitchFamily="34" charset="0"/>
              </a:rPr>
              <a:t>#4 Research Question</a:t>
            </a:r>
          </a:p>
        </p:txBody>
      </p:sp>
      <p:sp>
        <p:nvSpPr>
          <p:cNvPr id="308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F84EE9-0326-C274-C74B-4B40BDD096DE}"/>
              </a:ext>
            </a:extLst>
          </p:cNvPr>
          <p:cNvSpPr>
            <a:spLocks noGrp="1"/>
          </p:cNvSpPr>
          <p:nvPr>
            <p:ph idx="1"/>
          </p:nvPr>
        </p:nvSpPr>
        <p:spPr>
          <a:xfrm>
            <a:off x="763648" y="3032328"/>
            <a:ext cx="4243589" cy="3320668"/>
          </a:xfrm>
        </p:spPr>
        <p:txBody>
          <a:bodyPr>
            <a:normAutofit/>
          </a:bodyPr>
          <a:lstStyle/>
          <a:p>
            <a:pPr marL="0" indent="0" algn="ctr">
              <a:lnSpc>
                <a:spcPct val="150000"/>
              </a:lnSpc>
              <a:buNone/>
            </a:pPr>
            <a:r>
              <a:rPr lang="en-US" sz="2200" b="1" i="1" dirty="0">
                <a:effectLst/>
                <a:latin typeface="Arial" panose="020B0604020202020204" pitchFamily="34" charset="0"/>
                <a:cs typeface="Arial" panose="020B0604020202020204" pitchFamily="34" charset="0"/>
              </a:rPr>
              <a:t>which, if any, numerical metrics that Spotify tracks are good predictors for popularity?</a:t>
            </a:r>
          </a:p>
          <a:p>
            <a:pPr marL="0" indent="0">
              <a:buNone/>
            </a:pPr>
            <a:endParaRPr lang="en-US" sz="2200" dirty="0"/>
          </a:p>
        </p:txBody>
      </p:sp>
      <p:pic>
        <p:nvPicPr>
          <p:cNvPr id="3074" name="Picture 2" descr="A blue circle with a white question mark in it&#10;&#10;Description automatically generated">
            <a:extLst>
              <a:ext uri="{FF2B5EF4-FFF2-40B4-BE49-F238E27FC236}">
                <a16:creationId xmlns:a16="http://schemas.microsoft.com/office/drawing/2014/main" id="{3F0B6AC2-0EF3-9070-8790-22DDD2B4D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03"/>
          <a:stretch/>
        </p:blipFill>
        <p:spPr bwMode="auto">
          <a:xfrm>
            <a:off x="6166284" y="829025"/>
            <a:ext cx="5857999" cy="5840298"/>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920135"/>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FFC5C-6016-C80E-4B8D-F326DA73CA9B}"/>
              </a:ext>
            </a:extLst>
          </p:cNvPr>
          <p:cNvSpPr>
            <a:spLocks noGrp="1"/>
          </p:cNvSpPr>
          <p:nvPr>
            <p:ph type="title"/>
          </p:nvPr>
        </p:nvSpPr>
        <p:spPr>
          <a:xfrm>
            <a:off x="612648" y="578667"/>
            <a:ext cx="3429000" cy="1719072"/>
          </a:xfrm>
        </p:spPr>
        <p:txBody>
          <a:bodyPr anchor="b">
            <a:norm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Valence vs Popularity</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17F2A6-B374-49C3-6D62-2DAB616F7B2C}"/>
              </a:ext>
            </a:extLst>
          </p:cNvPr>
          <p:cNvSpPr>
            <a:spLocks noGrp="1"/>
          </p:cNvSpPr>
          <p:nvPr>
            <p:ph idx="1"/>
          </p:nvPr>
        </p:nvSpPr>
        <p:spPr>
          <a:xfrm>
            <a:off x="629329" y="3019666"/>
            <a:ext cx="3718643" cy="3410712"/>
          </a:xfrm>
        </p:spPr>
        <p:txBody>
          <a:bodyPr anchor="t">
            <a:normAutofit/>
          </a:bodyPr>
          <a:lstStyle/>
          <a:p>
            <a:pPr algn="l">
              <a:lnSpc>
                <a:spcPct val="150000"/>
              </a:lnSpc>
              <a:buFont typeface="Wingdings" pitchFamily="2" charset="2"/>
              <a:buChar char="Ø"/>
            </a:pPr>
            <a:r>
              <a:rPr lang="en-US" sz="2200" dirty="0">
                <a:effectLst/>
                <a:latin typeface="Arial" panose="020B0604020202020204" pitchFamily="34" charset="0"/>
                <a:cs typeface="Arial" panose="020B0604020202020204" pitchFamily="34" charset="0"/>
              </a:rPr>
              <a:t>The </a:t>
            </a:r>
            <a:r>
              <a:rPr lang="en-US" sz="2200" dirty="0" err="1">
                <a:effectLst/>
                <a:latin typeface="Arial" panose="020B0604020202020204" pitchFamily="34" charset="0"/>
                <a:cs typeface="Arial" panose="020B0604020202020204" pitchFamily="34" charset="0"/>
              </a:rPr>
              <a:t>r-value</a:t>
            </a:r>
            <a:r>
              <a:rPr lang="en-US" sz="2200" dirty="0">
                <a:effectLst/>
                <a:latin typeface="Arial" panose="020B0604020202020204" pitchFamily="34" charset="0"/>
                <a:cs typeface="Arial" panose="020B0604020202020204" pitchFamily="34" charset="0"/>
              </a:rPr>
              <a:t> is -0.052 The regression line equation is: </a:t>
            </a:r>
            <a:r>
              <a:rPr lang="en-US" sz="2200" i="1" dirty="0">
                <a:solidFill>
                  <a:schemeClr val="accent2">
                    <a:lumMod val="75000"/>
                  </a:schemeClr>
                </a:solidFill>
                <a:effectLst/>
                <a:latin typeface="Arial" panose="020B0604020202020204" pitchFamily="34" charset="0"/>
                <a:cs typeface="Arial" panose="020B0604020202020204" pitchFamily="34" charset="0"/>
              </a:rPr>
              <a:t>y = -4.39x + 63.03 </a:t>
            </a:r>
            <a:br>
              <a:rPr lang="en-US" sz="2200" dirty="0">
                <a:effectLst/>
                <a:latin typeface="Arial" panose="020B0604020202020204" pitchFamily="34" charset="0"/>
                <a:cs typeface="Arial" panose="020B0604020202020204" pitchFamily="34" charset="0"/>
              </a:rPr>
            </a:br>
            <a:endParaRPr lang="en-US" sz="2200" dirty="0">
              <a:effectLst/>
              <a:latin typeface="Arial" panose="020B0604020202020204" pitchFamily="34" charset="0"/>
              <a:cs typeface="Arial" panose="020B0604020202020204" pitchFamily="34" charset="0"/>
            </a:endParaRPr>
          </a:p>
          <a:p>
            <a:endParaRPr lang="en-US" sz="2200" dirty="0"/>
          </a:p>
        </p:txBody>
      </p:sp>
      <p:pic>
        <p:nvPicPr>
          <p:cNvPr id="4" name="Picture 3">
            <a:extLst>
              <a:ext uri="{FF2B5EF4-FFF2-40B4-BE49-F238E27FC236}">
                <a16:creationId xmlns:a16="http://schemas.microsoft.com/office/drawing/2014/main" id="{F6A6B16A-0B2E-92AA-F101-1775C0C2064A}"/>
              </a:ext>
            </a:extLst>
          </p:cNvPr>
          <p:cNvPicPr>
            <a:picLocks noChangeAspect="1"/>
          </p:cNvPicPr>
          <p:nvPr/>
        </p:nvPicPr>
        <p:blipFill>
          <a:blip r:embed="rId2"/>
          <a:stretch>
            <a:fillRect/>
          </a:stretch>
        </p:blipFill>
        <p:spPr>
          <a:xfrm>
            <a:off x="4654296" y="690484"/>
            <a:ext cx="6903720" cy="5477031"/>
          </a:xfrm>
          <a:prstGeom prst="rect">
            <a:avLst/>
          </a:prstGeom>
        </p:spPr>
      </p:pic>
    </p:spTree>
    <p:extLst>
      <p:ext uri="{BB962C8B-B14F-4D97-AF65-F5344CB8AC3E}">
        <p14:creationId xmlns:p14="http://schemas.microsoft.com/office/powerpoint/2010/main" val="800667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425CB-4EA0-DA70-B36F-66CAAD3E6C73}"/>
              </a:ext>
            </a:extLst>
          </p:cNvPr>
          <p:cNvSpPr>
            <a:spLocks noGrp="1"/>
          </p:cNvSpPr>
          <p:nvPr>
            <p:ph type="title"/>
          </p:nvPr>
        </p:nvSpPr>
        <p:spPr>
          <a:xfrm>
            <a:off x="0" y="649224"/>
            <a:ext cx="4818888" cy="1481328"/>
          </a:xfrm>
        </p:spPr>
        <p:txBody>
          <a:bodyPr anchor="b">
            <a:norm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Tempo vs. Popularity</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D8B592-C6EC-DF89-5542-95B6165DCD71}"/>
              </a:ext>
            </a:extLst>
          </p:cNvPr>
          <p:cNvSpPr>
            <a:spLocks noGrp="1"/>
          </p:cNvSpPr>
          <p:nvPr>
            <p:ph idx="1"/>
          </p:nvPr>
        </p:nvSpPr>
        <p:spPr>
          <a:xfrm>
            <a:off x="643278" y="2953513"/>
            <a:ext cx="3570361" cy="3547872"/>
          </a:xfrm>
        </p:spPr>
        <p:txBody>
          <a:bodyPr anchor="t">
            <a:normAutofit/>
          </a:bodyPr>
          <a:lstStyle/>
          <a:p>
            <a:pPr algn="l">
              <a:lnSpc>
                <a:spcPct val="150000"/>
              </a:lnSpc>
              <a:buFont typeface="Wingdings" pitchFamily="2" charset="2"/>
              <a:buChar char="Ø"/>
            </a:pPr>
            <a:r>
              <a:rPr lang="en-US" sz="2200" dirty="0">
                <a:effectLst/>
                <a:latin typeface="Arial" panose="020B0604020202020204" pitchFamily="34" charset="0"/>
                <a:cs typeface="Arial" panose="020B0604020202020204" pitchFamily="34" charset="0"/>
              </a:rPr>
              <a:t>The </a:t>
            </a:r>
            <a:r>
              <a:rPr lang="en-US" sz="2200" dirty="0" err="1">
                <a:effectLst/>
                <a:latin typeface="Arial" panose="020B0604020202020204" pitchFamily="34" charset="0"/>
                <a:cs typeface="Arial" panose="020B0604020202020204" pitchFamily="34" charset="0"/>
              </a:rPr>
              <a:t>r-value</a:t>
            </a:r>
            <a:r>
              <a:rPr lang="en-US" sz="2200" dirty="0">
                <a:effectLst/>
                <a:latin typeface="Arial" panose="020B0604020202020204" pitchFamily="34" charset="0"/>
                <a:cs typeface="Arial" panose="020B0604020202020204" pitchFamily="34" charset="0"/>
              </a:rPr>
              <a:t> is -0.006 The regression line equation is:</a:t>
            </a:r>
            <a:r>
              <a:rPr lang="en-US" sz="2200" i="1" dirty="0">
                <a:effectLst/>
                <a:latin typeface="Arial" panose="020B0604020202020204" pitchFamily="34" charset="0"/>
                <a:cs typeface="Arial" panose="020B0604020202020204" pitchFamily="34" charset="0"/>
              </a:rPr>
              <a:t> </a:t>
            </a:r>
            <a:r>
              <a:rPr lang="en-US" sz="2200" i="1" dirty="0">
                <a:solidFill>
                  <a:schemeClr val="accent2">
                    <a:lumMod val="75000"/>
                  </a:schemeClr>
                </a:solidFill>
                <a:effectLst/>
                <a:latin typeface="Arial" panose="020B0604020202020204" pitchFamily="34" charset="0"/>
                <a:cs typeface="Arial" panose="020B0604020202020204" pitchFamily="34" charset="0"/>
              </a:rPr>
              <a:t>y = -0.00x + 61.68</a:t>
            </a:r>
            <a:br>
              <a:rPr lang="en-US" sz="2200" dirty="0">
                <a:effectLst/>
                <a:latin typeface="Arial" panose="020B0604020202020204" pitchFamily="34" charset="0"/>
                <a:cs typeface="Arial" panose="020B0604020202020204" pitchFamily="34" charset="0"/>
              </a:rPr>
            </a:br>
            <a:endParaRPr lang="en-US" sz="2200" dirty="0">
              <a:effectLst/>
              <a:latin typeface="Arial" panose="020B0604020202020204" pitchFamily="34" charset="0"/>
              <a:cs typeface="Arial" panose="020B0604020202020204" pitchFamily="34" charset="0"/>
            </a:endParaRPr>
          </a:p>
          <a:p>
            <a:endParaRPr lang="en-US" sz="2200" dirty="0"/>
          </a:p>
        </p:txBody>
      </p:sp>
      <p:pic>
        <p:nvPicPr>
          <p:cNvPr id="4" name="Picture 3">
            <a:extLst>
              <a:ext uri="{FF2B5EF4-FFF2-40B4-BE49-F238E27FC236}">
                <a16:creationId xmlns:a16="http://schemas.microsoft.com/office/drawing/2014/main" id="{73FAD4D0-8E44-4391-35DB-97811EEE2493}"/>
              </a:ext>
            </a:extLst>
          </p:cNvPr>
          <p:cNvPicPr>
            <a:picLocks noChangeAspect="1"/>
          </p:cNvPicPr>
          <p:nvPr/>
        </p:nvPicPr>
        <p:blipFill>
          <a:blip r:embed="rId2"/>
          <a:stretch>
            <a:fillRect/>
          </a:stretch>
        </p:blipFill>
        <p:spPr>
          <a:xfrm>
            <a:off x="5268284" y="649224"/>
            <a:ext cx="6475307" cy="5865886"/>
          </a:xfrm>
          <a:prstGeom prst="rect">
            <a:avLst/>
          </a:prstGeom>
        </p:spPr>
      </p:pic>
    </p:spTree>
    <p:extLst>
      <p:ext uri="{BB962C8B-B14F-4D97-AF65-F5344CB8AC3E}">
        <p14:creationId xmlns:p14="http://schemas.microsoft.com/office/powerpoint/2010/main" val="253077059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976626-D76E-9596-0FF9-1A9879B0C27A}"/>
              </a:ext>
            </a:extLst>
          </p:cNvPr>
          <p:cNvSpPr>
            <a:spLocks noGrp="1"/>
          </p:cNvSpPr>
          <p:nvPr>
            <p:ph type="title"/>
          </p:nvPr>
        </p:nvSpPr>
        <p:spPr>
          <a:xfrm>
            <a:off x="0" y="718843"/>
            <a:ext cx="4818888" cy="1481328"/>
          </a:xfrm>
        </p:spPr>
        <p:txBody>
          <a:bodyPr anchor="b">
            <a:norm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Energy vs. Popularity</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6D4704-AC9D-5E87-D5AD-4C6AFD1403EE}"/>
              </a:ext>
            </a:extLst>
          </p:cNvPr>
          <p:cNvSpPr>
            <a:spLocks noGrp="1"/>
          </p:cNvSpPr>
          <p:nvPr>
            <p:ph idx="1"/>
          </p:nvPr>
        </p:nvSpPr>
        <p:spPr>
          <a:xfrm>
            <a:off x="708109" y="3022802"/>
            <a:ext cx="3817496" cy="3547872"/>
          </a:xfrm>
        </p:spPr>
        <p:txBody>
          <a:bodyPr anchor="t">
            <a:normAutofit/>
          </a:bodyPr>
          <a:lstStyle/>
          <a:p>
            <a:pPr algn="l">
              <a:lnSpc>
                <a:spcPct val="150000"/>
              </a:lnSpc>
              <a:buFont typeface="Wingdings" pitchFamily="2" charset="2"/>
              <a:buChar char="Ø"/>
            </a:pPr>
            <a:r>
              <a:rPr lang="en-US" sz="2200" dirty="0">
                <a:latin typeface="Arial" panose="020B0604020202020204" pitchFamily="34" charset="0"/>
                <a:cs typeface="Arial" panose="020B0604020202020204" pitchFamily="34" charset="0"/>
              </a:rPr>
              <a:t> </a:t>
            </a:r>
            <a:r>
              <a:rPr lang="en-US" sz="2200" dirty="0">
                <a:effectLst/>
                <a:latin typeface="Arial" panose="020B0604020202020204" pitchFamily="34" charset="0"/>
                <a:cs typeface="Arial" panose="020B0604020202020204" pitchFamily="34" charset="0"/>
              </a:rPr>
              <a:t>The R-value is -0.031 The regression line equation   is: </a:t>
            </a:r>
            <a:r>
              <a:rPr lang="en-US" sz="2200" i="1" dirty="0">
                <a:solidFill>
                  <a:schemeClr val="accent2">
                    <a:lumMod val="75000"/>
                  </a:schemeClr>
                </a:solidFill>
                <a:effectLst/>
                <a:latin typeface="Arial" panose="020B0604020202020204" pitchFamily="34" charset="0"/>
                <a:cs typeface="Arial" panose="020B0604020202020204" pitchFamily="34" charset="0"/>
              </a:rPr>
              <a:t>y = -2.61x + 62.79 </a:t>
            </a:r>
          </a:p>
          <a:p>
            <a:pPr>
              <a:buFont typeface="Wingdings" pitchFamily="2" charset="2"/>
              <a:buChar char="Ø"/>
            </a:pPr>
            <a:endParaRPr lang="en-US" sz="2200" dirty="0">
              <a:solidFill>
                <a:schemeClr val="accent2">
                  <a:lumMod val="75000"/>
                </a:schemeClr>
              </a:solidFill>
              <a:effectLst/>
              <a:latin typeface="Arial" panose="020B0604020202020204" pitchFamily="34" charset="0"/>
              <a:cs typeface="Arial" panose="020B0604020202020204" pitchFamily="34" charset="0"/>
            </a:endParaRPr>
          </a:p>
          <a:p>
            <a:endParaRPr lang="en-US" sz="2200" dirty="0"/>
          </a:p>
        </p:txBody>
      </p:sp>
      <p:pic>
        <p:nvPicPr>
          <p:cNvPr id="4" name="Picture 3">
            <a:extLst>
              <a:ext uri="{FF2B5EF4-FFF2-40B4-BE49-F238E27FC236}">
                <a16:creationId xmlns:a16="http://schemas.microsoft.com/office/drawing/2014/main" id="{EE331604-895C-947F-4DB9-3529BE671431}"/>
              </a:ext>
            </a:extLst>
          </p:cNvPr>
          <p:cNvPicPr>
            <a:picLocks noChangeAspect="1"/>
          </p:cNvPicPr>
          <p:nvPr/>
        </p:nvPicPr>
        <p:blipFill>
          <a:blip r:embed="rId2"/>
          <a:stretch>
            <a:fillRect/>
          </a:stretch>
        </p:blipFill>
        <p:spPr>
          <a:xfrm>
            <a:off x="5152837" y="820837"/>
            <a:ext cx="6705214" cy="5749837"/>
          </a:xfrm>
          <a:prstGeom prst="rect">
            <a:avLst/>
          </a:prstGeom>
        </p:spPr>
      </p:pic>
    </p:spTree>
    <p:extLst>
      <p:ext uri="{BB962C8B-B14F-4D97-AF65-F5344CB8AC3E}">
        <p14:creationId xmlns:p14="http://schemas.microsoft.com/office/powerpoint/2010/main" val="159483470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D514-FA2B-41F8-434B-EE90D2CD7B6D}"/>
              </a:ext>
            </a:extLst>
          </p:cNvPr>
          <p:cNvSpPr>
            <a:spLocks noGrp="1"/>
          </p:cNvSpPr>
          <p:nvPr>
            <p:ph type="title"/>
          </p:nvPr>
        </p:nvSpPr>
        <p:spPr>
          <a:xfrm>
            <a:off x="761840" y="1122598"/>
            <a:ext cx="7208268" cy="828286"/>
          </a:xfrm>
        </p:spPr>
        <p:txBody>
          <a:bodyPr anchor="t">
            <a:normAutofit/>
          </a:bodyPr>
          <a:lstStyle/>
          <a:p>
            <a:pPr algn="l"/>
            <a:r>
              <a:rPr lang="en-US" sz="4000" b="1" i="0" dirty="0">
                <a:solidFill>
                  <a:schemeClr val="accent1">
                    <a:lumMod val="75000"/>
                  </a:schemeClr>
                </a:solidFill>
                <a:effectLst/>
                <a:latin typeface="Arial" panose="020B0604020202020204" pitchFamily="34" charset="0"/>
                <a:cs typeface="Arial" panose="020B0604020202020204" pitchFamily="34" charset="0"/>
              </a:rPr>
              <a:t>Data Explanation</a:t>
            </a:r>
          </a:p>
        </p:txBody>
      </p:sp>
      <p:cxnSp>
        <p:nvCxnSpPr>
          <p:cNvPr id="1035" name="Straight Connector 1030">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FF5136-4A70-99B1-E908-423CA4B6B874}"/>
              </a:ext>
            </a:extLst>
          </p:cNvPr>
          <p:cNvSpPr>
            <a:spLocks noGrp="1"/>
          </p:cNvSpPr>
          <p:nvPr>
            <p:ph idx="1"/>
          </p:nvPr>
        </p:nvSpPr>
        <p:spPr>
          <a:xfrm>
            <a:off x="761840" y="1978281"/>
            <a:ext cx="6788138" cy="4603386"/>
          </a:xfrm>
        </p:spPr>
        <p:txBody>
          <a:bodyPr>
            <a:normAutofit/>
          </a:bodyPr>
          <a:lstStyle/>
          <a:p>
            <a:pPr>
              <a:buFont typeface="Wingdings" pitchFamily="2" charset="2"/>
              <a:buChar char="Ø"/>
            </a:pPr>
            <a:r>
              <a:rPr lang="en-US" sz="1600" b="1" dirty="0">
                <a:solidFill>
                  <a:schemeClr val="accent2">
                    <a:lumMod val="75000"/>
                  </a:schemeClr>
                </a:solidFill>
                <a:latin typeface="Arial" panose="020B0604020202020204" pitchFamily="34" charset="0"/>
              </a:rPr>
              <a:t>N</a:t>
            </a:r>
            <a:r>
              <a:rPr lang="en-US" sz="1600" b="1" i="0" dirty="0">
                <a:solidFill>
                  <a:schemeClr val="accent2">
                    <a:lumMod val="75000"/>
                  </a:schemeClr>
                </a:solidFill>
                <a:effectLst/>
                <a:latin typeface="Arial" panose="020B0604020202020204" pitchFamily="34" charset="0"/>
              </a:rPr>
              <a:t>ame</a:t>
            </a:r>
            <a:r>
              <a:rPr lang="en-US" sz="1600" b="0" i="0" dirty="0">
                <a:solidFill>
                  <a:schemeClr val="accent2"/>
                </a:solidFill>
                <a:effectLst/>
                <a:latin typeface="Arial" panose="020B0604020202020204" pitchFamily="34" charset="0"/>
              </a:rPr>
              <a:t> </a:t>
            </a:r>
            <a:r>
              <a:rPr lang="en-US" sz="1600" b="0" i="0" dirty="0">
                <a:effectLst/>
                <a:latin typeface="Arial" panose="020B0604020202020204" pitchFamily="34" charset="0"/>
              </a:rPr>
              <a:t>- the name of the song</a:t>
            </a:r>
            <a:endParaRPr lang="en-US" sz="1600" dirty="0"/>
          </a:p>
          <a:p>
            <a:pPr>
              <a:buFont typeface="Wingdings" pitchFamily="2" charset="2"/>
              <a:buChar char="Ø"/>
            </a:pPr>
            <a:r>
              <a:rPr lang="en-US" sz="1600" b="1" dirty="0">
                <a:solidFill>
                  <a:schemeClr val="accent2">
                    <a:lumMod val="75000"/>
                  </a:schemeClr>
                </a:solidFill>
                <a:latin typeface="Arial" panose="020B0604020202020204" pitchFamily="34" charset="0"/>
              </a:rPr>
              <a:t>A</a:t>
            </a:r>
            <a:r>
              <a:rPr lang="en-US" sz="1600" b="1" i="0" dirty="0">
                <a:solidFill>
                  <a:schemeClr val="accent2">
                    <a:lumMod val="75000"/>
                  </a:schemeClr>
                </a:solidFill>
                <a:effectLst/>
                <a:latin typeface="Arial" panose="020B0604020202020204" pitchFamily="34" charset="0"/>
              </a:rPr>
              <a:t>lbum</a:t>
            </a:r>
            <a:r>
              <a:rPr lang="en-US" sz="1600" b="0" i="0" dirty="0">
                <a:solidFill>
                  <a:schemeClr val="accent2">
                    <a:lumMod val="75000"/>
                  </a:schemeClr>
                </a:solidFill>
                <a:effectLst/>
                <a:latin typeface="Arial" panose="020B0604020202020204" pitchFamily="34" charset="0"/>
              </a:rPr>
              <a:t> </a:t>
            </a:r>
            <a:r>
              <a:rPr lang="en-US" sz="1600" b="0" i="0" dirty="0">
                <a:effectLst/>
                <a:latin typeface="Arial" panose="020B0604020202020204" pitchFamily="34" charset="0"/>
              </a:rPr>
              <a:t>- the name of the album</a:t>
            </a:r>
            <a:endParaRPr lang="en-US" sz="1600" dirty="0"/>
          </a:p>
          <a:p>
            <a:pPr>
              <a:buFont typeface="Wingdings" pitchFamily="2" charset="2"/>
              <a:buChar char="Ø"/>
            </a:pPr>
            <a:r>
              <a:rPr lang="en-US" sz="1600" b="1" dirty="0">
                <a:solidFill>
                  <a:schemeClr val="accent2">
                    <a:lumMod val="75000"/>
                  </a:schemeClr>
                </a:solidFill>
                <a:latin typeface="Arial" panose="020B0604020202020204" pitchFamily="34" charset="0"/>
              </a:rPr>
              <a:t>R</a:t>
            </a:r>
            <a:r>
              <a:rPr lang="en-US" sz="1600" b="1" i="0" dirty="0">
                <a:solidFill>
                  <a:schemeClr val="accent2">
                    <a:lumMod val="75000"/>
                  </a:schemeClr>
                </a:solidFill>
                <a:effectLst/>
                <a:latin typeface="Arial" panose="020B0604020202020204" pitchFamily="34" charset="0"/>
              </a:rPr>
              <a:t>elease_date </a:t>
            </a:r>
            <a:r>
              <a:rPr lang="en-US" sz="1600" b="0" i="0" dirty="0">
                <a:effectLst/>
                <a:latin typeface="Arial" panose="020B0604020202020204" pitchFamily="34" charset="0"/>
              </a:rPr>
              <a:t>- the day month and year the album was released</a:t>
            </a:r>
            <a:endParaRPr lang="en-US" sz="1600" dirty="0"/>
          </a:p>
          <a:p>
            <a:pPr>
              <a:buFont typeface="Wingdings" pitchFamily="2" charset="2"/>
              <a:buChar char="Ø"/>
            </a:pPr>
            <a:r>
              <a:rPr lang="en-US" sz="1600" b="1" dirty="0">
                <a:solidFill>
                  <a:schemeClr val="accent2">
                    <a:lumMod val="75000"/>
                  </a:schemeClr>
                </a:solidFill>
                <a:latin typeface="Arial" panose="020B0604020202020204" pitchFamily="34" charset="0"/>
              </a:rPr>
              <a:t>T</a:t>
            </a:r>
            <a:r>
              <a:rPr lang="en-US" sz="1600" b="1" i="0" dirty="0">
                <a:solidFill>
                  <a:schemeClr val="accent2">
                    <a:lumMod val="75000"/>
                  </a:schemeClr>
                </a:solidFill>
                <a:effectLst/>
                <a:latin typeface="Arial" panose="020B0604020202020204" pitchFamily="34" charset="0"/>
              </a:rPr>
              <a:t>rack number </a:t>
            </a:r>
            <a:r>
              <a:rPr lang="en-US" sz="1600" b="0" i="0" dirty="0">
                <a:effectLst/>
                <a:latin typeface="Arial" panose="020B0604020202020204" pitchFamily="34" charset="0"/>
              </a:rPr>
              <a:t>- the order the song appears on the album</a:t>
            </a:r>
            <a:endParaRPr lang="en-US" sz="1600" dirty="0"/>
          </a:p>
          <a:p>
            <a:pPr>
              <a:buFont typeface="Wingdings" pitchFamily="2" charset="2"/>
              <a:buChar char="Ø"/>
            </a:pPr>
            <a:r>
              <a:rPr lang="en-US" sz="1600" b="1" dirty="0">
                <a:solidFill>
                  <a:schemeClr val="accent2">
                    <a:lumMod val="75000"/>
                  </a:schemeClr>
                </a:solidFill>
                <a:latin typeface="Arial" panose="020B0604020202020204" pitchFamily="34" charset="0"/>
              </a:rPr>
              <a:t>I</a:t>
            </a:r>
            <a:r>
              <a:rPr lang="en-US" sz="1600" b="1" i="0" dirty="0">
                <a:solidFill>
                  <a:schemeClr val="accent2">
                    <a:lumMod val="75000"/>
                  </a:schemeClr>
                </a:solidFill>
                <a:effectLst/>
                <a:latin typeface="Arial" panose="020B0604020202020204" pitchFamily="34" charset="0"/>
              </a:rPr>
              <a:t>d</a:t>
            </a:r>
            <a:r>
              <a:rPr lang="en-US" sz="1600" b="1" i="0" dirty="0">
                <a:effectLst/>
                <a:latin typeface="Arial" panose="020B0604020202020204" pitchFamily="34" charset="0"/>
              </a:rPr>
              <a:t> </a:t>
            </a:r>
            <a:r>
              <a:rPr lang="en-US" sz="1600" b="0" i="0" dirty="0">
                <a:effectLst/>
                <a:latin typeface="Arial" panose="020B0604020202020204" pitchFamily="34" charset="0"/>
              </a:rPr>
              <a:t>- the Spotify id for the song</a:t>
            </a:r>
            <a:endParaRPr lang="en-US" sz="1600" dirty="0"/>
          </a:p>
          <a:p>
            <a:pPr>
              <a:buFont typeface="Wingdings" pitchFamily="2" charset="2"/>
              <a:buChar char="Ø"/>
            </a:pPr>
            <a:r>
              <a:rPr lang="en-US" sz="1600" b="1" dirty="0" err="1">
                <a:solidFill>
                  <a:schemeClr val="accent2">
                    <a:lumMod val="75000"/>
                  </a:schemeClr>
                </a:solidFill>
                <a:latin typeface="Arial" panose="020B0604020202020204" pitchFamily="34" charset="0"/>
              </a:rPr>
              <a:t>U</a:t>
            </a:r>
            <a:r>
              <a:rPr lang="en-US" sz="1600" b="1" i="0" dirty="0" err="1">
                <a:solidFill>
                  <a:schemeClr val="accent2">
                    <a:lumMod val="75000"/>
                  </a:schemeClr>
                </a:solidFill>
                <a:effectLst/>
                <a:latin typeface="Arial" panose="020B0604020202020204" pitchFamily="34" charset="0"/>
              </a:rPr>
              <a:t>rl</a:t>
            </a:r>
            <a:r>
              <a:rPr lang="en-US" sz="1600" b="1" i="0" dirty="0">
                <a:solidFill>
                  <a:schemeClr val="accent2">
                    <a:lumMod val="75000"/>
                  </a:schemeClr>
                </a:solidFill>
                <a:effectLst/>
                <a:latin typeface="Arial" panose="020B0604020202020204" pitchFamily="34" charset="0"/>
              </a:rPr>
              <a:t> </a:t>
            </a:r>
            <a:r>
              <a:rPr lang="en-US" sz="1600" b="0" i="0" dirty="0">
                <a:effectLst/>
                <a:latin typeface="Arial" panose="020B0604020202020204" pitchFamily="34" charset="0"/>
              </a:rPr>
              <a:t>- the Spotify </a:t>
            </a:r>
            <a:r>
              <a:rPr lang="en-US" sz="1600" b="0" i="0" dirty="0" err="1">
                <a:effectLst/>
                <a:latin typeface="Arial" panose="020B0604020202020204" pitchFamily="34" charset="0"/>
              </a:rPr>
              <a:t>Url</a:t>
            </a:r>
            <a:r>
              <a:rPr lang="en-US" sz="1600" b="0" i="0" dirty="0">
                <a:effectLst/>
                <a:latin typeface="Arial" panose="020B0604020202020204" pitchFamily="34" charset="0"/>
              </a:rPr>
              <a:t> for the song. </a:t>
            </a:r>
          </a:p>
          <a:p>
            <a:pPr>
              <a:buFont typeface="Wingdings" pitchFamily="2" charset="2"/>
              <a:buChar char="Ø"/>
            </a:pPr>
            <a:r>
              <a:rPr lang="en-US" sz="1600" b="1" dirty="0">
                <a:solidFill>
                  <a:schemeClr val="accent2">
                    <a:lumMod val="75000"/>
                  </a:schemeClr>
                </a:solidFill>
                <a:latin typeface="Arial" panose="020B0604020202020204" pitchFamily="34" charset="0"/>
              </a:rPr>
              <a:t>E</a:t>
            </a:r>
            <a:r>
              <a:rPr lang="en-US" sz="1600" b="1" i="0" dirty="0">
                <a:solidFill>
                  <a:schemeClr val="accent2">
                    <a:lumMod val="75000"/>
                  </a:schemeClr>
                </a:solidFill>
                <a:effectLst/>
                <a:latin typeface="Arial" panose="020B0604020202020204" pitchFamily="34" charset="0"/>
              </a:rPr>
              <a:t>nergy</a:t>
            </a:r>
            <a:r>
              <a:rPr lang="en-US" sz="1600" b="0" i="0" dirty="0">
                <a:solidFill>
                  <a:schemeClr val="accent2">
                    <a:lumMod val="75000"/>
                  </a:schemeClr>
                </a:solidFill>
                <a:effectLst/>
                <a:latin typeface="Arial" panose="020B0604020202020204" pitchFamily="34" charset="0"/>
              </a:rPr>
              <a:t> </a:t>
            </a:r>
            <a:r>
              <a:rPr lang="en-US" sz="1600" b="0" i="0" dirty="0">
                <a:effectLst/>
                <a:latin typeface="Arial" panose="020B0604020202020204" pitchFamily="34" charset="0"/>
              </a:rPr>
              <a:t>- Energy is a measure from 0.0 to 1.0 and represents a perceptual measure of intensity and activity. Typically, energetic tracks feel fast, loud, and noisy. For example, death metal has</a:t>
            </a:r>
            <a:br>
              <a:rPr lang="en-US" sz="1600" b="0" i="0" dirty="0">
                <a:effectLst/>
                <a:latin typeface="Arial" panose="020B0604020202020204" pitchFamily="34" charset="0"/>
              </a:rPr>
            </a:br>
            <a:r>
              <a:rPr lang="en-US" sz="1600" b="0" i="0" dirty="0">
                <a:effectLst/>
                <a:latin typeface="Arial" panose="020B0604020202020204" pitchFamily="34" charset="0"/>
              </a:rPr>
              <a:t>high energy, while a Bach prelude scores low on the scale. Perceptual features contributing to this attribute include dynamic range, perceived loudness, timbre, onset rate, and general</a:t>
            </a:r>
            <a:br>
              <a:rPr lang="en-US" sz="1600" b="0" i="0" dirty="0">
                <a:effectLst/>
                <a:latin typeface="Arial" panose="020B0604020202020204" pitchFamily="34" charset="0"/>
              </a:rPr>
            </a:br>
            <a:r>
              <a:rPr lang="en-US" sz="1600" b="0" i="0" dirty="0">
                <a:effectLst/>
                <a:latin typeface="Arial" panose="020B0604020202020204" pitchFamily="34" charset="0"/>
              </a:rPr>
              <a:t>entropy.</a:t>
            </a:r>
            <a:endParaRPr lang="en-US" sz="1600" dirty="0"/>
          </a:p>
        </p:txBody>
      </p:sp>
      <p:pic>
        <p:nvPicPr>
          <p:cNvPr id="1026" name="Picture 2" descr="Spotify is Breaking Podcasts | WIRED UK">
            <a:extLst>
              <a:ext uri="{FF2B5EF4-FFF2-40B4-BE49-F238E27FC236}">
                <a16:creationId xmlns:a16="http://schemas.microsoft.com/office/drawing/2014/main" id="{999659B2-B8BD-C5A7-FE0E-29D0F4E87F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51125" y="1154095"/>
            <a:ext cx="4570841" cy="4581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09857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8D107-C52B-07D5-F511-0D0B60A214AF}"/>
              </a:ext>
            </a:extLst>
          </p:cNvPr>
          <p:cNvSpPr>
            <a:spLocks noGrp="1"/>
          </p:cNvSpPr>
          <p:nvPr>
            <p:ph type="title"/>
          </p:nvPr>
        </p:nvSpPr>
        <p:spPr>
          <a:xfrm>
            <a:off x="612648" y="640080"/>
            <a:ext cx="3429000" cy="1719072"/>
          </a:xfrm>
        </p:spPr>
        <p:txBody>
          <a:bodyPr anchor="b">
            <a:normAutofit fontScale="90000"/>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Danceability vs. Popularity</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1064F1-40CD-4DC0-C597-A28DCB1DEC00}"/>
              </a:ext>
            </a:extLst>
          </p:cNvPr>
          <p:cNvSpPr>
            <a:spLocks noGrp="1"/>
          </p:cNvSpPr>
          <p:nvPr>
            <p:ph idx="1"/>
          </p:nvPr>
        </p:nvSpPr>
        <p:spPr>
          <a:xfrm>
            <a:off x="612648" y="3019666"/>
            <a:ext cx="3608850" cy="3410712"/>
          </a:xfrm>
        </p:spPr>
        <p:txBody>
          <a:bodyPr anchor="t">
            <a:normAutofit/>
          </a:bodyPr>
          <a:lstStyle/>
          <a:p>
            <a:pPr>
              <a:lnSpc>
                <a:spcPct val="150000"/>
              </a:lnSpc>
              <a:buFont typeface="Wingdings" pitchFamily="2" charset="2"/>
              <a:buChar char="Ø"/>
            </a:pPr>
            <a:r>
              <a:rPr lang="en-US" sz="2200" dirty="0">
                <a:effectLst/>
                <a:latin typeface="Arial" panose="020B0604020202020204" pitchFamily="34" charset="0"/>
                <a:cs typeface="Arial" panose="020B0604020202020204" pitchFamily="34" charset="0"/>
              </a:rPr>
              <a:t>The </a:t>
            </a:r>
            <a:r>
              <a:rPr lang="en-US" sz="2200" dirty="0" err="1">
                <a:effectLst/>
                <a:latin typeface="Arial" panose="020B0604020202020204" pitchFamily="34" charset="0"/>
                <a:cs typeface="Arial" panose="020B0604020202020204" pitchFamily="34" charset="0"/>
              </a:rPr>
              <a:t>r-value</a:t>
            </a:r>
            <a:r>
              <a:rPr lang="en-US" sz="2200" dirty="0">
                <a:effectLst/>
                <a:latin typeface="Arial" panose="020B0604020202020204" pitchFamily="34" charset="0"/>
                <a:cs typeface="Arial" panose="020B0604020202020204" pitchFamily="34" charset="0"/>
              </a:rPr>
              <a:t> is 0.090 The regression line equation is: </a:t>
            </a:r>
            <a:r>
              <a:rPr lang="en-US" sz="2200" i="1" dirty="0">
                <a:solidFill>
                  <a:schemeClr val="accent2">
                    <a:lumMod val="75000"/>
                  </a:schemeClr>
                </a:solidFill>
                <a:latin typeface="Arial" panose="020B0604020202020204" pitchFamily="34" charset="0"/>
                <a:cs typeface="Arial" panose="020B0604020202020204" pitchFamily="34" charset="0"/>
              </a:rPr>
              <a:t>y</a:t>
            </a:r>
            <a:r>
              <a:rPr lang="en-US" sz="2200" i="1" dirty="0">
                <a:solidFill>
                  <a:schemeClr val="accent2">
                    <a:lumMod val="75000"/>
                  </a:schemeClr>
                </a:solidFill>
                <a:effectLst/>
                <a:latin typeface="Arial" panose="020B0604020202020204" pitchFamily="34" charset="0"/>
                <a:cs typeface="Arial" panose="020B0604020202020204" pitchFamily="34" charset="0"/>
              </a:rPr>
              <a:t> = 13.31x + 53.53 </a:t>
            </a:r>
            <a:br>
              <a:rPr lang="en-US" sz="2200" dirty="0">
                <a:effectLst/>
                <a:latin typeface="Arial" panose="020B0604020202020204" pitchFamily="34" charset="0"/>
                <a:cs typeface="Arial" panose="020B0604020202020204" pitchFamily="34" charset="0"/>
              </a:rPr>
            </a:br>
            <a:endParaRPr lang="en-US" sz="2200" dirty="0">
              <a:effectLst/>
              <a:latin typeface="Arial" panose="020B0604020202020204" pitchFamily="34" charset="0"/>
              <a:cs typeface="Arial" panose="020B0604020202020204" pitchFamily="34" charset="0"/>
            </a:endParaRPr>
          </a:p>
          <a:p>
            <a:endParaRPr lang="en-US" sz="2200" dirty="0"/>
          </a:p>
        </p:txBody>
      </p:sp>
      <p:pic>
        <p:nvPicPr>
          <p:cNvPr id="4" name="Picture 3">
            <a:extLst>
              <a:ext uri="{FF2B5EF4-FFF2-40B4-BE49-F238E27FC236}">
                <a16:creationId xmlns:a16="http://schemas.microsoft.com/office/drawing/2014/main" id="{8D0986D4-05C8-335F-52FB-731507005224}"/>
              </a:ext>
            </a:extLst>
          </p:cNvPr>
          <p:cNvPicPr>
            <a:picLocks noChangeAspect="1"/>
          </p:cNvPicPr>
          <p:nvPr/>
        </p:nvPicPr>
        <p:blipFill>
          <a:blip r:embed="rId2"/>
          <a:stretch>
            <a:fillRect/>
          </a:stretch>
        </p:blipFill>
        <p:spPr>
          <a:xfrm>
            <a:off x="4754889" y="740889"/>
            <a:ext cx="6903720" cy="5477031"/>
          </a:xfrm>
          <a:prstGeom prst="rect">
            <a:avLst/>
          </a:prstGeom>
        </p:spPr>
      </p:pic>
    </p:spTree>
    <p:extLst>
      <p:ext uri="{BB962C8B-B14F-4D97-AF65-F5344CB8AC3E}">
        <p14:creationId xmlns:p14="http://schemas.microsoft.com/office/powerpoint/2010/main" val="64149200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E6E6E-1BE7-DFF5-3645-C6594F2B6CCF}"/>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000" b="1" kern="1200" dirty="0">
                <a:solidFill>
                  <a:schemeClr val="accent1">
                    <a:lumMod val="75000"/>
                  </a:schemeClr>
                </a:solidFill>
                <a:latin typeface="Arial" panose="020B0604020202020204" pitchFamily="34" charset="0"/>
                <a:cs typeface="Arial" panose="020B0604020202020204" pitchFamily="34" charset="0"/>
              </a:rPr>
              <a:t>References</a:t>
            </a:r>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CE5E6B-19D0-3418-9D8A-65D0655BD161}"/>
              </a:ext>
            </a:extLst>
          </p:cNvPr>
          <p:cNvSpPr txBox="1"/>
          <p:nvPr/>
        </p:nvSpPr>
        <p:spPr>
          <a:xfrm>
            <a:off x="630936" y="2660904"/>
            <a:ext cx="10576642" cy="3547872"/>
          </a:xfrm>
          <a:prstGeom prst="rect">
            <a:avLst/>
          </a:prstGeom>
        </p:spPr>
        <p:txBody>
          <a:bodyPr vert="horz" lIns="91440" tIns="45720" rIns="91440" bIns="45720" rtlCol="0" anchor="t">
            <a:normAutofit/>
          </a:bodyPr>
          <a:lstStyle/>
          <a:p>
            <a:pPr>
              <a:lnSpc>
                <a:spcPct val="90000"/>
              </a:lnSpc>
              <a:spcAft>
                <a:spcPts val="600"/>
              </a:spcAft>
            </a:pPr>
            <a:r>
              <a:rPr lang="en-US" sz="2200" i="1" dirty="0">
                <a:hlinkClick r:id="rId2"/>
              </a:rPr>
              <a:t>https://www.kaggle.com/datasets/jarredpriester/taylor-swift-spotify-dataset?select=taylor_swift_spotify.csv</a:t>
            </a:r>
            <a:endParaRPr lang="en-US" sz="2200" i="1" dirty="0"/>
          </a:p>
        </p:txBody>
      </p:sp>
      <p:pic>
        <p:nvPicPr>
          <p:cNvPr id="1026" name="Picture 2" descr="Setting up Kaggle API in Linux. Working with command line can save the… |  by Venkat Ramanan | Medium">
            <a:extLst>
              <a:ext uri="{FF2B5EF4-FFF2-40B4-BE49-F238E27FC236}">
                <a16:creationId xmlns:a16="http://schemas.microsoft.com/office/drawing/2014/main" id="{BA4BFC3E-EB60-169F-0D3D-1D1DF94869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75049" y="3429000"/>
            <a:ext cx="8263465" cy="278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112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appy Taylor Swift GIF by BRIT Awards">
            <a:extLst>
              <a:ext uri="{FF2B5EF4-FFF2-40B4-BE49-F238E27FC236}">
                <a16:creationId xmlns:a16="http://schemas.microsoft.com/office/drawing/2014/main" id="{033FDF7E-5C4E-353A-12D5-42CE9F178E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29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089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45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27E0-32D5-50BA-C4BD-FA8616639DAE}"/>
              </a:ext>
            </a:extLst>
          </p:cNvPr>
          <p:cNvSpPr>
            <a:spLocks noGrp="1"/>
          </p:cNvSpPr>
          <p:nvPr>
            <p:ph type="title"/>
          </p:nvPr>
        </p:nvSpPr>
        <p:spPr>
          <a:xfrm>
            <a:off x="761839" y="1138266"/>
            <a:ext cx="6281511" cy="888242"/>
          </a:xfrm>
        </p:spPr>
        <p:txBody>
          <a:bodyPr anchor="t">
            <a:normAutofit/>
          </a:bodyPr>
          <a:lstStyle/>
          <a:p>
            <a:r>
              <a:rPr lang="en-US" sz="3200" b="1" dirty="0">
                <a:solidFill>
                  <a:schemeClr val="accent1">
                    <a:lumMod val="75000"/>
                  </a:schemeClr>
                </a:solidFill>
                <a:latin typeface="Arial" panose="020B0604020202020204" pitchFamily="34" charset="0"/>
                <a:cs typeface="Arial" panose="020B0604020202020204" pitchFamily="34" charset="0"/>
              </a:rPr>
              <a:t> </a:t>
            </a:r>
            <a:r>
              <a:rPr lang="en-US" sz="4000" b="1" i="0" dirty="0">
                <a:solidFill>
                  <a:schemeClr val="accent1">
                    <a:lumMod val="75000"/>
                  </a:schemeClr>
                </a:solidFill>
                <a:effectLst/>
                <a:latin typeface="Arial" panose="020B0604020202020204" pitchFamily="34" charset="0"/>
                <a:cs typeface="Arial" panose="020B0604020202020204" pitchFamily="34" charset="0"/>
              </a:rPr>
              <a:t>Data Explanation</a:t>
            </a:r>
            <a:endParaRPr lang="en-US" sz="3200" b="1" dirty="0">
              <a:solidFill>
                <a:schemeClr val="accent1">
                  <a:lumMod val="75000"/>
                </a:schemeClr>
              </a:solidFill>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C60331-58A5-4D93-F53F-496D08FE31EA}"/>
              </a:ext>
            </a:extLst>
          </p:cNvPr>
          <p:cNvSpPr>
            <a:spLocks noGrp="1"/>
          </p:cNvSpPr>
          <p:nvPr>
            <p:ph idx="1"/>
          </p:nvPr>
        </p:nvSpPr>
        <p:spPr>
          <a:xfrm>
            <a:off x="662985" y="2125362"/>
            <a:ext cx="9012355" cy="4485502"/>
          </a:xfrm>
        </p:spPr>
        <p:txBody>
          <a:bodyPr>
            <a:normAutofit/>
          </a:bodyPr>
          <a:lstStyle/>
          <a:p>
            <a:pPr>
              <a:buFont typeface="Wingdings" pitchFamily="2" charset="2"/>
              <a:buChar char="Ø"/>
            </a:pPr>
            <a:r>
              <a:rPr lang="en-US" sz="1600" b="1" dirty="0">
                <a:solidFill>
                  <a:schemeClr val="accent2">
                    <a:lumMod val="75000"/>
                  </a:schemeClr>
                </a:solidFill>
                <a:latin typeface="Arial" panose="020B0604020202020204" pitchFamily="34" charset="0"/>
                <a:cs typeface="Arial" panose="020B0604020202020204" pitchFamily="34" charset="0"/>
              </a:rPr>
              <a:t>liveness</a:t>
            </a:r>
            <a:r>
              <a:rPr lang="en-US" sz="1600" dirty="0">
                <a:solidFill>
                  <a:schemeClr val="accent2"/>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Detects the presence of an audience in the recording. Higher liveness values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represent an increased probability that the track was performed live. A value above 0.8 provides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strong likelihood that the track is live.</a:t>
            </a:r>
          </a:p>
          <a:p>
            <a:pPr>
              <a:buFont typeface="Wingdings" pitchFamily="2" charset="2"/>
              <a:buChar char="Ø"/>
            </a:pPr>
            <a:r>
              <a:rPr lang="en-US" sz="1600" b="1" dirty="0">
                <a:solidFill>
                  <a:schemeClr val="accent2">
                    <a:lumMod val="75000"/>
                  </a:schemeClr>
                </a:solidFill>
                <a:latin typeface="Arial" panose="020B0604020202020204" pitchFamily="34" charset="0"/>
                <a:cs typeface="Arial" panose="020B0604020202020204" pitchFamily="34" charset="0"/>
              </a:rPr>
              <a:t>loudness</a:t>
            </a:r>
            <a:r>
              <a:rPr lang="en-US" sz="1600" dirty="0">
                <a:latin typeface="Arial" panose="020B0604020202020204" pitchFamily="34" charset="0"/>
                <a:cs typeface="Arial" panose="020B0604020202020204" pitchFamily="34" charset="0"/>
              </a:rPr>
              <a:t> - The overall loudness of a track in decibels (dB). Loudness values are averaged</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across the entire track and are useful for comparing relative loudness of tracks. Loudness is the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quality of a sound that is the primary psychological correlate of physical strength (amplitude).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Values typically range between -60 and 0 </a:t>
            </a:r>
            <a:r>
              <a:rPr lang="en-US" sz="1600" dirty="0" err="1">
                <a:latin typeface="Arial" panose="020B0604020202020204" pitchFamily="34" charset="0"/>
                <a:cs typeface="Arial" panose="020B0604020202020204" pitchFamily="34" charset="0"/>
              </a:rPr>
              <a:t>db</a:t>
            </a:r>
            <a:r>
              <a:rPr lang="en-US" sz="1600" dirty="0">
                <a:latin typeface="Arial" panose="020B0604020202020204" pitchFamily="34" charset="0"/>
                <a:cs typeface="Arial" panose="020B0604020202020204" pitchFamily="34" charset="0"/>
              </a:rPr>
              <a:t> </a:t>
            </a:r>
          </a:p>
          <a:p>
            <a:pPr>
              <a:buFont typeface="Wingdings" pitchFamily="2" charset="2"/>
              <a:buChar char="Ø"/>
            </a:pPr>
            <a:r>
              <a:rPr lang="en-US" sz="1600" b="1" dirty="0">
                <a:solidFill>
                  <a:schemeClr val="accent2">
                    <a:lumMod val="75000"/>
                  </a:schemeClr>
                </a:solidFill>
                <a:latin typeface="Arial" panose="020B0604020202020204" pitchFamily="34" charset="0"/>
                <a:cs typeface="Arial" panose="020B0604020202020204" pitchFamily="34" charset="0"/>
              </a:rPr>
              <a:t>Tempo</a:t>
            </a:r>
            <a:r>
              <a:rPr lang="en-US" sz="1600" dirty="0">
                <a:latin typeface="Arial" panose="020B0604020202020204" pitchFamily="34" charset="0"/>
                <a:cs typeface="Arial" panose="020B0604020202020204" pitchFamily="34" charset="0"/>
              </a:rPr>
              <a:t> - The overall estimated tempo of a track in beats per minute (BPM). In musical</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terminology, tempo is the speed or pace of a given piece and derives directly from the average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beat duration.</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a:p>
            <a:pPr>
              <a:buFont typeface="Wingdings" pitchFamily="2" charset="2"/>
              <a:buChar char="Ø"/>
            </a:pPr>
            <a:endParaRPr lang="en-US" sz="1600" dirty="0">
              <a:latin typeface="Arial" panose="020B0604020202020204" pitchFamily="34" charset="0"/>
              <a:cs typeface="Arial" panose="020B0604020202020204" pitchFamily="34" charset="0"/>
            </a:endParaRPr>
          </a:p>
        </p:txBody>
      </p:sp>
      <p:pic>
        <p:nvPicPr>
          <p:cNvPr id="4" name="Graphic 3" descr="Music">
            <a:extLst>
              <a:ext uri="{FF2B5EF4-FFF2-40B4-BE49-F238E27FC236}">
                <a16:creationId xmlns:a16="http://schemas.microsoft.com/office/drawing/2014/main" id="{22B71B65-F158-2C94-188B-B52596FA7B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9794" y="1582387"/>
            <a:ext cx="2845969" cy="3901159"/>
          </a:xfrm>
          <a:prstGeom prst="rect">
            <a:avLst/>
          </a:prstGeom>
        </p:spPr>
      </p:pic>
    </p:spTree>
    <p:extLst>
      <p:ext uri="{BB962C8B-B14F-4D97-AF65-F5344CB8AC3E}">
        <p14:creationId xmlns:p14="http://schemas.microsoft.com/office/powerpoint/2010/main" val="112267043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2B0D-EE05-ED7F-F6F0-4932947C73A0}"/>
              </a:ext>
            </a:extLst>
          </p:cNvPr>
          <p:cNvSpPr>
            <a:spLocks noGrp="1"/>
          </p:cNvSpPr>
          <p:nvPr>
            <p:ph type="title"/>
          </p:nvPr>
        </p:nvSpPr>
        <p:spPr>
          <a:xfrm>
            <a:off x="761839" y="1138265"/>
            <a:ext cx="7739223" cy="1401183"/>
          </a:xfrm>
        </p:spPr>
        <p:txBody>
          <a:bodyPr anchor="t">
            <a:normAutofit/>
          </a:bodyPr>
          <a:lstStyle/>
          <a:p>
            <a:r>
              <a:rPr lang="en-US" sz="3200" b="1" dirty="0">
                <a:solidFill>
                  <a:schemeClr val="accent1">
                    <a:lumMod val="75000"/>
                  </a:schemeClr>
                </a:solidFill>
                <a:latin typeface="Arial" panose="020B0604020202020204" pitchFamily="34" charset="0"/>
                <a:cs typeface="Arial" panose="020B0604020202020204" pitchFamily="34" charset="0"/>
              </a:rPr>
              <a:t> </a:t>
            </a:r>
            <a:r>
              <a:rPr lang="en-US" sz="4000" b="1" i="0" dirty="0">
                <a:solidFill>
                  <a:schemeClr val="accent1">
                    <a:lumMod val="75000"/>
                  </a:schemeClr>
                </a:solidFill>
                <a:effectLst/>
                <a:latin typeface="Arial" panose="020B0604020202020204" pitchFamily="34" charset="0"/>
                <a:cs typeface="Arial" panose="020B0604020202020204" pitchFamily="34" charset="0"/>
              </a:rPr>
              <a:t>Data Explanation</a:t>
            </a:r>
            <a:endParaRPr lang="en-US" sz="3200" dirty="0">
              <a:solidFill>
                <a:schemeClr val="accent1">
                  <a:lumMod val="75000"/>
                </a:schemeClr>
              </a:solidFill>
            </a:endParaRPr>
          </a:p>
        </p:txBody>
      </p:sp>
      <p:cxnSp>
        <p:nvCxnSpPr>
          <p:cNvPr id="9" name="Straight Connector 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4BFF34-8934-CD52-BD3A-6E83FB093042}"/>
              </a:ext>
            </a:extLst>
          </p:cNvPr>
          <p:cNvSpPr>
            <a:spLocks noGrp="1"/>
          </p:cNvSpPr>
          <p:nvPr>
            <p:ph idx="1"/>
          </p:nvPr>
        </p:nvSpPr>
        <p:spPr>
          <a:xfrm>
            <a:off x="704435" y="2025714"/>
            <a:ext cx="7828534" cy="4585678"/>
          </a:xfrm>
        </p:spPr>
        <p:txBody>
          <a:bodyPr>
            <a:noAutofit/>
          </a:bodyPr>
          <a:lstStyle/>
          <a:p>
            <a:pPr>
              <a:buFont typeface="Wingdings" pitchFamily="2" charset="2"/>
              <a:buChar char="Ø"/>
            </a:pPr>
            <a:r>
              <a:rPr lang="en-US" sz="1600" b="1" dirty="0">
                <a:solidFill>
                  <a:schemeClr val="accent2">
                    <a:lumMod val="75000"/>
                  </a:schemeClr>
                </a:solidFill>
                <a:latin typeface="Arial" panose="020B0604020202020204" pitchFamily="34" charset="0"/>
                <a:cs typeface="Arial" panose="020B0604020202020204" pitchFamily="34" charset="0"/>
              </a:rPr>
              <a:t>P</a:t>
            </a:r>
            <a:r>
              <a:rPr lang="en-US" sz="1600" b="1" i="0" dirty="0">
                <a:solidFill>
                  <a:schemeClr val="accent2">
                    <a:lumMod val="75000"/>
                  </a:schemeClr>
                </a:solidFill>
                <a:effectLst/>
                <a:latin typeface="Arial" panose="020B0604020202020204" pitchFamily="34" charset="0"/>
                <a:cs typeface="Arial" panose="020B0604020202020204" pitchFamily="34" charset="0"/>
              </a:rPr>
              <a:t>opularity</a:t>
            </a:r>
            <a:r>
              <a:rPr lang="en-US" sz="1600" b="0" i="0" dirty="0">
                <a:effectLst/>
                <a:latin typeface="Arial" panose="020B0604020202020204" pitchFamily="34" charset="0"/>
                <a:cs typeface="Arial" panose="020B0604020202020204" pitchFamily="34" charset="0"/>
              </a:rPr>
              <a:t> - the popularity of the song from 0 to 100.</a:t>
            </a:r>
            <a:endParaRPr lang="en-US" sz="1600" dirty="0">
              <a:latin typeface="Arial" panose="020B0604020202020204" pitchFamily="34" charset="0"/>
              <a:cs typeface="Arial" panose="020B0604020202020204" pitchFamily="34" charset="0"/>
            </a:endParaRPr>
          </a:p>
          <a:p>
            <a:pPr>
              <a:buFont typeface="Wingdings" pitchFamily="2" charset="2"/>
              <a:buChar char="Ø"/>
            </a:pPr>
            <a:r>
              <a:rPr lang="en-US" sz="1600" b="1" dirty="0">
                <a:solidFill>
                  <a:schemeClr val="accent2">
                    <a:lumMod val="75000"/>
                  </a:schemeClr>
                </a:solidFill>
                <a:latin typeface="Arial" panose="020B0604020202020204" pitchFamily="34" charset="0"/>
                <a:cs typeface="Arial" panose="020B0604020202020204" pitchFamily="34" charset="0"/>
              </a:rPr>
              <a:t>D</a:t>
            </a:r>
            <a:r>
              <a:rPr lang="en-US" sz="1600" b="1" i="0" dirty="0">
                <a:solidFill>
                  <a:schemeClr val="accent2">
                    <a:lumMod val="75000"/>
                  </a:schemeClr>
                </a:solidFill>
                <a:effectLst/>
                <a:latin typeface="Arial" panose="020B0604020202020204" pitchFamily="34" charset="0"/>
                <a:cs typeface="Arial" panose="020B0604020202020204" pitchFamily="34" charset="0"/>
              </a:rPr>
              <a:t>uration_ms </a:t>
            </a:r>
            <a:r>
              <a:rPr lang="en-US" sz="1600" b="0" i="0" dirty="0">
                <a:effectLst/>
                <a:latin typeface="Arial" panose="020B0604020202020204" pitchFamily="34" charset="0"/>
                <a:cs typeface="Arial" panose="020B0604020202020204" pitchFamily="34" charset="0"/>
              </a:rPr>
              <a:t>- The duration of the track in milliseconds.</a:t>
            </a:r>
          </a:p>
          <a:p>
            <a:pPr>
              <a:buFont typeface="Wingdings" pitchFamily="2" charset="2"/>
              <a:buChar char="Ø"/>
            </a:pPr>
            <a:r>
              <a:rPr lang="en-US" sz="1600" b="1" i="0" dirty="0">
                <a:solidFill>
                  <a:schemeClr val="accent2">
                    <a:lumMod val="75000"/>
                  </a:schemeClr>
                </a:solidFill>
                <a:effectLst/>
                <a:latin typeface="Arial" panose="020B0604020202020204" pitchFamily="34" charset="0"/>
                <a:cs typeface="Arial" panose="020B0604020202020204" pitchFamily="34" charset="0"/>
              </a:rPr>
              <a:t>Valence</a:t>
            </a:r>
            <a:r>
              <a:rPr lang="en-US" sz="1600" b="1" i="0" dirty="0">
                <a:effectLst/>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 A measure from 0.0 to 1.0 describing the musical positiveness conveyed by a track. Tracks with high valence sound more positive (e.g. happy, cheerful, euphoric), while tracks with low valence sound more negative (e.g. sad, depressed, angry).</a:t>
            </a:r>
            <a:endParaRPr lang="en-US" sz="1600" dirty="0">
              <a:latin typeface="Arial" panose="020B0604020202020204" pitchFamily="34" charset="0"/>
              <a:cs typeface="Arial" panose="020B0604020202020204" pitchFamily="34" charset="0"/>
            </a:endParaRPr>
          </a:p>
          <a:p>
            <a:pPr>
              <a:buFont typeface="Wingdings" pitchFamily="2" charset="2"/>
              <a:buChar char="Ø"/>
            </a:pPr>
            <a:r>
              <a:rPr lang="en-US" sz="1600" b="1" dirty="0">
                <a:solidFill>
                  <a:schemeClr val="accent2">
                    <a:lumMod val="75000"/>
                  </a:schemeClr>
                </a:solidFill>
                <a:latin typeface="Arial" panose="020B0604020202020204" pitchFamily="34" charset="0"/>
                <a:cs typeface="Arial" panose="020B0604020202020204" pitchFamily="34" charset="0"/>
              </a:rPr>
              <a:t>Speechiness</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p>
        </p:txBody>
      </p:sp>
      <p:pic>
        <p:nvPicPr>
          <p:cNvPr id="2052" name="Picture 4" descr="ME! has passed 100M streams on Spotify 🥳 : r/TaylorSwift">
            <a:extLst>
              <a:ext uri="{FF2B5EF4-FFF2-40B4-BE49-F238E27FC236}">
                <a16:creationId xmlns:a16="http://schemas.microsoft.com/office/drawing/2014/main" id="{FBA68C2D-97D6-05DC-EB12-B10AE2615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6862" y="1166921"/>
            <a:ext cx="2095307" cy="4537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71844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CDF08-84BA-74BB-2B62-2F4B1B4F9F70}"/>
              </a:ext>
            </a:extLst>
          </p:cNvPr>
          <p:cNvSpPr>
            <a:spLocks noGrp="1"/>
          </p:cNvSpPr>
          <p:nvPr>
            <p:ph type="title"/>
          </p:nvPr>
        </p:nvSpPr>
        <p:spPr>
          <a:xfrm>
            <a:off x="126111" y="839139"/>
            <a:ext cx="5969889" cy="1481328"/>
          </a:xfrm>
        </p:spPr>
        <p:txBody>
          <a:bodyPr anchor="b">
            <a:normAutofit fontScale="90000"/>
          </a:bodyPr>
          <a:lstStyle/>
          <a:p>
            <a:pPr algn="ctr"/>
            <a:br>
              <a:rPr lang="en-US" sz="3800" b="1" dirty="0">
                <a:solidFill>
                  <a:schemeClr val="accent1">
                    <a:lumMod val="75000"/>
                  </a:schemeClr>
                </a:solidFill>
                <a:latin typeface="Arial" panose="020B0604020202020204" pitchFamily="34" charset="0"/>
                <a:cs typeface="Arial" panose="020B0604020202020204" pitchFamily="34" charset="0"/>
              </a:rPr>
            </a:br>
            <a:br>
              <a:rPr lang="en-US" sz="3800" b="1" dirty="0">
                <a:solidFill>
                  <a:schemeClr val="accent1">
                    <a:lumMod val="75000"/>
                  </a:schemeClr>
                </a:solidFill>
                <a:latin typeface="Arial" panose="020B0604020202020204" pitchFamily="34" charset="0"/>
                <a:cs typeface="Arial" panose="020B0604020202020204" pitchFamily="34" charset="0"/>
              </a:rPr>
            </a:br>
            <a:br>
              <a:rPr lang="en-US" sz="3800" b="1" dirty="0">
                <a:solidFill>
                  <a:schemeClr val="accent1">
                    <a:lumMod val="75000"/>
                  </a:schemeClr>
                </a:solidFill>
                <a:latin typeface="Arial" panose="020B0604020202020204" pitchFamily="34" charset="0"/>
                <a:cs typeface="Arial" panose="020B0604020202020204" pitchFamily="34" charset="0"/>
              </a:rPr>
            </a:br>
            <a:br>
              <a:rPr lang="en-US" sz="3800" b="1" dirty="0">
                <a:solidFill>
                  <a:schemeClr val="accent1">
                    <a:lumMod val="75000"/>
                  </a:schemeClr>
                </a:solidFill>
                <a:latin typeface="Arial" panose="020B0604020202020204" pitchFamily="34" charset="0"/>
                <a:cs typeface="Arial" panose="020B0604020202020204" pitchFamily="34" charset="0"/>
              </a:rPr>
            </a:br>
            <a:br>
              <a:rPr lang="en-US" sz="3800" b="1" dirty="0">
                <a:solidFill>
                  <a:schemeClr val="accent1">
                    <a:lumMod val="75000"/>
                  </a:schemeClr>
                </a:solidFill>
                <a:latin typeface="Arial" panose="020B0604020202020204" pitchFamily="34" charset="0"/>
                <a:cs typeface="Arial" panose="020B0604020202020204" pitchFamily="34" charset="0"/>
              </a:rPr>
            </a:br>
            <a:br>
              <a:rPr lang="en-US" sz="3800" b="1" dirty="0">
                <a:solidFill>
                  <a:schemeClr val="accent1">
                    <a:lumMod val="75000"/>
                  </a:schemeClr>
                </a:solidFill>
                <a:latin typeface="Arial" panose="020B0604020202020204" pitchFamily="34" charset="0"/>
                <a:cs typeface="Arial" panose="020B0604020202020204" pitchFamily="34" charset="0"/>
              </a:rPr>
            </a:br>
            <a:r>
              <a:rPr lang="en-US" b="1" dirty="0">
                <a:solidFill>
                  <a:schemeClr val="accent1">
                    <a:lumMod val="75000"/>
                  </a:schemeClr>
                </a:solidFill>
                <a:latin typeface="Arial" panose="020B0604020202020204" pitchFamily="34" charset="0"/>
                <a:cs typeface="Arial" panose="020B0604020202020204" pitchFamily="34" charset="0"/>
              </a:rPr>
              <a:t>#1 Research Question </a:t>
            </a:r>
            <a:br>
              <a:rPr lang="en-US" sz="3800" b="1" dirty="0">
                <a:solidFill>
                  <a:schemeClr val="accent1">
                    <a:lumMod val="75000"/>
                  </a:schemeClr>
                </a:solidFill>
                <a:latin typeface="Arial" panose="020B0604020202020204" pitchFamily="34" charset="0"/>
                <a:cs typeface="Arial" panose="020B0604020202020204" pitchFamily="34" charset="0"/>
              </a:rPr>
            </a:br>
            <a:endParaRPr 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08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F84EE9-0326-C274-C74B-4B40BDD096DE}"/>
              </a:ext>
            </a:extLst>
          </p:cNvPr>
          <p:cNvSpPr>
            <a:spLocks noGrp="1"/>
          </p:cNvSpPr>
          <p:nvPr>
            <p:ph idx="1"/>
          </p:nvPr>
        </p:nvSpPr>
        <p:spPr>
          <a:xfrm>
            <a:off x="270662" y="3227568"/>
            <a:ext cx="5825338" cy="3547872"/>
          </a:xfrm>
        </p:spPr>
        <p:txBody>
          <a:bodyPr anchor="t">
            <a:normAutofit/>
          </a:bodyPr>
          <a:lstStyle/>
          <a:p>
            <a:pPr marL="0" indent="0" algn="ctr">
              <a:lnSpc>
                <a:spcPct val="150000"/>
              </a:lnSpc>
              <a:buNone/>
            </a:pPr>
            <a:r>
              <a:rPr lang="en-US" sz="2200" b="1" i="1" dirty="0">
                <a:latin typeface="Arial" panose="020B0604020202020204" pitchFamily="34" charset="0"/>
                <a:cs typeface="Arial" panose="020B0604020202020204" pitchFamily="34" charset="0"/>
              </a:rPr>
              <a:t>Is there any relationship/correlation between tempo and valence (musical positiveness)?</a:t>
            </a:r>
          </a:p>
          <a:p>
            <a:endParaRPr lang="en-US" sz="2200" dirty="0"/>
          </a:p>
        </p:txBody>
      </p:sp>
      <p:pic>
        <p:nvPicPr>
          <p:cNvPr id="3074" name="Picture 2">
            <a:extLst>
              <a:ext uri="{FF2B5EF4-FFF2-40B4-BE49-F238E27FC236}">
                <a16:creationId xmlns:a16="http://schemas.microsoft.com/office/drawing/2014/main" id="{3F0B6AC2-0EF3-9070-8790-22DDD2B4DA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
          <a:stretch/>
        </p:blipFill>
        <p:spPr bwMode="auto">
          <a:xfrm>
            <a:off x="6600824" y="707787"/>
            <a:ext cx="5458968" cy="544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30715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F25FB-505D-09F5-8129-37FC799E819E}"/>
              </a:ext>
            </a:extLst>
          </p:cNvPr>
          <p:cNvSpPr>
            <a:spLocks noGrp="1"/>
          </p:cNvSpPr>
          <p:nvPr>
            <p:ph type="title"/>
          </p:nvPr>
        </p:nvSpPr>
        <p:spPr>
          <a:xfrm>
            <a:off x="630936" y="252572"/>
            <a:ext cx="3520934" cy="2106020"/>
          </a:xfrm>
        </p:spPr>
        <p:txBody>
          <a:bodyPr anchor="b">
            <a:norm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Tempo vs. Valence</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0467BA-2EE2-0AA2-08EA-6247E33924E5}"/>
              </a:ext>
            </a:extLst>
          </p:cNvPr>
          <p:cNvSpPr>
            <a:spLocks noGrp="1"/>
          </p:cNvSpPr>
          <p:nvPr>
            <p:ph idx="1"/>
          </p:nvPr>
        </p:nvSpPr>
        <p:spPr>
          <a:xfrm>
            <a:off x="630936" y="3019666"/>
            <a:ext cx="3842210" cy="3410712"/>
          </a:xfrm>
        </p:spPr>
        <p:txBody>
          <a:bodyPr anchor="t">
            <a:normAutofit/>
          </a:bodyPr>
          <a:lstStyle/>
          <a:p>
            <a:pPr>
              <a:buFont typeface="Wingdings" pitchFamily="2" charset="2"/>
              <a:buChar char="Ø"/>
            </a:pPr>
            <a:r>
              <a:rPr lang="en-US" sz="2000" dirty="0">
                <a:latin typeface="Arial" panose="020B0604020202020204" pitchFamily="34" charset="0"/>
                <a:cs typeface="Arial" panose="020B0604020202020204" pitchFamily="34" charset="0"/>
              </a:rPr>
              <a:t>There is very little correlation between tempo and valence. The r value is 0.12, which means very weak positive correlation. The scatterplot shows no shape that would indicate correlation either.</a:t>
            </a:r>
          </a:p>
        </p:txBody>
      </p:sp>
      <p:pic>
        <p:nvPicPr>
          <p:cNvPr id="4" name="Picture 3" descr="A diagram of a scatter plot&#10;&#10;Description automatically generated">
            <a:extLst>
              <a:ext uri="{FF2B5EF4-FFF2-40B4-BE49-F238E27FC236}">
                <a16:creationId xmlns:a16="http://schemas.microsoft.com/office/drawing/2014/main" id="{891B7615-976B-6D16-4F3D-9370434E8ABF}"/>
              </a:ext>
            </a:extLst>
          </p:cNvPr>
          <p:cNvPicPr>
            <a:picLocks noChangeAspect="1"/>
          </p:cNvPicPr>
          <p:nvPr/>
        </p:nvPicPr>
        <p:blipFill>
          <a:blip r:embed="rId2"/>
          <a:stretch>
            <a:fillRect/>
          </a:stretch>
        </p:blipFill>
        <p:spPr>
          <a:xfrm>
            <a:off x="4654296" y="671165"/>
            <a:ext cx="6903720" cy="5515670"/>
          </a:xfrm>
          <a:prstGeom prst="rect">
            <a:avLst/>
          </a:prstGeom>
        </p:spPr>
      </p:pic>
    </p:spTree>
    <p:extLst>
      <p:ext uri="{BB962C8B-B14F-4D97-AF65-F5344CB8AC3E}">
        <p14:creationId xmlns:p14="http://schemas.microsoft.com/office/powerpoint/2010/main" val="20897275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CDF08-84BA-74BB-2B62-2F4B1B4F9F70}"/>
              </a:ext>
            </a:extLst>
          </p:cNvPr>
          <p:cNvSpPr>
            <a:spLocks noGrp="1"/>
          </p:cNvSpPr>
          <p:nvPr>
            <p:ph type="title"/>
          </p:nvPr>
        </p:nvSpPr>
        <p:spPr>
          <a:xfrm>
            <a:off x="370503" y="445770"/>
            <a:ext cx="7055739" cy="1481328"/>
          </a:xfrm>
        </p:spPr>
        <p:txBody>
          <a:bodyPr anchor="b">
            <a:normAutofit/>
          </a:bodyPr>
          <a:lstStyle/>
          <a:p>
            <a:r>
              <a:rPr lang="en-US" sz="4000" b="1" dirty="0">
                <a:solidFill>
                  <a:schemeClr val="accent1">
                    <a:lumMod val="75000"/>
                  </a:schemeClr>
                </a:solidFill>
                <a:latin typeface="Arial" panose="020B0604020202020204" pitchFamily="34" charset="0"/>
                <a:cs typeface="Arial" panose="020B0604020202020204" pitchFamily="34" charset="0"/>
              </a:rPr>
              <a:t>#2 Research Question</a:t>
            </a:r>
          </a:p>
        </p:txBody>
      </p:sp>
      <p:sp>
        <p:nvSpPr>
          <p:cNvPr id="308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F84EE9-0326-C274-C74B-4B40BDD096DE}"/>
              </a:ext>
            </a:extLst>
          </p:cNvPr>
          <p:cNvSpPr>
            <a:spLocks noGrp="1"/>
          </p:cNvSpPr>
          <p:nvPr>
            <p:ph idx="1"/>
          </p:nvPr>
        </p:nvSpPr>
        <p:spPr>
          <a:xfrm>
            <a:off x="315468" y="3310128"/>
            <a:ext cx="5468113" cy="3547872"/>
          </a:xfrm>
        </p:spPr>
        <p:txBody>
          <a:bodyPr anchor="t">
            <a:normAutofit/>
          </a:bodyPr>
          <a:lstStyle/>
          <a:p>
            <a:pPr marL="0" indent="0" algn="ctr">
              <a:lnSpc>
                <a:spcPct val="150000"/>
              </a:lnSpc>
              <a:buNone/>
            </a:pPr>
            <a:r>
              <a:rPr lang="en-US" sz="2200" b="1" i="1" dirty="0">
                <a:effectLst/>
                <a:latin typeface="Arial" panose="020B0604020202020204" pitchFamily="34" charset="0"/>
                <a:cs typeface="Arial" panose="020B0604020202020204" pitchFamily="34" charset="0"/>
              </a:rPr>
              <a:t>Is there any relationship/correlation between energy and danceability?</a:t>
            </a:r>
          </a:p>
          <a:p>
            <a:pPr marL="0" indent="0">
              <a:buNone/>
            </a:pPr>
            <a:endParaRPr lang="en-US" sz="2200" dirty="0"/>
          </a:p>
        </p:txBody>
      </p:sp>
      <p:pic>
        <p:nvPicPr>
          <p:cNvPr id="3074" name="Picture 2">
            <a:extLst>
              <a:ext uri="{FF2B5EF4-FFF2-40B4-BE49-F238E27FC236}">
                <a16:creationId xmlns:a16="http://schemas.microsoft.com/office/drawing/2014/main" id="{3F0B6AC2-0EF3-9070-8790-22DDD2B4DA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
          <a:stretch/>
        </p:blipFill>
        <p:spPr bwMode="auto">
          <a:xfrm>
            <a:off x="6099048" y="707787"/>
            <a:ext cx="5458968" cy="544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53066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4A2-9FC8-0907-4685-B66D5D7AF3EF}"/>
              </a:ext>
            </a:extLst>
          </p:cNvPr>
          <p:cNvSpPr>
            <a:spLocks noGrp="1"/>
          </p:cNvSpPr>
          <p:nvPr>
            <p:ph type="title"/>
          </p:nvPr>
        </p:nvSpPr>
        <p:spPr>
          <a:xfrm>
            <a:off x="643278" y="893587"/>
            <a:ext cx="3429000" cy="1337810"/>
          </a:xfrm>
        </p:spPr>
        <p:txBody>
          <a:bodyPr anchor="b">
            <a:norm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Energy vs. Danceability</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8D971C-7CAB-7FC2-14A4-81A3511B4852}"/>
              </a:ext>
            </a:extLst>
          </p:cNvPr>
          <p:cNvSpPr>
            <a:spLocks noGrp="1"/>
          </p:cNvSpPr>
          <p:nvPr>
            <p:ph idx="1"/>
          </p:nvPr>
        </p:nvSpPr>
        <p:spPr>
          <a:xfrm>
            <a:off x="630935" y="2807207"/>
            <a:ext cx="3829853" cy="3829360"/>
          </a:xfrm>
        </p:spPr>
        <p:txBody>
          <a:bodyPr anchor="t">
            <a:normAutofit lnSpcReduction="10000"/>
          </a:bodyPr>
          <a:lstStyle/>
          <a:p>
            <a:pPr>
              <a:buFont typeface="Wingdings" pitchFamily="2" charset="2"/>
              <a:buChar char="Ø"/>
            </a:pPr>
            <a:r>
              <a:rPr lang="en-US" sz="2200" dirty="0">
                <a:latin typeface="Arial" panose="020B0604020202020204" pitchFamily="34" charset="0"/>
                <a:cs typeface="Arial" panose="020B0604020202020204" pitchFamily="34" charset="0"/>
              </a:rPr>
              <a:t>There is almost no correlation between energy and danceability, with an r value of just -0.016. The negative value is interesting, but a number so close to zero means that there is basically no correlation to speak of. The scatterplot also shows very little shape or trend that might indicate a relationship.</a:t>
            </a:r>
          </a:p>
          <a:p>
            <a:endParaRPr lang="en-US" sz="2200" dirty="0"/>
          </a:p>
        </p:txBody>
      </p:sp>
      <p:pic>
        <p:nvPicPr>
          <p:cNvPr id="4" name="Picture 3" descr="A diagram of blue dots&#10;&#10;Description automatically generated">
            <a:extLst>
              <a:ext uri="{FF2B5EF4-FFF2-40B4-BE49-F238E27FC236}">
                <a16:creationId xmlns:a16="http://schemas.microsoft.com/office/drawing/2014/main" id="{D3C47827-E13F-1287-3EFD-4519556D8D5C}"/>
              </a:ext>
            </a:extLst>
          </p:cNvPr>
          <p:cNvPicPr>
            <a:picLocks noChangeAspect="1"/>
          </p:cNvPicPr>
          <p:nvPr/>
        </p:nvPicPr>
        <p:blipFill>
          <a:blip r:embed="rId2"/>
          <a:stretch>
            <a:fillRect/>
          </a:stretch>
        </p:blipFill>
        <p:spPr>
          <a:xfrm>
            <a:off x="4654296" y="671165"/>
            <a:ext cx="6903720" cy="5515670"/>
          </a:xfrm>
          <a:prstGeom prst="rect">
            <a:avLst/>
          </a:prstGeom>
        </p:spPr>
      </p:pic>
    </p:spTree>
    <p:extLst>
      <p:ext uri="{BB962C8B-B14F-4D97-AF65-F5344CB8AC3E}">
        <p14:creationId xmlns:p14="http://schemas.microsoft.com/office/powerpoint/2010/main" val="22894156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7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CDF08-84BA-74BB-2B62-2F4B1B4F9F70}"/>
              </a:ext>
            </a:extLst>
          </p:cNvPr>
          <p:cNvSpPr>
            <a:spLocks noGrp="1"/>
          </p:cNvSpPr>
          <p:nvPr>
            <p:ph type="title"/>
          </p:nvPr>
        </p:nvSpPr>
        <p:spPr>
          <a:xfrm>
            <a:off x="334374" y="471789"/>
            <a:ext cx="5930502" cy="1481328"/>
          </a:xfrm>
        </p:spPr>
        <p:txBody>
          <a:bodyPr anchor="b">
            <a:normAutofit/>
          </a:bodyPr>
          <a:lstStyle/>
          <a:p>
            <a:r>
              <a:rPr lang="en-US" sz="4000" b="1" dirty="0">
                <a:solidFill>
                  <a:schemeClr val="accent1">
                    <a:lumMod val="75000"/>
                  </a:schemeClr>
                </a:solidFill>
                <a:latin typeface="Arial" panose="020B0604020202020204" pitchFamily="34" charset="0"/>
                <a:cs typeface="Arial" panose="020B0604020202020204" pitchFamily="34" charset="0"/>
              </a:rPr>
              <a:t>#3 Research Question</a:t>
            </a:r>
          </a:p>
        </p:txBody>
      </p:sp>
      <p:sp>
        <p:nvSpPr>
          <p:cNvPr id="308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F84EE9-0326-C274-C74B-4B40BDD096DE}"/>
              </a:ext>
            </a:extLst>
          </p:cNvPr>
          <p:cNvSpPr>
            <a:spLocks noGrp="1"/>
          </p:cNvSpPr>
          <p:nvPr>
            <p:ph idx="1"/>
          </p:nvPr>
        </p:nvSpPr>
        <p:spPr>
          <a:xfrm>
            <a:off x="386830" y="3033329"/>
            <a:ext cx="5337378" cy="3547872"/>
          </a:xfrm>
        </p:spPr>
        <p:txBody>
          <a:bodyPr anchor="t">
            <a:normAutofit/>
          </a:bodyPr>
          <a:lstStyle/>
          <a:p>
            <a:pPr marL="0" indent="0" algn="ctr">
              <a:lnSpc>
                <a:spcPct val="150000"/>
              </a:lnSpc>
              <a:buNone/>
            </a:pPr>
            <a:r>
              <a:rPr lang="en-US" sz="2200" b="1" i="1" dirty="0">
                <a:latin typeface="Arial" panose="020B0604020202020204" pitchFamily="34" charset="0"/>
                <a:cs typeface="Arial" panose="020B0604020202020204" pitchFamily="34" charset="0"/>
              </a:rPr>
              <a:t>what is the difference in popularity between albums re-released as "Taylor's Version" and the originals?</a:t>
            </a:r>
          </a:p>
          <a:p>
            <a:pPr marL="0" indent="0">
              <a:buNone/>
            </a:pPr>
            <a:endParaRPr lang="en-US" sz="2200" dirty="0"/>
          </a:p>
        </p:txBody>
      </p:sp>
      <p:pic>
        <p:nvPicPr>
          <p:cNvPr id="3074" name="Picture 2" descr="A blue circle with a white question mark in it&#10;&#10;Description automatically generated">
            <a:extLst>
              <a:ext uri="{FF2B5EF4-FFF2-40B4-BE49-F238E27FC236}">
                <a16:creationId xmlns:a16="http://schemas.microsoft.com/office/drawing/2014/main" id="{3F0B6AC2-0EF3-9070-8790-22DDD2B4DA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
          <a:stretch/>
        </p:blipFill>
        <p:spPr bwMode="auto">
          <a:xfrm>
            <a:off x="6099048" y="707787"/>
            <a:ext cx="5458968" cy="544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617977"/>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12465</TotalTime>
  <Words>878</Words>
  <Application>Microsoft Macintosh PowerPoint</Application>
  <PresentationFormat>Widescreen</PresentationFormat>
  <Paragraphs>58</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TEAM SWIFT </vt:lpstr>
      <vt:lpstr>Data Explanation</vt:lpstr>
      <vt:lpstr> Data Explanation</vt:lpstr>
      <vt:lpstr> Data Explanation</vt:lpstr>
      <vt:lpstr>      #1 Research Question  </vt:lpstr>
      <vt:lpstr>Tempo vs. Valence</vt:lpstr>
      <vt:lpstr>#2 Research Question</vt:lpstr>
      <vt:lpstr>Energy vs. Danceability</vt:lpstr>
      <vt:lpstr>#3 Research Question</vt:lpstr>
      <vt:lpstr>Popularity</vt:lpstr>
      <vt:lpstr>Taylor’s version vs. Original</vt:lpstr>
      <vt:lpstr>Popularity</vt:lpstr>
      <vt:lpstr>Taylor’s version vs. Original</vt:lpstr>
      <vt:lpstr>Popularity</vt:lpstr>
      <vt:lpstr>Taylor’s version vs. Original</vt:lpstr>
      <vt:lpstr>#4 Research Question</vt:lpstr>
      <vt:lpstr>Valence vs Popularity</vt:lpstr>
      <vt:lpstr>Tempo vs. Popularity</vt:lpstr>
      <vt:lpstr>Energy vs. Popularity</vt:lpstr>
      <vt:lpstr>Danceability vs. Popularity</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SWIFT </dc:title>
  <dc:creator>mark habeb</dc:creator>
  <cp:lastModifiedBy>mark habeb</cp:lastModifiedBy>
  <cp:revision>5</cp:revision>
  <dcterms:created xsi:type="dcterms:W3CDTF">2023-10-23T22:41:39Z</dcterms:created>
  <dcterms:modified xsi:type="dcterms:W3CDTF">2023-11-01T17:56:01Z</dcterms:modified>
</cp:coreProperties>
</file>