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4"/>
  </p:sldMasterIdLst>
  <p:notesMasterIdLst>
    <p:notesMasterId r:id="rId19"/>
  </p:notesMasterIdLst>
  <p:sldIdLst>
    <p:sldId id="256" r:id="rId5"/>
    <p:sldId id="257" r:id="rId6"/>
    <p:sldId id="269" r:id="rId7"/>
    <p:sldId id="271" r:id="rId8"/>
    <p:sldId id="267" r:id="rId9"/>
    <p:sldId id="268" r:id="rId10"/>
    <p:sldId id="270" r:id="rId11"/>
    <p:sldId id="266" r:id="rId12"/>
    <p:sldId id="274" r:id="rId13"/>
    <p:sldId id="275" r:id="rId14"/>
    <p:sldId id="260" r:id="rId15"/>
    <p:sldId id="26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1579B-503A-4BB3-9793-4E1CB1DF024D}" v="161" dt="2024-01-11T09:26:56.418"/>
    <p1510:client id="{2A187F40-64B5-4264-B159-2BFAADAAB32F}" v="4" dt="2023-10-19T16:36:59.626"/>
    <p1510:client id="{35E30A87-A66B-4032-B34D-A1778FBEF16E}" v="564" dt="2024-01-09T09:51:04.123"/>
    <p1510:client id="{422F66C8-34E1-4494-8EA2-818C91F66B7C}" v="288" dt="2023-10-20T17:49:55.804"/>
    <p1510:client id="{43F21F37-090A-4447-B90E-1D56B5CC8EF1}" v="921" dt="2024-01-09T10:22:09.850"/>
    <p1510:client id="{525B721C-55E0-4A7C-A141-85FFAF2DA6B1}" v="31" dt="2024-01-08T07:54:44.885"/>
    <p1510:client id="{5BCE048E-2846-4C35-9F2D-E8178CB659F5}" v="2" dt="2024-01-11T09:05:20.472"/>
    <p1510:client id="{65ED31B3-2B02-4B3A-B846-9814E0AC0697}" v="556" dt="2023-10-18T06:55:18.323"/>
    <p1510:client id="{73DFEFB6-FB51-4A0F-B34C-EF6804BB1C63}" v="234" dt="2024-01-10T16:35:12.208"/>
    <p1510:client id="{77502BE1-1725-4B1F-A1A5-2B20F209CFAF}" v="11" dt="2023-10-19T17:21:01.411"/>
    <p1510:client id="{80D88DDD-3338-4900-A183-D6317183878A}" v="706" dt="2024-01-10T17:12:15.563"/>
    <p1510:client id="{8B75441B-0D74-4DB2-AFCB-40DD0E2F0DFC}" v="499" dt="2023-10-11T11:53:05.841"/>
    <p1510:client id="{A1D35737-2FF8-4F66-A45F-D307C3C19758}" v="213" dt="2023-10-17T19:07:57.010"/>
    <p1510:client id="{A7620CEA-EDCA-4F4C-B72F-7ECFADB6C510}" v="495" dt="2024-01-08T09:56:37.008"/>
    <p1510:client id="{AFB830D9-AD49-4428-A0E1-736A7C19B142}" v="759" dt="2023-10-20T17:53:00.096"/>
    <p1510:client id="{B1CBC324-3A51-43B0-9043-AC01FF79070D}" v="24" dt="2024-01-10T08:08:56.036"/>
    <p1510:client id="{B3E56F57-7C00-4C03-A24A-9D7E173FAC12}" v="66" dt="2023-10-12T13:55:26.423"/>
    <p1510:client id="{B6F5D6C3-BF0F-47C3-8BA2-23CE32453F9E}" v="23" dt="2023-10-19T18:33:26.338"/>
    <p1510:client id="{BFEB8B67-967B-46CE-825C-5A26460C21FF}" v="13" dt="2023-10-12T12:34:55.379"/>
    <p1510:client id="{C00B7790-BBD4-471E-828A-E7068206E0DA}" v="1115" dt="2023-10-19T18:40:51.093"/>
    <p1510:client id="{C12CD47C-CF2C-433F-AEA0-0CC9C22BCC5A}" v="285" dt="2024-01-08T15:13:30.043"/>
    <p1510:client id="{DD3B406E-7496-43DA-8AD3-52D6F559FDA2}" v="422" dt="2023-10-20T17:51:56.563"/>
    <p1510:client id="{DFBF587E-9E37-4ECA-9BF3-470A7CB8BFEF}" v="111" dt="2023-10-19T18:33:29.981"/>
    <p1510:client id="{E4ECC070-BC46-56F6-5B75-24860D6BF72A}" v="61" dt="2024-01-10T17:10:40.858"/>
    <p1510:client id="{F9732BD1-0A5F-4E94-A7F3-B1E7F537DA75}" v="81" dt="2024-01-10T17:12:13.454"/>
    <p1510:client id="{FD20003C-D629-47B5-8048-A2EBEF2F5526}" v="460" dt="2023-10-16T18:19:51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42927-9DF3-4055-A981-8E0AB7DA7A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12EDD8-332F-4D69-8F38-7B02EF3DD3F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latin typeface="Trebuchet MS" panose="020B0603020202020204"/>
            </a:rPr>
            <a:t>Problématique</a:t>
          </a:r>
          <a:endParaRPr lang="en-US"/>
        </a:p>
      </dgm:t>
    </dgm:pt>
    <dgm:pt modelId="{DFC988D3-D79F-4AB1-AFC7-D74C4EF46853}" type="parTrans" cxnId="{CF875408-E8A7-43C4-B99A-117725A8FAF4}">
      <dgm:prSet/>
      <dgm:spPr/>
      <dgm:t>
        <a:bodyPr/>
        <a:lstStyle/>
        <a:p>
          <a:endParaRPr lang="en-US"/>
        </a:p>
      </dgm:t>
    </dgm:pt>
    <dgm:pt modelId="{70336F3F-87A0-47D2-9DB7-856084ACADFB}" type="sibTrans" cxnId="{CF875408-E8A7-43C4-B99A-117725A8FAF4}">
      <dgm:prSet/>
      <dgm:spPr/>
      <dgm:t>
        <a:bodyPr/>
        <a:lstStyle/>
        <a:p>
          <a:endParaRPr lang="en-US"/>
        </a:p>
      </dgm:t>
    </dgm:pt>
    <dgm:pt modelId="{30F149EE-832B-4F40-83DF-6FF4AA3D7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latin typeface="Trebuchet MS" panose="020B0603020202020204"/>
            </a:rPr>
            <a:t>L'algorithme</a:t>
          </a:r>
          <a:endParaRPr lang="en-US" err="1"/>
        </a:p>
      </dgm:t>
    </dgm:pt>
    <dgm:pt modelId="{9B908918-CA6A-4962-BF6F-C4A573C01AB3}" type="parTrans" cxnId="{A6900915-C8EB-4A74-A71D-A11354D3535E}">
      <dgm:prSet/>
      <dgm:spPr/>
      <dgm:t>
        <a:bodyPr/>
        <a:lstStyle/>
        <a:p>
          <a:endParaRPr lang="en-US"/>
        </a:p>
      </dgm:t>
    </dgm:pt>
    <dgm:pt modelId="{A7C9F71A-EC62-4A24-A8A6-9C58E6C43BD9}" type="sibTrans" cxnId="{A6900915-C8EB-4A74-A71D-A11354D3535E}">
      <dgm:prSet/>
      <dgm:spPr/>
      <dgm:t>
        <a:bodyPr/>
        <a:lstStyle/>
        <a:p>
          <a:endParaRPr lang="en-US"/>
        </a:p>
      </dgm:t>
    </dgm:pt>
    <dgm:pt modelId="{311CA659-21EC-45A2-B75E-B0F139D1A18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Trebuchet MS" panose="020B0603020202020204"/>
            </a:rPr>
            <a:t>Les résultats</a:t>
          </a:r>
          <a:endParaRPr lang="en-US"/>
        </a:p>
      </dgm:t>
    </dgm:pt>
    <dgm:pt modelId="{1D15244A-CF73-459B-B0DC-AD0E0A583AD8}" type="parTrans" cxnId="{C05DA197-0A1B-42AE-920F-2B75B6FB8B48}">
      <dgm:prSet/>
      <dgm:spPr/>
      <dgm:t>
        <a:bodyPr/>
        <a:lstStyle/>
        <a:p>
          <a:endParaRPr lang="en-US"/>
        </a:p>
      </dgm:t>
    </dgm:pt>
    <dgm:pt modelId="{893176B2-AF22-4A3D-9FB7-4D1DE68AB5BD}" type="sibTrans" cxnId="{C05DA197-0A1B-42AE-920F-2B75B6FB8B48}">
      <dgm:prSet/>
      <dgm:spPr/>
      <dgm:t>
        <a:bodyPr/>
        <a:lstStyle/>
        <a:p>
          <a:endParaRPr lang="en-US"/>
        </a:p>
      </dgm:t>
    </dgm:pt>
    <dgm:pt modelId="{02D73A9B-951C-4517-AFC2-B169963C490D}" type="pres">
      <dgm:prSet presAssocID="{48842927-9DF3-4055-A981-8E0AB7DA7A77}" presName="root" presStyleCnt="0">
        <dgm:presLayoutVars>
          <dgm:dir/>
          <dgm:resizeHandles val="exact"/>
        </dgm:presLayoutVars>
      </dgm:prSet>
      <dgm:spPr/>
    </dgm:pt>
    <dgm:pt modelId="{DB7A801D-03E8-4658-A6DA-D6BA8A5E9D29}" type="pres">
      <dgm:prSet presAssocID="{4F12EDD8-332F-4D69-8F38-7B02EF3DD3F6}" presName="compNode" presStyleCnt="0"/>
      <dgm:spPr/>
    </dgm:pt>
    <dgm:pt modelId="{1A7DDC60-17A2-4845-90FE-D69F6F7A26F8}" type="pres">
      <dgm:prSet presAssocID="{4F12EDD8-332F-4D69-8F38-7B02EF3DD3F6}" presName="bgRect" presStyleLbl="bgShp" presStyleIdx="0" presStyleCnt="3"/>
      <dgm:spPr/>
    </dgm:pt>
    <dgm:pt modelId="{87DC4152-D8E8-4EFA-9BFA-34E757C1BEDD}" type="pres">
      <dgm:prSet presAssocID="{4F12EDD8-332F-4D69-8F38-7B02EF3DD3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0A5D6F3B-F20A-490D-AA4C-AD65C0E3A40D}" type="pres">
      <dgm:prSet presAssocID="{4F12EDD8-332F-4D69-8F38-7B02EF3DD3F6}" presName="spaceRect" presStyleCnt="0"/>
      <dgm:spPr/>
    </dgm:pt>
    <dgm:pt modelId="{F1E6AAB3-9727-442A-B4AC-969EA35B2EBF}" type="pres">
      <dgm:prSet presAssocID="{4F12EDD8-332F-4D69-8F38-7B02EF3DD3F6}" presName="parTx" presStyleLbl="revTx" presStyleIdx="0" presStyleCnt="3">
        <dgm:presLayoutVars>
          <dgm:chMax val="0"/>
          <dgm:chPref val="0"/>
        </dgm:presLayoutVars>
      </dgm:prSet>
      <dgm:spPr/>
    </dgm:pt>
    <dgm:pt modelId="{D620A66F-B5B3-43D3-A1C2-64522A1FB9B1}" type="pres">
      <dgm:prSet presAssocID="{70336F3F-87A0-47D2-9DB7-856084ACADFB}" presName="sibTrans" presStyleCnt="0"/>
      <dgm:spPr/>
    </dgm:pt>
    <dgm:pt modelId="{CB349242-8D69-4318-9942-79098FEDD338}" type="pres">
      <dgm:prSet presAssocID="{30F149EE-832B-4F40-83DF-6FF4AA3D72FF}" presName="compNode" presStyleCnt="0"/>
      <dgm:spPr/>
    </dgm:pt>
    <dgm:pt modelId="{0C02DF3D-8107-4FAE-98AE-256F5EA50C79}" type="pres">
      <dgm:prSet presAssocID="{30F149EE-832B-4F40-83DF-6FF4AA3D72FF}" presName="bgRect" presStyleLbl="bgShp" presStyleIdx="1" presStyleCnt="3"/>
      <dgm:spPr/>
    </dgm:pt>
    <dgm:pt modelId="{3C521A7F-CA48-48E6-8BB3-D632E76AED15}" type="pres">
      <dgm:prSet presAssocID="{30F149EE-832B-4F40-83DF-6FF4AA3D72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E6BAB8B8-6CC2-474C-92E2-10383FE4F47B}" type="pres">
      <dgm:prSet presAssocID="{30F149EE-832B-4F40-83DF-6FF4AA3D72FF}" presName="spaceRect" presStyleCnt="0"/>
      <dgm:spPr/>
    </dgm:pt>
    <dgm:pt modelId="{809F8818-4E94-44AF-BAC8-BCF2FBD5075E}" type="pres">
      <dgm:prSet presAssocID="{30F149EE-832B-4F40-83DF-6FF4AA3D72FF}" presName="parTx" presStyleLbl="revTx" presStyleIdx="1" presStyleCnt="3">
        <dgm:presLayoutVars>
          <dgm:chMax val="0"/>
          <dgm:chPref val="0"/>
        </dgm:presLayoutVars>
      </dgm:prSet>
      <dgm:spPr/>
    </dgm:pt>
    <dgm:pt modelId="{13870570-147C-4F17-9F78-CF2A72BE2DB1}" type="pres">
      <dgm:prSet presAssocID="{A7C9F71A-EC62-4A24-A8A6-9C58E6C43BD9}" presName="sibTrans" presStyleCnt="0"/>
      <dgm:spPr/>
    </dgm:pt>
    <dgm:pt modelId="{2C6EE600-A040-4D26-AEF5-72A05B425E9A}" type="pres">
      <dgm:prSet presAssocID="{311CA659-21EC-45A2-B75E-B0F139D1A187}" presName="compNode" presStyleCnt="0"/>
      <dgm:spPr/>
    </dgm:pt>
    <dgm:pt modelId="{0D249668-1A0E-4672-B2FE-1A4DB2FC7122}" type="pres">
      <dgm:prSet presAssocID="{311CA659-21EC-45A2-B75E-B0F139D1A187}" presName="bgRect" presStyleLbl="bgShp" presStyleIdx="2" presStyleCnt="3"/>
      <dgm:spPr/>
    </dgm:pt>
    <dgm:pt modelId="{906F2512-9F91-4AB3-A9CC-D2798D1C71C1}" type="pres">
      <dgm:prSet presAssocID="{311CA659-21EC-45A2-B75E-B0F139D1A1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4F749AC-D3F2-4583-A07A-E0B992D54B44}" type="pres">
      <dgm:prSet presAssocID="{311CA659-21EC-45A2-B75E-B0F139D1A187}" presName="spaceRect" presStyleCnt="0"/>
      <dgm:spPr/>
    </dgm:pt>
    <dgm:pt modelId="{2DACAF06-49B4-4E12-9CDD-990C44D80A88}" type="pres">
      <dgm:prSet presAssocID="{311CA659-21EC-45A2-B75E-B0F139D1A1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875408-E8A7-43C4-B99A-117725A8FAF4}" srcId="{48842927-9DF3-4055-A981-8E0AB7DA7A77}" destId="{4F12EDD8-332F-4D69-8F38-7B02EF3DD3F6}" srcOrd="0" destOrd="0" parTransId="{DFC988D3-D79F-4AB1-AFC7-D74C4EF46853}" sibTransId="{70336F3F-87A0-47D2-9DB7-856084ACADFB}"/>
    <dgm:cxn modelId="{A6900915-C8EB-4A74-A71D-A11354D3535E}" srcId="{48842927-9DF3-4055-A981-8E0AB7DA7A77}" destId="{30F149EE-832B-4F40-83DF-6FF4AA3D72FF}" srcOrd="1" destOrd="0" parTransId="{9B908918-CA6A-4962-BF6F-C4A573C01AB3}" sibTransId="{A7C9F71A-EC62-4A24-A8A6-9C58E6C43BD9}"/>
    <dgm:cxn modelId="{7C7E9118-F853-4B4A-BB95-7067940BBE0C}" type="presOf" srcId="{30F149EE-832B-4F40-83DF-6FF4AA3D72FF}" destId="{809F8818-4E94-44AF-BAC8-BCF2FBD5075E}" srcOrd="0" destOrd="0" presId="urn:microsoft.com/office/officeart/2018/2/layout/IconVerticalSolidList"/>
    <dgm:cxn modelId="{898F7859-2B32-4E77-B786-FBFA3993BE96}" type="presOf" srcId="{48842927-9DF3-4055-A981-8E0AB7DA7A77}" destId="{02D73A9B-951C-4517-AFC2-B169963C490D}" srcOrd="0" destOrd="0" presId="urn:microsoft.com/office/officeart/2018/2/layout/IconVerticalSolidList"/>
    <dgm:cxn modelId="{C05DA197-0A1B-42AE-920F-2B75B6FB8B48}" srcId="{48842927-9DF3-4055-A981-8E0AB7DA7A77}" destId="{311CA659-21EC-45A2-B75E-B0F139D1A187}" srcOrd="2" destOrd="0" parTransId="{1D15244A-CF73-459B-B0DC-AD0E0A583AD8}" sibTransId="{893176B2-AF22-4A3D-9FB7-4D1DE68AB5BD}"/>
    <dgm:cxn modelId="{B9DDD3E5-B146-4EE4-B749-7FBD6B3ADB5E}" type="presOf" srcId="{311CA659-21EC-45A2-B75E-B0F139D1A187}" destId="{2DACAF06-49B4-4E12-9CDD-990C44D80A88}" srcOrd="0" destOrd="0" presId="urn:microsoft.com/office/officeart/2018/2/layout/IconVerticalSolidList"/>
    <dgm:cxn modelId="{3DE6D2E8-6FD8-4788-B6F6-ED13A57D49C0}" type="presOf" srcId="{4F12EDD8-332F-4D69-8F38-7B02EF3DD3F6}" destId="{F1E6AAB3-9727-442A-B4AC-969EA35B2EBF}" srcOrd="0" destOrd="0" presId="urn:microsoft.com/office/officeart/2018/2/layout/IconVerticalSolidList"/>
    <dgm:cxn modelId="{B3602D91-E250-4218-99CD-48ADE14E8113}" type="presParOf" srcId="{02D73A9B-951C-4517-AFC2-B169963C490D}" destId="{DB7A801D-03E8-4658-A6DA-D6BA8A5E9D29}" srcOrd="0" destOrd="0" presId="urn:microsoft.com/office/officeart/2018/2/layout/IconVerticalSolidList"/>
    <dgm:cxn modelId="{CA8E5949-AD90-40B6-8585-7895E6C7A204}" type="presParOf" srcId="{DB7A801D-03E8-4658-A6DA-D6BA8A5E9D29}" destId="{1A7DDC60-17A2-4845-90FE-D69F6F7A26F8}" srcOrd="0" destOrd="0" presId="urn:microsoft.com/office/officeart/2018/2/layout/IconVerticalSolidList"/>
    <dgm:cxn modelId="{C6752EE0-38E7-4E8D-8A47-E378DBE3859C}" type="presParOf" srcId="{DB7A801D-03E8-4658-A6DA-D6BA8A5E9D29}" destId="{87DC4152-D8E8-4EFA-9BFA-34E757C1BEDD}" srcOrd="1" destOrd="0" presId="urn:microsoft.com/office/officeart/2018/2/layout/IconVerticalSolidList"/>
    <dgm:cxn modelId="{75EB6F3E-0169-4966-90CC-B751EA44FA73}" type="presParOf" srcId="{DB7A801D-03E8-4658-A6DA-D6BA8A5E9D29}" destId="{0A5D6F3B-F20A-490D-AA4C-AD65C0E3A40D}" srcOrd="2" destOrd="0" presId="urn:microsoft.com/office/officeart/2018/2/layout/IconVerticalSolidList"/>
    <dgm:cxn modelId="{B2BE1B5C-68D1-4BC9-BC34-75B5C6A3D4CC}" type="presParOf" srcId="{DB7A801D-03E8-4658-A6DA-D6BA8A5E9D29}" destId="{F1E6AAB3-9727-442A-B4AC-969EA35B2EBF}" srcOrd="3" destOrd="0" presId="urn:microsoft.com/office/officeart/2018/2/layout/IconVerticalSolidList"/>
    <dgm:cxn modelId="{D3C54AA4-46B3-4792-BFD2-EAA172118009}" type="presParOf" srcId="{02D73A9B-951C-4517-AFC2-B169963C490D}" destId="{D620A66F-B5B3-43D3-A1C2-64522A1FB9B1}" srcOrd="1" destOrd="0" presId="urn:microsoft.com/office/officeart/2018/2/layout/IconVerticalSolidList"/>
    <dgm:cxn modelId="{9A637D80-6615-4A5F-875B-89F87FAFC717}" type="presParOf" srcId="{02D73A9B-951C-4517-AFC2-B169963C490D}" destId="{CB349242-8D69-4318-9942-79098FEDD338}" srcOrd="2" destOrd="0" presId="urn:microsoft.com/office/officeart/2018/2/layout/IconVerticalSolidList"/>
    <dgm:cxn modelId="{B7198E11-636B-4778-8E94-76FC7E0E6648}" type="presParOf" srcId="{CB349242-8D69-4318-9942-79098FEDD338}" destId="{0C02DF3D-8107-4FAE-98AE-256F5EA50C79}" srcOrd="0" destOrd="0" presId="urn:microsoft.com/office/officeart/2018/2/layout/IconVerticalSolidList"/>
    <dgm:cxn modelId="{AD359B4C-32B9-470D-BEA7-320F225DE157}" type="presParOf" srcId="{CB349242-8D69-4318-9942-79098FEDD338}" destId="{3C521A7F-CA48-48E6-8BB3-D632E76AED15}" srcOrd="1" destOrd="0" presId="urn:microsoft.com/office/officeart/2018/2/layout/IconVerticalSolidList"/>
    <dgm:cxn modelId="{040D0B21-BE56-4B06-B11A-31D69A096B33}" type="presParOf" srcId="{CB349242-8D69-4318-9942-79098FEDD338}" destId="{E6BAB8B8-6CC2-474C-92E2-10383FE4F47B}" srcOrd="2" destOrd="0" presId="urn:microsoft.com/office/officeart/2018/2/layout/IconVerticalSolidList"/>
    <dgm:cxn modelId="{D8CD3B26-D036-45E0-93ED-0747A5E890D1}" type="presParOf" srcId="{CB349242-8D69-4318-9942-79098FEDD338}" destId="{809F8818-4E94-44AF-BAC8-BCF2FBD5075E}" srcOrd="3" destOrd="0" presId="urn:microsoft.com/office/officeart/2018/2/layout/IconVerticalSolidList"/>
    <dgm:cxn modelId="{64142894-9121-415C-A5D1-F228A2FBE334}" type="presParOf" srcId="{02D73A9B-951C-4517-AFC2-B169963C490D}" destId="{13870570-147C-4F17-9F78-CF2A72BE2DB1}" srcOrd="3" destOrd="0" presId="urn:microsoft.com/office/officeart/2018/2/layout/IconVerticalSolidList"/>
    <dgm:cxn modelId="{CA39167F-B7DD-455D-83EB-48EA91D0DCB8}" type="presParOf" srcId="{02D73A9B-951C-4517-AFC2-B169963C490D}" destId="{2C6EE600-A040-4D26-AEF5-72A05B425E9A}" srcOrd="4" destOrd="0" presId="urn:microsoft.com/office/officeart/2018/2/layout/IconVerticalSolidList"/>
    <dgm:cxn modelId="{980BCA3F-5473-4A03-BFB1-76464ECCD36A}" type="presParOf" srcId="{2C6EE600-A040-4D26-AEF5-72A05B425E9A}" destId="{0D249668-1A0E-4672-B2FE-1A4DB2FC7122}" srcOrd="0" destOrd="0" presId="urn:microsoft.com/office/officeart/2018/2/layout/IconVerticalSolidList"/>
    <dgm:cxn modelId="{0A5DC520-7D9F-44AA-933D-A7E4F3EBE9DD}" type="presParOf" srcId="{2C6EE600-A040-4D26-AEF5-72A05B425E9A}" destId="{906F2512-9F91-4AB3-A9CC-D2798D1C71C1}" srcOrd="1" destOrd="0" presId="urn:microsoft.com/office/officeart/2018/2/layout/IconVerticalSolidList"/>
    <dgm:cxn modelId="{242904F5-545B-4EE0-9B49-BCBA254F1270}" type="presParOf" srcId="{2C6EE600-A040-4D26-AEF5-72A05B425E9A}" destId="{D4F749AC-D3F2-4583-A07A-E0B992D54B44}" srcOrd="2" destOrd="0" presId="urn:microsoft.com/office/officeart/2018/2/layout/IconVerticalSolidList"/>
    <dgm:cxn modelId="{8A8568C1-1F5D-437D-A682-5FB3F319A435}" type="presParOf" srcId="{2C6EE600-A040-4D26-AEF5-72A05B425E9A}" destId="{2DACAF06-49B4-4E12-9CDD-990C44D80A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DDC60-17A2-4845-90FE-D69F6F7A26F8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C4152-D8E8-4EFA-9BFA-34E757C1BEDD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AAB3-9727-442A-B4AC-969EA35B2EBF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>
              <a:latin typeface="Trebuchet MS" panose="020B0603020202020204"/>
            </a:rPr>
            <a:t>Problématique</a:t>
          </a:r>
          <a:endParaRPr lang="en-US" sz="2500" kern="1200"/>
        </a:p>
      </dsp:txBody>
      <dsp:txXfrm>
        <a:off x="1591264" y="588"/>
        <a:ext cx="5101549" cy="1377717"/>
      </dsp:txXfrm>
    </dsp:sp>
    <dsp:sp modelId="{0C02DF3D-8107-4FAE-98AE-256F5EA50C79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21A7F-CA48-48E6-8BB3-D632E76AED15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F8818-4E94-44AF-BAC8-BCF2FBD5075E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>
              <a:latin typeface="Trebuchet MS" panose="020B0603020202020204"/>
            </a:rPr>
            <a:t>L'algorithme</a:t>
          </a:r>
          <a:endParaRPr lang="en-US" sz="2500" kern="1200" err="1"/>
        </a:p>
      </dsp:txBody>
      <dsp:txXfrm>
        <a:off x="1591264" y="1722736"/>
        <a:ext cx="5101549" cy="1377717"/>
      </dsp:txXfrm>
    </dsp:sp>
    <dsp:sp modelId="{0D249668-1A0E-4672-B2FE-1A4DB2FC7122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F2512-9F91-4AB3-A9CC-D2798D1C71C1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AF06-49B4-4E12-9CDD-990C44D80A88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Trebuchet MS" panose="020B0603020202020204"/>
            </a:rPr>
            <a:t>Les résultats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ECFFA-3D2C-4498-A94F-3060BDC3378C}" type="datetimeFigureOut"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6B5E-1AE3-456A-9466-BB6B7C149A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-Justification du </a:t>
            </a:r>
            <a:r>
              <a:rPr lang="en-US" err="1">
                <a:cs typeface="Calibri"/>
              </a:rPr>
              <a:t>sens</a:t>
            </a:r>
            <a:r>
              <a:rPr lang="en-US">
                <a:cs typeface="Calibri"/>
              </a:rPr>
              <a:t> des arcs</a:t>
            </a: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Intérêt</a:t>
            </a:r>
            <a:r>
              <a:rPr lang="en-US">
                <a:cs typeface="Calibri"/>
              </a:rPr>
              <a:t> de la </a:t>
            </a:r>
            <a:r>
              <a:rPr lang="en-US" err="1">
                <a:cs typeface="Calibri"/>
              </a:rPr>
              <a:t>communauté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égo-centrée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Intérêt</a:t>
            </a:r>
            <a:r>
              <a:rPr lang="en-US">
                <a:cs typeface="Calibri"/>
              </a:rPr>
              <a:t> de la </a:t>
            </a:r>
            <a:r>
              <a:rPr lang="en-US" err="1">
                <a:cs typeface="Calibri"/>
              </a:rPr>
              <a:t>similarité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76B5E-1AE3-456A-9466-BB6B7C149A3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0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Très important de justifier </a:t>
            </a:r>
            <a:r>
              <a:rPr lang="en-US" err="1">
                <a:cs typeface="Calibri"/>
              </a:rPr>
              <a:t>notre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graphe</a:t>
            </a:r>
            <a:r>
              <a:rPr lang="en-US">
                <a:cs typeface="Calibri"/>
              </a:rPr>
              <a:t> de test </a:t>
            </a:r>
            <a:r>
              <a:rPr lang="en-US" err="1">
                <a:cs typeface="Calibri"/>
              </a:rPr>
              <a:t>correctement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Explication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plus:</a:t>
            </a:r>
          </a:p>
          <a:p>
            <a:r>
              <a:rPr lang="en-US">
                <a:cs typeface="Calibri"/>
              </a:rPr>
              <a:t>Les </a:t>
            </a:r>
            <a:r>
              <a:rPr lang="en-US" err="1">
                <a:cs typeface="Calibri"/>
              </a:rPr>
              <a:t>hauts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degrés</a:t>
            </a:r>
            <a:r>
              <a:rPr lang="en-US">
                <a:cs typeface="Calibri"/>
              </a:rPr>
              <a:t> qui ne </a:t>
            </a:r>
            <a:r>
              <a:rPr lang="en-US" err="1">
                <a:cs typeface="Calibri"/>
              </a:rPr>
              <a:t>seraient</a:t>
            </a:r>
            <a:r>
              <a:rPr lang="en-US">
                <a:cs typeface="Calibri"/>
              </a:rPr>
              <a:t> pas </a:t>
            </a:r>
            <a:r>
              <a:rPr lang="en-US" err="1">
                <a:cs typeface="Calibri"/>
              </a:rPr>
              <a:t>ciblés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interfèraient</a:t>
            </a:r>
            <a:r>
              <a:rPr lang="en-US">
                <a:cs typeface="Calibri"/>
              </a:rPr>
              <a:t> avec les performances du </a:t>
            </a:r>
            <a:r>
              <a:rPr lang="en-US" err="1">
                <a:cs typeface="Calibri"/>
              </a:rPr>
              <a:t>mécanisme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lui-même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76B5E-1AE3-456A-9466-BB6B7C149A3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-Rappel des </a:t>
            </a:r>
            <a:r>
              <a:rPr lang="en-US" err="1">
                <a:cs typeface="Calibri"/>
              </a:rPr>
              <a:t>différents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eléments</a:t>
            </a:r>
            <a:r>
              <a:rPr lang="en-US">
                <a:cs typeface="Calibri"/>
              </a:rPr>
              <a:t> de </a:t>
            </a:r>
            <a:r>
              <a:rPr lang="en-US" err="1">
                <a:cs typeface="Calibri"/>
              </a:rPr>
              <a:t>l'approche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noeud-cible</a:t>
            </a:r>
            <a:r>
              <a:rPr lang="en-US">
                <a:cs typeface="Calibri"/>
              </a:rPr>
              <a:t>, mod)</a:t>
            </a:r>
          </a:p>
          <a:p>
            <a:r>
              <a:rPr lang="en-US">
                <a:ea typeface="Calibri" panose="020F0502020204030204"/>
                <a:cs typeface="Calibri"/>
              </a:rPr>
              <a:t>-</a:t>
            </a:r>
            <a:r>
              <a:rPr lang="en-US" err="1">
                <a:ea typeface="Calibri" panose="020F0502020204030204"/>
                <a:cs typeface="Calibri"/>
              </a:rPr>
              <a:t>interprétation</a:t>
            </a:r>
            <a:r>
              <a:rPr lang="en-US">
                <a:ea typeface="Calibri" panose="020F0502020204030204"/>
                <a:cs typeface="Calibri"/>
              </a:rPr>
              <a:t> multi-</a:t>
            </a:r>
            <a:r>
              <a:rPr lang="en-US" err="1">
                <a:ea typeface="Calibri" panose="020F0502020204030204"/>
                <a:cs typeface="Calibri"/>
              </a:rPr>
              <a:t>critère</a:t>
            </a:r>
          </a:p>
          <a:p>
            <a:r>
              <a:rPr lang="en-US">
                <a:ea typeface="Calibri" panose="020F0502020204030204"/>
                <a:cs typeface="Calibri"/>
              </a:rPr>
              <a:t>-</a:t>
            </a:r>
            <a:r>
              <a:rPr lang="en-US" err="1">
                <a:ea typeface="Calibri" panose="020F0502020204030204"/>
                <a:cs typeface="Calibri"/>
              </a:rPr>
              <a:t>pourquoi</a:t>
            </a:r>
            <a:r>
              <a:rPr lang="en-US">
                <a:ea typeface="Calibri" panose="020F0502020204030204"/>
                <a:cs typeface="Calibri"/>
              </a:rPr>
              <a:t> combine then rank, </a:t>
            </a:r>
            <a:r>
              <a:rPr lang="en-US" err="1">
                <a:ea typeface="Calibri" panose="020F0502020204030204"/>
                <a:cs typeface="Calibri"/>
              </a:rPr>
              <a:t>puis</a:t>
            </a:r>
            <a:r>
              <a:rPr lang="en-US">
                <a:ea typeface="Calibri" panose="020F0502020204030204"/>
                <a:cs typeface="Calibri"/>
              </a:rPr>
              <a:t> ensemble ranking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76B5E-1AE3-456A-9466-BB6B7C149A3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Noter que </a:t>
            </a:r>
            <a:r>
              <a:rPr lang="en-US" err="1">
                <a:cs typeface="Calibri"/>
              </a:rPr>
              <a:t>c'est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précision</a:t>
            </a:r>
            <a:r>
              <a:rPr lang="en-US">
                <a:cs typeface="Calibri"/>
              </a:rPr>
              <a:t> avec </a:t>
            </a:r>
            <a:r>
              <a:rPr lang="en-US" err="1">
                <a:cs typeface="Calibri"/>
              </a:rPr>
              <a:t>sommets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isolés</a:t>
            </a:r>
            <a:r>
              <a:rPr lang="en-US">
                <a:cs typeface="Calibri"/>
              </a:rPr>
              <a:t> (au final la </a:t>
            </a:r>
            <a:r>
              <a:rPr lang="en-US" err="1">
                <a:cs typeface="Calibri"/>
              </a:rPr>
              <a:t>différence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 d'un à la </a:t>
            </a:r>
            <a:r>
              <a:rPr lang="en-US" err="1">
                <a:cs typeface="Calibri"/>
              </a:rPr>
              <a:t>dernière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décimale</a:t>
            </a:r>
            <a:r>
              <a:rPr lang="en-US">
                <a:cs typeface="Calibri"/>
              </a:rPr>
              <a:t> à </a:t>
            </a:r>
            <a:r>
              <a:rPr lang="en-US" err="1">
                <a:cs typeface="Calibri"/>
              </a:rPr>
              <a:t>chaque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fois</a:t>
            </a:r>
            <a:r>
              <a:rPr lang="en-US"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76B5E-1AE3-456A-9466-BB6B7C149A3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6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53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15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5181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30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87321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58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55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32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554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21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04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513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14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00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00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28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6913-3E12-80BA-B26F-AEDDD77AF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808" y="2404534"/>
            <a:ext cx="9262713" cy="1646302"/>
          </a:xfrm>
        </p:spPr>
        <p:txBody>
          <a:bodyPr/>
          <a:lstStyle/>
          <a:p>
            <a:pPr algn="l"/>
            <a:r>
              <a:rPr lang="fr-FR"/>
              <a:t>ARS – Recommandation de liens sur Wikipédia avec méthode multicritère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3CDD9-A0F4-67B7-05FB-F08753510C67}"/>
              </a:ext>
            </a:extLst>
          </p:cNvPr>
          <p:cNvSpPr txBox="1"/>
          <p:nvPr/>
        </p:nvSpPr>
        <p:spPr>
          <a:xfrm>
            <a:off x="2566" y="6494104"/>
            <a:ext cx="6726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F7F7F"/>
                </a:solidFill>
              </a:rPr>
              <a:t>Charotte Edwin, Mouttapa Arnaud, </a:t>
            </a:r>
            <a:r>
              <a:rPr lang="en-US" err="1">
                <a:solidFill>
                  <a:srgbClr val="7F7F7F"/>
                </a:solidFill>
              </a:rPr>
              <a:t>Telitsine</a:t>
            </a:r>
            <a:r>
              <a:rPr lang="en-US">
                <a:solidFill>
                  <a:srgbClr val="7F7F7F"/>
                </a:solidFill>
              </a:rPr>
              <a:t> Thibault</a:t>
            </a:r>
          </a:p>
        </p:txBody>
      </p:sp>
    </p:spTree>
    <p:extLst>
      <p:ext uri="{BB962C8B-B14F-4D97-AF65-F5344CB8AC3E}">
        <p14:creationId xmlns:p14="http://schemas.microsoft.com/office/powerpoint/2010/main" val="168847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6F1562-8285-228C-5D85-2FFF0E0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10</a:t>
            </a:fld>
            <a:endParaRPr lang="en-US"/>
          </a:p>
        </p:txBody>
      </p:sp>
      <p:pic>
        <p:nvPicPr>
          <p:cNvPr id="7" name="Image 6" descr="Une image contenant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6EDC4C52-1D11-A008-0007-8CCBEC59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" y="5029"/>
            <a:ext cx="12189579" cy="69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3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4D13-B3C9-EEC1-9745-866A1B16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résultats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E483-FCFE-F4F4-6D6C-6BD5D7D1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dirty="0"/>
              <a:t>11</a:t>
            </a:fld>
            <a:endParaRPr lang="en-US" sz="24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B2447E-3B17-5C13-AD83-432EA846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5200"/>
            <a:ext cx="8663157" cy="4126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Plusieurs</a:t>
            </a:r>
            <a:r>
              <a:rPr lang="en-US"/>
              <a:t> configurations:</a:t>
            </a:r>
          </a:p>
          <a:p>
            <a:pPr lvl="1">
              <a:buFont typeface="Courier New" charset="2"/>
              <a:buChar char="o"/>
            </a:pPr>
            <a:r>
              <a:rPr lang="en-US"/>
              <a:t>Multi-</a:t>
            </a:r>
            <a:r>
              <a:rPr lang="en-US" err="1"/>
              <a:t>modularités</a:t>
            </a:r>
            <a:r>
              <a:rPr lang="en-US"/>
              <a:t> et muti-</a:t>
            </a:r>
            <a:r>
              <a:rPr lang="en-US" err="1"/>
              <a:t>similarités</a:t>
            </a:r>
          </a:p>
          <a:p>
            <a:pPr lvl="1">
              <a:buFont typeface="Courier New" charset="2"/>
              <a:buChar char="o"/>
            </a:pPr>
            <a:r>
              <a:rPr lang="en-US" err="1"/>
              <a:t>Uniquement</a:t>
            </a:r>
            <a:r>
              <a:rPr lang="en-US"/>
              <a:t> </a:t>
            </a:r>
            <a:r>
              <a:rPr lang="en-US" err="1"/>
              <a:t>modularité</a:t>
            </a:r>
            <a:r>
              <a:rPr lang="en-US"/>
              <a:t> R et multi-</a:t>
            </a:r>
            <a:r>
              <a:rPr lang="en-US" err="1"/>
              <a:t>similarités</a:t>
            </a:r>
          </a:p>
          <a:p>
            <a:pPr lvl="1">
              <a:buFont typeface="Courier New" charset="2"/>
              <a:buChar char="o"/>
            </a:pPr>
            <a:r>
              <a:rPr lang="en-US"/>
              <a:t>Multi-</a:t>
            </a:r>
            <a:r>
              <a:rPr lang="en-US" err="1"/>
              <a:t>modularité</a:t>
            </a:r>
            <a:r>
              <a:rPr lang="en-US"/>
              <a:t> et Katz </a:t>
            </a:r>
            <a:r>
              <a:rPr lang="en-US" err="1"/>
              <a:t>seulement</a:t>
            </a:r>
          </a:p>
          <a:p>
            <a:pPr lvl="1">
              <a:buFont typeface="Courier New" charset="2"/>
              <a:buChar char="o"/>
            </a:pP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54530C-ECE5-A46A-623E-68E8C7CDC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26424"/>
              </p:ext>
            </p:extLst>
          </p:nvPr>
        </p:nvGraphicFramePr>
        <p:xfrm>
          <a:off x="1249680" y="3938274"/>
          <a:ext cx="81686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869892173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408725182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405457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Précisions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Multi-</a:t>
                      </a:r>
                      <a:r>
                        <a:rPr lang="en-US" err="1"/>
                        <a:t>modularités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Multi-</a:t>
                      </a:r>
                      <a:r>
                        <a:rPr lang="en-US" err="1"/>
                        <a:t>similarités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9144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D9FC924-D29A-90DC-9BE1-566EDCE9846D}"/>
              </a:ext>
            </a:extLst>
          </p:cNvPr>
          <p:cNvSpPr txBox="1"/>
          <p:nvPr/>
        </p:nvSpPr>
        <p:spPr>
          <a:xfrm>
            <a:off x="1241136" y="5267613"/>
            <a:ext cx="81539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Résultats de précision (en prenant en compte les sommets isolés) en supprimant 0.5% des liens de la composante connexe </a:t>
            </a:r>
          </a:p>
        </p:txBody>
      </p:sp>
    </p:spTree>
    <p:extLst>
      <p:ext uri="{BB962C8B-B14F-4D97-AF65-F5344CB8AC3E}">
        <p14:creationId xmlns:p14="http://schemas.microsoft.com/office/powerpoint/2010/main" val="202698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6905-3F0E-0560-6007-2BDF66DE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Interprétation des </a:t>
            </a:r>
            <a:r>
              <a:rPr lang="en-US" err="1"/>
              <a:t>résultats</a:t>
            </a:r>
            <a:endParaRPr lang="en-US" i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7B4E-656B-A04E-CDD0-836AE317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80% du temps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moyenne</a:t>
            </a:r>
            <a:r>
              <a:rPr lang="en-US"/>
              <a:t>, le </a:t>
            </a:r>
            <a:r>
              <a:rPr lang="en-US" err="1"/>
              <a:t>sommet</a:t>
            </a:r>
            <a:r>
              <a:rPr lang="en-US"/>
              <a:t> à </a:t>
            </a:r>
            <a:r>
              <a:rPr lang="en-US" err="1"/>
              <a:t>associer</a:t>
            </a:r>
            <a:r>
              <a:rPr lang="en-US"/>
              <a:t> </a:t>
            </a:r>
            <a:r>
              <a:rPr lang="en-US" err="1"/>
              <a:t>n'est</a:t>
            </a:r>
            <a:r>
              <a:rPr lang="en-US"/>
              <a:t> </a:t>
            </a:r>
            <a:r>
              <a:rPr lang="en-US" err="1"/>
              <a:t>même</a:t>
            </a:r>
            <a:r>
              <a:rPr lang="en-US"/>
              <a:t> pas </a:t>
            </a:r>
            <a:r>
              <a:rPr lang="en-US" err="1"/>
              <a:t>récupéré</a:t>
            </a:r>
            <a:r>
              <a:rPr lang="en-US"/>
              <a:t> par la </a:t>
            </a:r>
            <a:r>
              <a:rPr lang="en-US" err="1"/>
              <a:t>communauté</a:t>
            </a:r>
            <a:r>
              <a:rPr lang="en-US"/>
              <a:t> </a:t>
            </a:r>
            <a:r>
              <a:rPr lang="en-US" err="1"/>
              <a:t>égo-centrée</a:t>
            </a:r>
            <a:r>
              <a:rPr lang="en-US"/>
              <a:t>.</a:t>
            </a:r>
          </a:p>
          <a:p>
            <a:r>
              <a:rPr lang="en-US"/>
              <a:t>25% des </a:t>
            </a:r>
            <a:r>
              <a:rPr lang="en-US" err="1"/>
              <a:t>échecs</a:t>
            </a:r>
            <a:r>
              <a:rPr lang="en-US"/>
              <a:t> </a:t>
            </a: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dûs</a:t>
            </a:r>
            <a:r>
              <a:rPr lang="en-US"/>
              <a:t> à </a:t>
            </a:r>
            <a:r>
              <a:rPr lang="en-US" err="1"/>
              <a:t>l'isolement</a:t>
            </a:r>
            <a:r>
              <a:rPr lang="en-US"/>
              <a:t> du </a:t>
            </a:r>
            <a:r>
              <a:rPr lang="en-US" err="1"/>
              <a:t>sommet</a:t>
            </a:r>
            <a:r>
              <a:rPr lang="en-US"/>
              <a:t> </a:t>
            </a:r>
            <a:r>
              <a:rPr lang="en-US" err="1"/>
              <a:t>référencé</a:t>
            </a:r>
            <a:r>
              <a:rPr lang="en-US"/>
              <a:t> après suppression du lien.</a:t>
            </a:r>
          </a:p>
          <a:p>
            <a:pPr lvl="1">
              <a:buFont typeface="Courier New" charset="2"/>
              <a:buChar char="o"/>
            </a:pPr>
            <a:r>
              <a:rPr lang="en-US"/>
              <a:t>Peu </a:t>
            </a:r>
            <a:r>
              <a:rPr lang="en-US" err="1"/>
              <a:t>surprenant</a:t>
            </a:r>
            <a:r>
              <a:rPr lang="en-US"/>
              <a:t>, vu la distribution de degré</a:t>
            </a:r>
          </a:p>
          <a:p>
            <a:r>
              <a:rPr lang="en-US"/>
              <a:t>Les </a:t>
            </a:r>
            <a:r>
              <a:rPr lang="en-US" err="1"/>
              <a:t>modularités</a:t>
            </a:r>
            <a:r>
              <a:rPr lang="en-US"/>
              <a:t>, </a:t>
            </a:r>
            <a:r>
              <a:rPr lang="en-US" err="1"/>
              <a:t>similarités</a:t>
            </a:r>
            <a:r>
              <a:rPr lang="en-US"/>
              <a:t>, </a:t>
            </a:r>
            <a:r>
              <a:rPr lang="en-US" err="1"/>
              <a:t>ainsi</a:t>
            </a:r>
            <a:r>
              <a:rPr lang="en-US"/>
              <a:t> que les </a:t>
            </a:r>
            <a:r>
              <a:rPr lang="en-US" err="1"/>
              <a:t>paramétrages</a:t>
            </a:r>
            <a:r>
              <a:rPr lang="en-US"/>
              <a:t> (</a:t>
            </a:r>
            <a:r>
              <a:rPr lang="en-US" err="1"/>
              <a:t>quantité</a:t>
            </a:r>
            <a:r>
              <a:rPr lang="en-US"/>
              <a:t> de liens </a:t>
            </a:r>
            <a:r>
              <a:rPr lang="en-US" err="1"/>
              <a:t>supprimés</a:t>
            </a:r>
            <a:r>
              <a:rPr lang="en-US"/>
              <a:t>) </a:t>
            </a: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peut-être</a:t>
            </a:r>
            <a:r>
              <a:rPr lang="en-US"/>
              <a:t> inadéquats.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43DA-6BFF-4578-8659-8E054555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dirty="0"/>
              <a:t>12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614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6D6C4-E59D-E169-5D8C-210D10B2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75E18-A14B-07A9-2D0F-BB6DF85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dirty="0"/>
              <a:t>13</a:t>
            </a:fld>
            <a:endParaRPr lang="en-US" sz="24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0CF9BB-9C09-4DD7-A483-F35CC074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487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Objectif </a:t>
            </a:r>
            <a:r>
              <a:rPr lang="en-US" err="1"/>
              <a:t>opérationnel</a:t>
            </a:r>
            <a:r>
              <a:rPr lang="en-US"/>
              <a:t> non </a:t>
            </a:r>
            <a:r>
              <a:rPr lang="en-US" err="1"/>
              <a:t>atteint</a:t>
            </a:r>
          </a:p>
          <a:p>
            <a:r>
              <a:rPr lang="en-US"/>
              <a:t>Très </a:t>
            </a:r>
            <a:r>
              <a:rPr lang="en-US" err="1"/>
              <a:t>formateur</a:t>
            </a:r>
            <a:r>
              <a:rPr lang="en-US"/>
              <a:t> pour </a:t>
            </a:r>
            <a:r>
              <a:rPr lang="en-US" err="1"/>
              <a:t>notre</a:t>
            </a:r>
            <a:r>
              <a:rPr lang="en-US"/>
              <a:t> </a:t>
            </a:r>
            <a:r>
              <a:rPr lang="en-US" err="1"/>
              <a:t>groupe</a:t>
            </a:r>
          </a:p>
        </p:txBody>
      </p:sp>
    </p:spTree>
    <p:extLst>
      <p:ext uri="{BB962C8B-B14F-4D97-AF65-F5344CB8AC3E}">
        <p14:creationId xmlns:p14="http://schemas.microsoft.com/office/powerpoint/2010/main" val="347270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2DCE5-F430-4938-B730-D9303F32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40" y="2993352"/>
            <a:ext cx="9360208" cy="872757"/>
          </a:xfrm>
        </p:spPr>
        <p:txBody>
          <a:bodyPr/>
          <a:lstStyle/>
          <a:p>
            <a:r>
              <a:rPr lang="fr-FR"/>
              <a:t>Merci de nous avoir écoutés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CA5138-63B0-A99B-20CA-2D9CE205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dirty="0"/>
              <a:t>14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3790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7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4C7C00-44DB-C4B7-F2FB-8D11DC51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Sommaire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87029618-437C-C189-ABEE-B98E5D709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53627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69ED2EDA-1D56-DFA1-835D-274F1428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B595-D68D-5625-88D6-ECE338DF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6" y="465826"/>
            <a:ext cx="5619084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err="1"/>
              <a:t>Contexte</a:t>
            </a:r>
            <a:r>
              <a:rPr lang="en-US" sz="2800"/>
              <a:t>: pages </a:t>
            </a:r>
            <a:r>
              <a:rPr lang="en-US" sz="2800" err="1"/>
              <a:t>Wikipédia</a:t>
            </a:r>
            <a:r>
              <a:rPr lang="en-US" sz="2800"/>
              <a:t> et </a:t>
            </a:r>
            <a:r>
              <a:rPr lang="en-US" sz="2800" err="1"/>
              <a:t>références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431E-5C8D-FCB0-5D82-2E2FE47F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4919583" cy="4470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 algn="just">
              <a:lnSpc>
                <a:spcPct val="90000"/>
              </a:lnSpc>
            </a:pPr>
            <a:r>
              <a:rPr lang="en-US"/>
              <a:t>Une page </a:t>
            </a:r>
            <a:r>
              <a:rPr lang="en-US" err="1"/>
              <a:t>Wikipédia</a:t>
            </a:r>
            <a:r>
              <a:rPr lang="en-US"/>
              <a:t> a des </a:t>
            </a:r>
            <a:r>
              <a:rPr lang="en-US" err="1"/>
              <a:t>sujets</a:t>
            </a:r>
            <a:r>
              <a:rPr lang="en-US"/>
              <a:t> </a:t>
            </a:r>
            <a:r>
              <a:rPr lang="en-US" err="1"/>
              <a:t>communs</a:t>
            </a:r>
            <a:r>
              <a:rPr lang="en-US"/>
              <a:t>, </a:t>
            </a:r>
            <a:r>
              <a:rPr lang="en-US" err="1"/>
              <a:t>voire</a:t>
            </a:r>
            <a:r>
              <a:rPr lang="en-US"/>
              <a:t> </a:t>
            </a:r>
            <a:r>
              <a:rPr lang="en-US" err="1"/>
              <a:t>mentionne</a:t>
            </a:r>
            <a:r>
              <a:rPr lang="en-US"/>
              <a:t> </a:t>
            </a:r>
            <a:r>
              <a:rPr lang="en-US" err="1"/>
              <a:t>directement</a:t>
            </a:r>
            <a:r>
              <a:rPr lang="en-US"/>
              <a:t> les </a:t>
            </a:r>
            <a:r>
              <a:rPr lang="en-US" err="1"/>
              <a:t>sujets</a:t>
            </a:r>
            <a:r>
              <a:rPr lang="en-US"/>
              <a:t> </a:t>
            </a:r>
            <a:r>
              <a:rPr lang="en-US" err="1"/>
              <a:t>d'autres</a:t>
            </a:r>
            <a:r>
              <a:rPr lang="en-US"/>
              <a:t> pages.</a:t>
            </a:r>
          </a:p>
          <a:p>
            <a:pPr algn="just">
              <a:lnSpc>
                <a:spcPct val="90000"/>
              </a:lnSpc>
            </a:pPr>
            <a:r>
              <a:rPr lang="en-US" err="1"/>
              <a:t>Graphe</a:t>
            </a:r>
            <a:r>
              <a:rPr lang="en-US"/>
              <a:t> de terrain </a:t>
            </a:r>
            <a:r>
              <a:rPr lang="en-US" err="1"/>
              <a:t>dirigé</a:t>
            </a:r>
            <a:r>
              <a:rPr lang="en-US"/>
              <a:t>, avec pour structure:</a:t>
            </a:r>
          </a:p>
          <a:p>
            <a:pPr lvl="1" algn="just">
              <a:lnSpc>
                <a:spcPct val="90000"/>
              </a:lnSpc>
              <a:buFont typeface="Courier New" charset="2"/>
              <a:buChar char="o"/>
            </a:pPr>
            <a:r>
              <a:rPr lang="en-US"/>
              <a:t>Les pages pour </a:t>
            </a:r>
            <a:r>
              <a:rPr lang="en-US" err="1"/>
              <a:t>sommets</a:t>
            </a:r>
            <a:endParaRPr lang="en-US"/>
          </a:p>
          <a:p>
            <a:pPr lvl="1" algn="just">
              <a:lnSpc>
                <a:spcPct val="90000"/>
              </a:lnSpc>
              <a:buFont typeface="Courier New" charset="2"/>
              <a:buChar char="o"/>
            </a:pPr>
            <a:r>
              <a:rPr lang="en-US"/>
              <a:t>Les </a:t>
            </a:r>
            <a:r>
              <a:rPr lang="en-US" err="1"/>
              <a:t>références</a:t>
            </a:r>
            <a:r>
              <a:rPr lang="en-US"/>
              <a:t> </a:t>
            </a:r>
            <a:r>
              <a:rPr lang="en-US" err="1"/>
              <a:t>comme</a:t>
            </a:r>
            <a:r>
              <a:rPr lang="en-US"/>
              <a:t> arcs</a:t>
            </a:r>
          </a:p>
          <a:p>
            <a:pPr>
              <a:lnSpc>
                <a:spcPct val="90000"/>
              </a:lnSpc>
            </a:pPr>
            <a:r>
              <a:rPr lang="en-US"/>
              <a:t>Objectif </a:t>
            </a:r>
            <a:r>
              <a:rPr lang="en-US" err="1"/>
              <a:t>opérationnel</a:t>
            </a:r>
            <a:r>
              <a:rPr lang="en-US"/>
              <a:t>: </a:t>
            </a:r>
            <a:r>
              <a:rPr lang="en-US" err="1"/>
              <a:t>prévoir</a:t>
            </a:r>
            <a:r>
              <a:rPr lang="en-US"/>
              <a:t> </a:t>
            </a:r>
            <a:r>
              <a:rPr lang="en-US" err="1"/>
              <a:t>ces</a:t>
            </a:r>
            <a:r>
              <a:rPr lang="en-US"/>
              <a:t> arcs </a:t>
            </a:r>
          </a:p>
          <a:p>
            <a:pPr>
              <a:lnSpc>
                <a:spcPct val="90000"/>
              </a:lnSpc>
            </a:pPr>
            <a:r>
              <a:rPr lang="en-US"/>
              <a:t>Objectif </a:t>
            </a:r>
            <a:r>
              <a:rPr lang="en-US" err="1"/>
              <a:t>académique</a:t>
            </a:r>
            <a:r>
              <a:rPr lang="en-US"/>
              <a:t>: proposer 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approche</a:t>
            </a:r>
            <a:r>
              <a:rPr lang="en-US"/>
              <a:t> multi-</a:t>
            </a:r>
            <a:r>
              <a:rPr lang="en-US" err="1"/>
              <a:t>critère</a:t>
            </a:r>
            <a:r>
              <a:rPr lang="en-US"/>
              <a:t> </a:t>
            </a:r>
            <a:r>
              <a:rPr lang="en-US" err="1"/>
              <a:t>utilisant</a:t>
            </a:r>
            <a:r>
              <a:rPr lang="en-US"/>
              <a:t> les </a:t>
            </a:r>
            <a:r>
              <a:rPr lang="en-US" err="1"/>
              <a:t>communautés</a:t>
            </a:r>
            <a:r>
              <a:rPr lang="en-US"/>
              <a:t> </a:t>
            </a:r>
            <a:r>
              <a:rPr lang="en-US" err="1"/>
              <a:t>égo-centrées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9FF88-D6CD-8A47-15D0-B7674BFF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B8BFE-2EE3-AF12-4B2F-63AD0EC1004B}"/>
              </a:ext>
            </a:extLst>
          </p:cNvPr>
          <p:cNvSpPr txBox="1"/>
          <p:nvPr/>
        </p:nvSpPr>
        <p:spPr>
          <a:xfrm>
            <a:off x="6694714" y="2639785"/>
            <a:ext cx="2843892" cy="369332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 super cool </a:t>
            </a:r>
            <a:r>
              <a:rPr lang="en-US" err="1"/>
              <a:t>ici</a:t>
            </a:r>
            <a:r>
              <a:rPr lang="en-US"/>
              <a:t> </a:t>
            </a:r>
            <a:r>
              <a:rPr lang="en-US" err="1"/>
              <a:t>jsp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A914A-CB2F-1260-4217-B316A0CD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82" y="1373449"/>
            <a:ext cx="486175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71FD-CC39-B3C5-9D54-1C0D9EF0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err="1"/>
              <a:t>Propriétés</a:t>
            </a:r>
            <a:r>
              <a:rPr lang="en-US" sz="2800"/>
              <a:t> du </a:t>
            </a:r>
            <a:r>
              <a:rPr lang="en-US" sz="2800" err="1"/>
              <a:t>graphe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1FFDC-4999-5547-1558-DDA62DE7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dirty="0"/>
              <a:t>4</a:t>
            </a:fld>
            <a:endParaRPr lang="en-US" sz="2400"/>
          </a:p>
        </p:txBody>
      </p:sp>
      <p:pic>
        <p:nvPicPr>
          <p:cNvPr id="4" name="Picture 3" descr="A graph of a degree of extreme&#10;&#10;Description automatically generated">
            <a:extLst>
              <a:ext uri="{FF2B5EF4-FFF2-40B4-BE49-F238E27FC236}">
                <a16:creationId xmlns:a16="http://schemas.microsoft.com/office/drawing/2014/main" id="{B68E6370-AA1B-4194-5F19-07C01FF9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8" y="1371600"/>
            <a:ext cx="5893231" cy="41148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B1C5D3-2422-AEC7-89F8-DD93C79D9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66547"/>
              </p:ext>
            </p:extLst>
          </p:nvPr>
        </p:nvGraphicFramePr>
        <p:xfrm>
          <a:off x="6836833" y="2614083"/>
          <a:ext cx="418651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59">
                  <a:extLst>
                    <a:ext uri="{9D8B030D-6E8A-4147-A177-3AD203B41FA5}">
                      <a16:colId xmlns:a16="http://schemas.microsoft.com/office/drawing/2014/main" val="2849476574"/>
                    </a:ext>
                  </a:extLst>
                </a:gridCol>
                <a:gridCol w="2093259">
                  <a:extLst>
                    <a:ext uri="{9D8B030D-6E8A-4147-A177-3AD203B41FA5}">
                      <a16:colId xmlns:a16="http://schemas.microsoft.com/office/drawing/2014/main" val="2995126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Quantité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sommets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27475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8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Quantité</a:t>
                      </a:r>
                      <a:r>
                        <a:rPr lang="en-US"/>
                        <a:t> arcs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85729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25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Densité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0.0001135712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7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Coeff clustering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0.04908247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9820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EC3B624-D7D2-25A1-62D4-ED03C81651C3}"/>
              </a:ext>
            </a:extLst>
          </p:cNvPr>
          <p:cNvSpPr txBox="1"/>
          <p:nvPr/>
        </p:nvSpPr>
        <p:spPr>
          <a:xfrm>
            <a:off x="1164167" y="5503333"/>
            <a:ext cx="49741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Graphique de la distribution des degrés du graphe Wikipédia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677CB0-3975-5004-B72B-8E70F37CFA0B}"/>
              </a:ext>
            </a:extLst>
          </p:cNvPr>
          <p:cNvSpPr txBox="1"/>
          <p:nvPr/>
        </p:nvSpPr>
        <p:spPr>
          <a:xfrm>
            <a:off x="6865937" y="4458228"/>
            <a:ext cx="41010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Tableau résumant les caractéristiques du graphe Wikipédia</a:t>
            </a:r>
          </a:p>
        </p:txBody>
      </p:sp>
    </p:spTree>
    <p:extLst>
      <p:ext uri="{BB962C8B-B14F-4D97-AF65-F5344CB8AC3E}">
        <p14:creationId xmlns:p14="http://schemas.microsoft.com/office/powerpoint/2010/main" val="213360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F2D-95AE-DA0A-B0EE-2BB1CD6E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L'algorithme</a:t>
            </a:r>
            <a:r>
              <a:rPr lang="en-US"/>
              <a:t> dans les </a:t>
            </a:r>
            <a:r>
              <a:rPr lang="en-US" err="1"/>
              <a:t>grandes</a:t>
            </a:r>
            <a:r>
              <a:rPr lang="en-US"/>
              <a:t> </a:t>
            </a:r>
            <a:r>
              <a:rPr lang="en-US" err="1"/>
              <a:t>lignes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67EAB-11A7-DBC9-4326-3619D7CA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dirty="0"/>
              <a:t>5</a:t>
            </a:fld>
            <a:endParaRPr lang="en-US" sz="2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7928A4-4923-A844-FCC8-D806A9DC3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7672"/>
            <a:ext cx="7961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Application sur des </a:t>
            </a:r>
            <a:r>
              <a:rPr lang="en-US" err="1"/>
              <a:t>sommets</a:t>
            </a:r>
            <a:r>
              <a:rPr lang="en-US"/>
              <a:t> de </a:t>
            </a:r>
            <a:r>
              <a:rPr lang="en-US" err="1"/>
              <a:t>faible</a:t>
            </a:r>
            <a:r>
              <a:rPr lang="en-US"/>
              <a:t> </a:t>
            </a:r>
            <a:r>
              <a:rPr lang="en-US" err="1"/>
              <a:t>degré</a:t>
            </a:r>
            <a:r>
              <a:rPr lang="en-US"/>
              <a:t> externe</a:t>
            </a:r>
          </a:p>
          <a:p>
            <a:pPr lvl="1">
              <a:buFont typeface="Courier New" charset="2"/>
              <a:buChar char="o"/>
            </a:pPr>
            <a:r>
              <a:rPr lang="en-US" err="1"/>
              <a:t>Ajout</a:t>
            </a:r>
            <a:r>
              <a:rPr lang="en-US"/>
              <a:t> </a:t>
            </a:r>
            <a:r>
              <a:rPr lang="en-US" err="1"/>
              <a:t>d'arcs</a:t>
            </a:r>
            <a:r>
              <a:rPr lang="en-US"/>
              <a:t> </a:t>
            </a:r>
            <a:r>
              <a:rPr lang="en-US" err="1"/>
              <a:t>partant</a:t>
            </a:r>
            <a:r>
              <a:rPr lang="en-US"/>
              <a:t> de </a:t>
            </a:r>
            <a:r>
              <a:rPr lang="en-US" err="1"/>
              <a:t>ces</a:t>
            </a:r>
            <a:r>
              <a:rPr lang="en-US"/>
              <a:t> </a:t>
            </a:r>
            <a:r>
              <a:rPr lang="en-US" err="1"/>
              <a:t>sommets</a:t>
            </a:r>
            <a:endParaRPr lang="en-US"/>
          </a:p>
          <a:p>
            <a:endParaRPr lang="en-US"/>
          </a:p>
          <a:p>
            <a:r>
              <a:rPr lang="en-US" err="1"/>
              <a:t>Communauté</a:t>
            </a:r>
            <a:r>
              <a:rPr lang="en-US"/>
              <a:t> </a:t>
            </a:r>
            <a:r>
              <a:rPr lang="en-US" err="1"/>
              <a:t>égo-centrée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 </a:t>
            </a:r>
            <a:r>
              <a:rPr lang="en-US" err="1"/>
              <a:t>sommet</a:t>
            </a:r>
            <a:endParaRPr lang="en-US"/>
          </a:p>
          <a:p>
            <a:pPr lvl="1">
              <a:buFont typeface="Courier New" charset="2"/>
              <a:buChar char="o"/>
            </a:pPr>
            <a:r>
              <a:rPr lang="en-US" err="1"/>
              <a:t>Réduit</a:t>
            </a:r>
            <a:r>
              <a:rPr lang="en-US"/>
              <a:t> les </a:t>
            </a:r>
            <a:r>
              <a:rPr lang="en-US" err="1"/>
              <a:t>candidats</a:t>
            </a:r>
            <a:r>
              <a:rPr lang="en-US"/>
              <a:t> </a:t>
            </a:r>
            <a:r>
              <a:rPr lang="en-US" err="1"/>
              <a:t>vers</a:t>
            </a:r>
            <a:r>
              <a:rPr lang="en-US"/>
              <a:t> </a:t>
            </a:r>
            <a:r>
              <a:rPr lang="en-US" err="1"/>
              <a:t>lesquels</a:t>
            </a:r>
            <a:r>
              <a:rPr lang="en-US"/>
              <a:t> pointer le </a:t>
            </a:r>
            <a:r>
              <a:rPr lang="en-US" err="1"/>
              <a:t>nouvel</a:t>
            </a:r>
            <a:r>
              <a:rPr lang="en-US"/>
              <a:t> arc</a:t>
            </a:r>
          </a:p>
          <a:p>
            <a:pPr>
              <a:buFont typeface="Wingdings 3"/>
              <a:buChar char=""/>
            </a:pPr>
            <a:endParaRPr lang="en-US"/>
          </a:p>
          <a:p>
            <a:pPr>
              <a:buFont typeface="Wingdings 3"/>
              <a:buChar char=""/>
            </a:pPr>
            <a:r>
              <a:rPr lang="en-US" err="1"/>
              <a:t>Mécanisme</a:t>
            </a:r>
            <a:r>
              <a:rPr lang="en-US"/>
              <a:t> de </a:t>
            </a:r>
            <a:r>
              <a:rPr lang="en-US" err="1"/>
              <a:t>recommandation</a:t>
            </a:r>
            <a:r>
              <a:rPr lang="en-US"/>
              <a:t> par </a:t>
            </a:r>
            <a:r>
              <a:rPr lang="en-US" err="1"/>
              <a:t>similarité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 err="1"/>
              <a:t>Amène</a:t>
            </a:r>
            <a:r>
              <a:rPr lang="en-US"/>
              <a:t> au </a:t>
            </a:r>
            <a:r>
              <a:rPr lang="en-US" err="1"/>
              <a:t>résultat</a:t>
            </a:r>
            <a:r>
              <a:rPr lang="en-US"/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131044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966B-C511-8A3C-A2B9-F2155C94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Graphe</a:t>
            </a:r>
            <a:r>
              <a:rPr lang="en-US"/>
              <a:t> de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FB16-FD2A-BC02-B154-868652DB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Composante</a:t>
            </a:r>
            <a:r>
              <a:rPr lang="en-US"/>
              <a:t> </a:t>
            </a:r>
            <a:r>
              <a:rPr lang="en-US" err="1"/>
              <a:t>principale</a:t>
            </a:r>
            <a:r>
              <a:rPr lang="en-US"/>
              <a:t> du </a:t>
            </a:r>
            <a:r>
              <a:rPr lang="en-US" err="1"/>
              <a:t>graphe</a:t>
            </a:r>
            <a:r>
              <a:rPr lang="en-US"/>
              <a:t> </a:t>
            </a:r>
            <a:r>
              <a:rPr lang="en-US" err="1"/>
              <a:t>d'origine</a:t>
            </a:r>
            <a:endParaRPr lang="en-US"/>
          </a:p>
          <a:p>
            <a:r>
              <a:rPr lang="en-US"/>
              <a:t>Suppression </a:t>
            </a:r>
            <a:r>
              <a:rPr lang="en-US" err="1"/>
              <a:t>partiellement</a:t>
            </a:r>
            <a:r>
              <a:rPr lang="en-US"/>
              <a:t> </a:t>
            </a:r>
            <a:r>
              <a:rPr lang="en-US" err="1"/>
              <a:t>ciblée</a:t>
            </a:r>
            <a:r>
              <a:rPr lang="en-US"/>
              <a:t> des arcs: </a:t>
            </a:r>
            <a:r>
              <a:rPr lang="en-US" err="1"/>
              <a:t>ceux</a:t>
            </a:r>
            <a:r>
              <a:rPr lang="en-US"/>
              <a:t> incidents à des </a:t>
            </a:r>
            <a:r>
              <a:rPr lang="en-US" err="1"/>
              <a:t>sommets</a:t>
            </a:r>
            <a:r>
              <a:rPr lang="en-US"/>
              <a:t> de </a:t>
            </a:r>
            <a:r>
              <a:rPr lang="en-US" err="1"/>
              <a:t>degré</a:t>
            </a:r>
            <a:r>
              <a:rPr lang="en-US"/>
              <a:t> externe entre 3 et 5.</a:t>
            </a:r>
          </a:p>
          <a:p>
            <a:pPr lvl="1">
              <a:buFont typeface="Courier New" charset="2"/>
              <a:buChar char="o"/>
            </a:pPr>
            <a:r>
              <a:rPr lang="en-US" err="1"/>
              <a:t>Ces</a:t>
            </a:r>
            <a:r>
              <a:rPr lang="en-US"/>
              <a:t> </a:t>
            </a:r>
            <a:r>
              <a:rPr lang="en-US" err="1"/>
              <a:t>sommets</a:t>
            </a:r>
            <a:r>
              <a:rPr lang="en-US"/>
              <a:t> </a:t>
            </a:r>
            <a:r>
              <a:rPr lang="en-US" err="1"/>
              <a:t>ayant</a:t>
            </a:r>
            <a:r>
              <a:rPr lang="en-US"/>
              <a:t> perdus un lien </a:t>
            </a:r>
            <a:r>
              <a:rPr lang="en-US" err="1"/>
              <a:t>extérieur</a:t>
            </a:r>
            <a:r>
              <a:rPr lang="en-US"/>
              <a:t> </a:t>
            </a:r>
            <a:r>
              <a:rPr lang="en-US" err="1"/>
              <a:t>deviennent</a:t>
            </a:r>
            <a:r>
              <a:rPr lang="en-US"/>
              <a:t> </a:t>
            </a:r>
            <a:r>
              <a:rPr lang="en-US" err="1"/>
              <a:t>sommets</a:t>
            </a:r>
            <a:r>
              <a:rPr lang="en-US"/>
              <a:t> </a:t>
            </a:r>
            <a:r>
              <a:rPr lang="en-US" err="1"/>
              <a:t>cibles</a:t>
            </a:r>
          </a:p>
          <a:p>
            <a:pPr lvl="1">
              <a:buFont typeface="Courier New" charset="2"/>
              <a:buChar char="o"/>
            </a:pPr>
            <a:r>
              <a:rPr lang="en-US"/>
              <a:t>Test </a:t>
            </a:r>
            <a:r>
              <a:rPr lang="en-US" err="1"/>
              <a:t>donc</a:t>
            </a:r>
            <a:r>
              <a:rPr lang="en-US"/>
              <a:t> </a:t>
            </a:r>
            <a:r>
              <a:rPr lang="en-US" err="1"/>
              <a:t>centré</a:t>
            </a:r>
            <a:r>
              <a:rPr lang="en-US"/>
              <a:t> sur le </a:t>
            </a:r>
            <a:r>
              <a:rPr lang="en-US" err="1"/>
              <a:t>mécanisme</a:t>
            </a:r>
            <a:r>
              <a:rPr lang="en-US"/>
              <a:t> de </a:t>
            </a:r>
            <a:r>
              <a:rPr lang="en-US" err="1"/>
              <a:t>recommandation</a:t>
            </a:r>
            <a:r>
              <a:rPr lang="en-US"/>
              <a:t>, et non sur la </a:t>
            </a:r>
            <a:r>
              <a:rPr lang="en-US" err="1"/>
              <a:t>sélection</a:t>
            </a:r>
            <a:r>
              <a:rPr lang="en-US"/>
              <a:t> des </a:t>
            </a:r>
            <a:r>
              <a:rPr lang="en-US" err="1"/>
              <a:t>nœuds</a:t>
            </a:r>
            <a:r>
              <a:rPr lang="en-US"/>
              <a:t> </a:t>
            </a:r>
            <a:r>
              <a:rPr lang="en-US" err="1"/>
              <a:t>cibles</a:t>
            </a:r>
            <a:r>
              <a:rPr lang="en-US"/>
              <a:t> pour </a:t>
            </a:r>
            <a:r>
              <a:rPr lang="en-US" err="1"/>
              <a:t>ajout</a:t>
            </a:r>
            <a:r>
              <a:rPr lang="en-US"/>
              <a:t> de liens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B696-E0FA-9BD9-26D4-6274F3C9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dirty="0"/>
              <a:t>6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4995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71FD-CC39-B3C5-9D54-1C0D9EF0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err="1"/>
              <a:t>Communauté</a:t>
            </a:r>
            <a:r>
              <a:rPr lang="en-US" sz="2800"/>
              <a:t> </a:t>
            </a:r>
            <a:r>
              <a:rPr lang="en-US" sz="2800" err="1"/>
              <a:t>égo-centrée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8A8E-FBC2-8DAC-BAF8-611E3468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Noeud</a:t>
            </a:r>
            <a:r>
              <a:rPr lang="en-US"/>
              <a:t> </a:t>
            </a:r>
            <a:r>
              <a:rPr lang="en-US" err="1"/>
              <a:t>cible</a:t>
            </a:r>
            <a:endParaRPr lang="en-US"/>
          </a:p>
          <a:p>
            <a:r>
              <a:rPr lang="en-US" err="1"/>
              <a:t>Modularité</a:t>
            </a:r>
            <a:endParaRPr lang="en-US"/>
          </a:p>
          <a:p>
            <a:endParaRPr lang="en-US"/>
          </a:p>
          <a:p>
            <a:r>
              <a:rPr lang="en-US"/>
              <a:t>Interprétation multi-</a:t>
            </a:r>
            <a:r>
              <a:rPr lang="en-US" err="1"/>
              <a:t>critère</a:t>
            </a:r>
            <a:r>
              <a:rPr lang="en-US"/>
              <a:t>: multiples </a:t>
            </a:r>
            <a:r>
              <a:rPr lang="en-US" err="1"/>
              <a:t>modularités</a:t>
            </a:r>
          </a:p>
          <a:p>
            <a:pPr lvl="1">
              <a:buFont typeface="Courier New" charset="2"/>
              <a:buChar char="o"/>
            </a:pPr>
            <a:r>
              <a:rPr lang="en-US" i="1"/>
              <a:t>Combine then Rank </a:t>
            </a:r>
            <a:r>
              <a:rPr lang="en-US"/>
              <a:t>(</a:t>
            </a:r>
            <a:r>
              <a:rPr lang="en-US" err="1"/>
              <a:t>initialement</a:t>
            </a:r>
            <a:r>
              <a:rPr lang="en-US"/>
              <a:t> </a:t>
            </a:r>
            <a:r>
              <a:rPr lang="en-US" err="1"/>
              <a:t>retenue</a:t>
            </a:r>
            <a:r>
              <a:rPr lang="en-US"/>
              <a:t>)</a:t>
            </a:r>
          </a:p>
          <a:p>
            <a:pPr lvl="1">
              <a:buFont typeface="Courier New" charset="2"/>
              <a:buChar char="o"/>
            </a:pPr>
            <a:r>
              <a:rPr lang="en-US" i="1"/>
              <a:t>Ensemble Ranking </a:t>
            </a:r>
            <a:r>
              <a:rPr lang="en-US"/>
              <a:t>(</a:t>
            </a:r>
            <a:r>
              <a:rPr lang="en-US" err="1"/>
              <a:t>retenue</a:t>
            </a:r>
            <a:r>
              <a:rPr lang="en-US"/>
              <a:t> au final)</a:t>
            </a:r>
          </a:p>
          <a:p>
            <a:r>
              <a:rPr lang="en-US" err="1"/>
              <a:t>Modularités</a:t>
            </a:r>
            <a:r>
              <a:rPr lang="en-US"/>
              <a:t>: R, M, L (</a:t>
            </a:r>
            <a:r>
              <a:rPr lang="en-US" err="1"/>
              <a:t>vues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cours</a:t>
            </a:r>
            <a:r>
              <a:rPr lang="en-US"/>
              <a:t>)</a:t>
            </a:r>
          </a:p>
          <a:p>
            <a:r>
              <a:rPr lang="en-US" err="1"/>
              <a:t>Méthode</a:t>
            </a:r>
            <a:r>
              <a:rPr lang="en-US"/>
              <a:t> de vote: Borda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A04B9-627D-AF50-DDF6-E1A0458E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dirty="0"/>
              <a:t>7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569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FB589-78F5-BD62-DE89-558973E7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err="1"/>
              <a:t>Recommandation</a:t>
            </a:r>
            <a:r>
              <a:rPr lang="en-US"/>
              <a:t> de liens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2CED-EA8E-EF19-047B-9EDF006F6EBF}"/>
              </a:ext>
            </a:extLst>
          </p:cNvPr>
          <p:cNvSpPr>
            <a:spLocks/>
          </p:cNvSpPr>
          <p:nvPr/>
        </p:nvSpPr>
        <p:spPr>
          <a:xfrm>
            <a:off x="633553" y="1341557"/>
            <a:ext cx="6511479" cy="41919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621792">
              <a:spcAft>
                <a:spcPts val="600"/>
              </a:spcAft>
            </a:pPr>
            <a:endParaRPr lang="en-US"/>
          </a:p>
          <a:p>
            <a:pPr defTabSz="621792">
              <a:spcAft>
                <a:spcPts val="600"/>
              </a:spcAft>
            </a:pPr>
            <a:r>
              <a:rPr lang="en-US"/>
              <a:t>Entrée : </a:t>
            </a:r>
            <a:r>
              <a:rPr lang="en-US" err="1"/>
              <a:t>Communauté</a:t>
            </a:r>
            <a:r>
              <a:rPr lang="en-US"/>
              <a:t>, </a:t>
            </a:r>
            <a:r>
              <a:rPr lang="en-US" err="1"/>
              <a:t>Similarité</a:t>
            </a:r>
            <a:r>
              <a:rPr lang="en-US"/>
              <a:t>, </a:t>
            </a:r>
            <a:r>
              <a:rPr lang="en-US" err="1"/>
              <a:t>sommet</a:t>
            </a:r>
            <a:r>
              <a:rPr lang="en-US"/>
              <a:t> </a:t>
            </a:r>
            <a:r>
              <a:rPr lang="en-US" err="1"/>
              <a:t>candidat</a:t>
            </a:r>
            <a:r>
              <a:rPr lang="en-US"/>
              <a:t>, Nb de lien, </a:t>
            </a:r>
            <a:r>
              <a:rPr lang="en-US" err="1"/>
              <a:t>Graphe_rajout</a:t>
            </a:r>
            <a:endParaRPr lang="en-US" kern="1200">
              <a:latin typeface="+mn-lt"/>
            </a:endParaRPr>
          </a:p>
          <a:p>
            <a:pPr defTabSz="621792">
              <a:spcAft>
                <a:spcPts val="600"/>
              </a:spcAft>
            </a:pPr>
            <a:endParaRPr lang="en-US"/>
          </a:p>
          <a:p>
            <a:pPr defTabSz="621792">
              <a:spcAft>
                <a:spcPts val="600"/>
              </a:spcAft>
            </a:pPr>
            <a:endParaRPr lang="en-US"/>
          </a:p>
          <a:p>
            <a:pPr defTabSz="621792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Interprétation multi-</a:t>
            </a:r>
            <a:r>
              <a:rPr lang="en-US" kern="1200" err="1">
                <a:latin typeface="+mn-lt"/>
                <a:ea typeface="+mn-ea"/>
                <a:cs typeface="+mn-cs"/>
              </a:rPr>
              <a:t>critère</a:t>
            </a:r>
            <a:r>
              <a:rPr lang="en-US"/>
              <a:t> </a:t>
            </a:r>
            <a:r>
              <a:rPr lang="en-US" kern="1200">
                <a:latin typeface="+mn-lt"/>
                <a:ea typeface="+mn-ea"/>
                <a:cs typeface="+mn-cs"/>
              </a:rPr>
              <a:t>: </a:t>
            </a:r>
            <a:r>
              <a:rPr lang="en-US" kern="1200" err="1">
                <a:latin typeface="+mn-lt"/>
                <a:ea typeface="+mn-ea"/>
                <a:cs typeface="+mn-cs"/>
              </a:rPr>
              <a:t>plusieurs</a:t>
            </a:r>
            <a:r>
              <a:rPr lang="en-US" kern="1200"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latin typeface="+mn-lt"/>
                <a:ea typeface="+mn-ea"/>
                <a:cs typeface="+mn-cs"/>
              </a:rPr>
              <a:t>similarités</a:t>
            </a:r>
            <a:endParaRPr lang="en-US" kern="1200">
              <a:latin typeface="+mn-lt"/>
            </a:endParaRPr>
          </a:p>
          <a:p>
            <a:pPr marL="310515" lvl="1" defTabSz="621792">
              <a:spcAft>
                <a:spcPts val="600"/>
              </a:spcAft>
              <a:buFont typeface="Courier New" charset="2"/>
              <a:buChar char="o"/>
            </a:pPr>
            <a:r>
              <a:rPr lang="en-US" kern="1200" err="1">
                <a:latin typeface="+mn-lt"/>
                <a:ea typeface="+mn-ea"/>
                <a:cs typeface="+mn-cs"/>
              </a:rPr>
              <a:t>Même</a:t>
            </a:r>
            <a:r>
              <a:rPr lang="en-US" kern="1200">
                <a:latin typeface="+mn-lt"/>
                <a:ea typeface="+mn-ea"/>
                <a:cs typeface="+mn-cs"/>
              </a:rPr>
              <a:t> </a:t>
            </a:r>
            <a:r>
              <a:rPr lang="en-US" kern="1200" err="1">
                <a:latin typeface="+mn-lt"/>
                <a:ea typeface="+mn-ea"/>
                <a:cs typeface="+mn-cs"/>
              </a:rPr>
              <a:t>approche</a:t>
            </a:r>
            <a:r>
              <a:rPr lang="en-US" kern="1200">
                <a:latin typeface="+mn-lt"/>
                <a:ea typeface="+mn-ea"/>
                <a:cs typeface="+mn-cs"/>
              </a:rPr>
              <a:t> que pour les </a:t>
            </a:r>
            <a:r>
              <a:rPr lang="en-US" kern="1200" err="1">
                <a:latin typeface="+mn-lt"/>
                <a:ea typeface="+mn-ea"/>
                <a:cs typeface="+mn-cs"/>
              </a:rPr>
              <a:t>modularités</a:t>
            </a:r>
            <a:endParaRPr lang="en-US" sz="2400" kern="1200">
              <a:latin typeface="+mn-lt"/>
            </a:endParaRPr>
          </a:p>
          <a:p>
            <a:pPr defTabSz="621792">
              <a:spcAft>
                <a:spcPts val="600"/>
              </a:spcAft>
            </a:pPr>
            <a:endParaRPr lang="en-US"/>
          </a:p>
          <a:p>
            <a:pPr defTabSz="621792">
              <a:spcAft>
                <a:spcPts val="600"/>
              </a:spcAft>
            </a:pPr>
            <a:r>
              <a:rPr lang="en-US" kern="1200" err="1">
                <a:latin typeface="+mn-lt"/>
                <a:ea typeface="+mn-ea"/>
                <a:cs typeface="+mn-cs"/>
              </a:rPr>
              <a:t>Similarités</a:t>
            </a:r>
            <a:r>
              <a:rPr lang="en-US"/>
              <a:t> </a:t>
            </a:r>
            <a:r>
              <a:rPr lang="en-US" kern="1200">
                <a:latin typeface="+mn-lt"/>
                <a:ea typeface="+mn-ea"/>
                <a:cs typeface="+mn-cs"/>
              </a:rPr>
              <a:t>:</a:t>
            </a:r>
            <a:endParaRPr lang="en-US"/>
          </a:p>
          <a:p>
            <a:pPr marL="310515" lvl="1" defTabSz="621792">
              <a:spcAft>
                <a:spcPts val="600"/>
              </a:spcAft>
              <a:buFont typeface="Courier New" charset="2"/>
              <a:buChar char="o"/>
            </a:pPr>
            <a:r>
              <a:rPr lang="en-US" kern="1200">
                <a:latin typeface="+mn-lt"/>
                <a:ea typeface="+mn-ea"/>
                <a:cs typeface="+mn-cs"/>
              </a:rPr>
              <a:t>Jaccard</a:t>
            </a:r>
            <a:endParaRPr lang="en-US" kern="1200">
              <a:latin typeface="+mn-lt"/>
            </a:endParaRPr>
          </a:p>
          <a:p>
            <a:pPr marL="310515" lvl="1" defTabSz="621792">
              <a:spcAft>
                <a:spcPts val="600"/>
              </a:spcAft>
              <a:buFont typeface="Courier New" charset="2"/>
              <a:buChar char="o"/>
            </a:pPr>
            <a:r>
              <a:rPr lang="en-US">
                <a:ea typeface="+mn-lt"/>
                <a:cs typeface="+mn-lt"/>
              </a:rPr>
              <a:t>Sorensen </a:t>
            </a:r>
            <a:endParaRPr lang="en-US" b="1" kern="1200">
              <a:latin typeface="+mn-lt"/>
            </a:endParaRPr>
          </a:p>
          <a:p>
            <a:pPr marL="310515" lvl="1" defTabSz="621792">
              <a:spcAft>
                <a:spcPts val="600"/>
              </a:spcAft>
              <a:buFont typeface="Courier New" charset="2"/>
              <a:buChar char="o"/>
            </a:pPr>
            <a:r>
              <a:rPr lang="en-US" kern="1200">
                <a:latin typeface="+mn-lt"/>
                <a:ea typeface="+mn-ea"/>
                <a:cs typeface="+mn-cs"/>
              </a:rPr>
              <a:t>Katz (beta = 0.01, </a:t>
            </a:r>
            <a:r>
              <a:rPr lang="en-US" kern="1200" err="1">
                <a:latin typeface="+mn-lt"/>
                <a:ea typeface="+mn-ea"/>
                <a:cs typeface="+mn-cs"/>
              </a:rPr>
              <a:t>ordre</a:t>
            </a:r>
            <a:r>
              <a:rPr lang="en-US" kern="1200">
                <a:latin typeface="+mn-lt"/>
                <a:ea typeface="+mn-ea"/>
                <a:cs typeface="+mn-cs"/>
              </a:rPr>
              <a:t> = 3)</a:t>
            </a:r>
            <a:endParaRPr lang="en-US"/>
          </a:p>
          <a:p>
            <a:pPr marL="310515" lvl="1" defTabSz="621792">
              <a:spcAft>
                <a:spcPts val="600"/>
              </a:spcAft>
              <a:buFont typeface="Courier New" charset="2"/>
              <a:buChar char="o"/>
            </a:pPr>
            <a:endParaRPr lang="en-US"/>
          </a:p>
          <a:p>
            <a:pPr marL="310515" lvl="1" defTabSz="621792">
              <a:spcAft>
                <a:spcPts val="600"/>
              </a:spcAft>
              <a:buFont typeface="Courier New" charset="2"/>
              <a:buChar char="o"/>
            </a:pPr>
            <a:endParaRPr lang="en-US"/>
          </a:p>
          <a:p>
            <a:pPr marL="310515" lvl="1" defTabSz="621792">
              <a:spcAft>
                <a:spcPts val="600"/>
              </a:spcAft>
            </a:pPr>
            <a:endParaRPr lang="en-US"/>
          </a:p>
          <a:p>
            <a:pPr marL="310515" lvl="1">
              <a:spcAft>
                <a:spcPts val="600"/>
              </a:spcAft>
              <a:buFont typeface="Courier New" charset="2"/>
              <a:buChar char="o"/>
            </a:pPr>
            <a:endParaRPr lang="en-US"/>
          </a:p>
          <a:p>
            <a:pPr lvl="1">
              <a:spcAft>
                <a:spcPts val="600"/>
              </a:spcAft>
              <a:buFont typeface="Courier New" charset="2"/>
              <a:buChar char="o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58B96-40C8-C5DF-ED02-61EE9DDC1F5F}"/>
              </a:ext>
            </a:extLst>
          </p:cNvPr>
          <p:cNvSpPr>
            <a:spLocks/>
          </p:cNvSpPr>
          <p:nvPr/>
        </p:nvSpPr>
        <p:spPr>
          <a:xfrm>
            <a:off x="11253094" y="6483187"/>
            <a:ext cx="468028" cy="250079"/>
          </a:xfrm>
          <a:prstGeom prst="rect">
            <a:avLst/>
          </a:prstGeom>
        </p:spPr>
        <p:txBody>
          <a:bodyPr/>
          <a:lstStyle/>
          <a:p>
            <a:pPr defTabSz="621792">
              <a:spcAft>
                <a:spcPts val="600"/>
              </a:spcAft>
            </a:pPr>
            <a:fld id="{519954A3-9DFD-4C44-94BA-B95130A3BA1C}" type="slidenum"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621792">
                <a:spcAft>
                  <a:spcPts val="600"/>
                </a:spcAft>
              </a:pPr>
              <a:t>8</a:t>
            </a:fld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E6D60-723D-A7AF-3B01-44B8C7ACED67}"/>
              </a:ext>
            </a:extLst>
          </p:cNvPr>
          <p:cNvSpPr txBox="1"/>
          <p:nvPr/>
        </p:nvSpPr>
        <p:spPr>
          <a:xfrm>
            <a:off x="7530212" y="1102501"/>
            <a:ext cx="400049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Algorithme</a:t>
            </a:r>
            <a:r>
              <a:rPr lang="en-US"/>
              <a:t> :</a:t>
            </a:r>
          </a:p>
          <a:p>
            <a:r>
              <a:rPr lang="en-US" err="1"/>
              <a:t>Etape</a:t>
            </a:r>
            <a:r>
              <a:rPr lang="en-US"/>
              <a:t> 1 : </a:t>
            </a:r>
            <a:r>
              <a:rPr lang="en-US" err="1"/>
              <a:t>Classement</a:t>
            </a:r>
            <a:r>
              <a:rPr lang="en-US"/>
              <a:t> des </a:t>
            </a:r>
            <a:r>
              <a:rPr lang="en-US" err="1"/>
              <a:t>sommets</a:t>
            </a:r>
            <a:r>
              <a:rPr lang="en-US"/>
              <a:t> </a:t>
            </a:r>
            <a:r>
              <a:rPr lang="en-US" err="1"/>
              <a:t>selon</a:t>
            </a:r>
            <a:r>
              <a:rPr lang="en-US"/>
              <a:t> </a:t>
            </a:r>
            <a:r>
              <a:rPr lang="en-US" err="1"/>
              <a:t>leur</a:t>
            </a:r>
            <a:r>
              <a:rPr lang="en-US"/>
              <a:t> </a:t>
            </a:r>
            <a:r>
              <a:rPr lang="en-US" err="1"/>
              <a:t>similarité</a:t>
            </a:r>
            <a:r>
              <a:rPr lang="en-US"/>
              <a:t> avec le </a:t>
            </a:r>
            <a:r>
              <a:rPr lang="en-US" err="1"/>
              <a:t>sommet</a:t>
            </a:r>
            <a:r>
              <a:rPr lang="en-US"/>
              <a:t> </a:t>
            </a:r>
            <a:r>
              <a:rPr lang="en-US" err="1"/>
              <a:t>cible</a:t>
            </a:r>
            <a:r>
              <a:rPr lang="en-US"/>
              <a:t> </a:t>
            </a:r>
            <a:r>
              <a:rPr lang="en-US" err="1"/>
              <a:t>effectué</a:t>
            </a:r>
            <a:r>
              <a:rPr lang="en-US"/>
              <a:t> avec un vote de Bordas</a:t>
            </a:r>
          </a:p>
          <a:p>
            <a:endParaRPr lang="en-US"/>
          </a:p>
          <a:p>
            <a:r>
              <a:rPr lang="en-US" err="1"/>
              <a:t>Etape</a:t>
            </a:r>
            <a:r>
              <a:rPr lang="en-US"/>
              <a:t> 2 : </a:t>
            </a:r>
            <a:r>
              <a:rPr lang="en-US" err="1"/>
              <a:t>Filtrage</a:t>
            </a:r>
            <a:r>
              <a:rPr lang="en-US"/>
              <a:t> du </a:t>
            </a:r>
            <a:r>
              <a:rPr lang="en-US" err="1"/>
              <a:t>classement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supprimant</a:t>
            </a:r>
            <a:r>
              <a:rPr lang="en-US"/>
              <a:t> les </a:t>
            </a:r>
            <a:r>
              <a:rPr lang="en-US" err="1"/>
              <a:t>sommets</a:t>
            </a:r>
            <a:r>
              <a:rPr lang="en-US"/>
              <a:t> non </a:t>
            </a:r>
            <a:r>
              <a:rPr lang="en-US" err="1"/>
              <a:t>candidat</a:t>
            </a:r>
            <a:endParaRPr lang="en-US"/>
          </a:p>
          <a:p>
            <a:endParaRPr lang="en-US"/>
          </a:p>
          <a:p>
            <a:r>
              <a:rPr lang="en-US" err="1"/>
              <a:t>Etape</a:t>
            </a:r>
            <a:r>
              <a:rPr lang="en-US"/>
              <a:t> 3 : </a:t>
            </a:r>
            <a:r>
              <a:rPr lang="en-US" err="1"/>
              <a:t>Ajout</a:t>
            </a:r>
            <a:r>
              <a:rPr lang="en-US"/>
              <a:t> des liens </a:t>
            </a:r>
            <a:r>
              <a:rPr lang="en-US" err="1"/>
              <a:t>selon</a:t>
            </a:r>
            <a:r>
              <a:rPr lang="en-US"/>
              <a:t> le </a:t>
            </a:r>
            <a:r>
              <a:rPr lang="en-US" err="1"/>
              <a:t>classement</a:t>
            </a:r>
            <a:r>
              <a:rPr lang="en-US"/>
              <a:t> et le </a:t>
            </a:r>
            <a:r>
              <a:rPr lang="en-US" err="1"/>
              <a:t>nombre</a:t>
            </a:r>
            <a:r>
              <a:rPr lang="en-US"/>
              <a:t> de liens à </a:t>
            </a:r>
            <a:r>
              <a:rPr lang="en-US" err="1"/>
              <a:t>ajouter</a:t>
            </a:r>
            <a:endParaRPr lang="en-US"/>
          </a:p>
          <a:p>
            <a:endParaRPr lang="en-US"/>
          </a:p>
          <a:p>
            <a:r>
              <a:rPr lang="en-US" err="1"/>
              <a:t>Précision</a:t>
            </a:r>
            <a:r>
              <a:rPr lang="en-US"/>
              <a:t> : Des liens </a:t>
            </a:r>
            <a:r>
              <a:rPr lang="en-US" err="1"/>
              <a:t>peuvent</a:t>
            </a:r>
            <a:r>
              <a:rPr lang="en-US"/>
              <a:t> ne pas </a:t>
            </a:r>
            <a:r>
              <a:rPr lang="en-US" err="1"/>
              <a:t>pouvoir</a:t>
            </a:r>
            <a:r>
              <a:rPr lang="en-US"/>
              <a:t> </a:t>
            </a:r>
            <a:r>
              <a:rPr lang="en-US" err="1"/>
              <a:t>être</a:t>
            </a:r>
            <a:r>
              <a:rPr lang="en-US"/>
              <a:t> </a:t>
            </a:r>
            <a:r>
              <a:rPr lang="en-US" err="1"/>
              <a:t>établi</a:t>
            </a:r>
            <a:r>
              <a:rPr lang="en-US"/>
              <a:t> car : </a:t>
            </a:r>
          </a:p>
          <a:p>
            <a:r>
              <a:rPr lang="en-US"/>
              <a:t> - Les </a:t>
            </a:r>
            <a:r>
              <a:rPr lang="en-US" err="1"/>
              <a:t>sommets</a:t>
            </a:r>
            <a:r>
              <a:rPr lang="en-US"/>
              <a:t> </a:t>
            </a: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tous</a:t>
            </a:r>
            <a:r>
              <a:rPr lang="en-US"/>
              <a:t> </a:t>
            </a:r>
            <a:r>
              <a:rPr lang="en-US" err="1"/>
              <a:t>reliés</a:t>
            </a:r>
            <a:r>
              <a:rPr lang="en-US"/>
              <a:t> au </a:t>
            </a:r>
            <a:r>
              <a:rPr lang="en-US" err="1"/>
              <a:t>sommet</a:t>
            </a:r>
            <a:r>
              <a:rPr lang="en-US"/>
              <a:t> </a:t>
            </a:r>
            <a:r>
              <a:rPr lang="en-US" err="1"/>
              <a:t>cible</a:t>
            </a:r>
            <a:endParaRPr lang="en-US"/>
          </a:p>
          <a:p>
            <a:r>
              <a:rPr lang="en-US"/>
              <a:t> - </a:t>
            </a:r>
            <a:r>
              <a:rPr lang="en-US" err="1"/>
              <a:t>Moins</a:t>
            </a:r>
            <a:r>
              <a:rPr lang="en-US"/>
              <a:t> de </a:t>
            </a:r>
            <a:r>
              <a:rPr lang="en-US" err="1"/>
              <a:t>candidats</a:t>
            </a:r>
            <a:r>
              <a:rPr lang="en-US"/>
              <a:t> que de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d'ajout</a:t>
            </a:r>
            <a:r>
              <a:rPr lang="en-US"/>
              <a:t> possible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63927E-F356-9657-5805-6DD95448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9</a:t>
            </a:fld>
            <a:endParaRPr lang="en-US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2A2535-BD92-FAEE-1235-18EAE860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" y="-345732"/>
            <a:ext cx="12189578" cy="75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155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9667EDF28804A90DBA70A71B670B2" ma:contentTypeVersion="3" ma:contentTypeDescription="Crée un document." ma:contentTypeScope="" ma:versionID="b25f3e6875ca1e50a0b6e7c19efa0dae">
  <xsd:schema xmlns:xsd="http://www.w3.org/2001/XMLSchema" xmlns:xs="http://www.w3.org/2001/XMLSchema" xmlns:p="http://schemas.microsoft.com/office/2006/metadata/properties" xmlns:ns2="0f470484-4f74-4e78-b313-d4db099f04db" targetNamespace="http://schemas.microsoft.com/office/2006/metadata/properties" ma:root="true" ma:fieldsID="79fdb950698d1a063e8ab3c0f0fd02d6" ns2:_="">
    <xsd:import namespace="0f470484-4f74-4e78-b313-d4db099f04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470484-4f74-4e78-b313-d4db099f04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8499E3-1D96-40A3-B6B8-156C7517522C}">
  <ds:schemaRefs>
    <ds:schemaRef ds:uri="0f470484-4f74-4e78-b313-d4db099f04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5E43BF0-1B3F-4C6F-A250-E32A7F1B6A4A}">
  <ds:schemaRefs>
    <ds:schemaRef ds:uri="0f470484-4f74-4e78-b313-d4db099f04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42B8487-257F-4641-B178-DEBB4E1453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ARS – Recommandation de liens sur Wikipédia avec méthode multicritère</vt:lpstr>
      <vt:lpstr>Sommaire</vt:lpstr>
      <vt:lpstr>Contexte: pages Wikipédia et références</vt:lpstr>
      <vt:lpstr>Propriétés du graphe </vt:lpstr>
      <vt:lpstr>L'algorithme dans les grandes lignes</vt:lpstr>
      <vt:lpstr>Graphe de test</vt:lpstr>
      <vt:lpstr>Communauté égo-centrée </vt:lpstr>
      <vt:lpstr>Recommandation de liens</vt:lpstr>
      <vt:lpstr>PowerPoint Presentation</vt:lpstr>
      <vt:lpstr>PowerPoint Presentation</vt:lpstr>
      <vt:lpstr>Les résultats</vt:lpstr>
      <vt:lpstr>Interprétation des résultats</vt:lpstr>
      <vt:lpstr>Conclusion</vt:lpstr>
      <vt:lpstr>Merci de nous avoir écoutés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2013-07-15T20:26:40Z</dcterms:created>
  <dcterms:modified xsi:type="dcterms:W3CDTF">2024-01-11T09:32:04Z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0x0101003B29667EDF28804A90DBA70A71B670B2</vt:lpwstr>
  </property>
</Properties>
</file>