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0" r:id="rId6"/>
    <p:sldId id="261" r:id="rId7"/>
    <p:sldId id="266" r:id="rId8"/>
    <p:sldId id="271" r:id="rId9"/>
    <p:sldId id="272" r:id="rId10"/>
    <p:sldId id="273" r:id="rId11"/>
    <p:sldId id="262" r:id="rId12"/>
    <p:sldId id="263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FF683-E170-B1E4-D91E-339FF8B23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BE4E8-FA5A-A388-74C6-8A47E583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A795-CBEA-1E52-B804-66FD3432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7F7E-EAFB-58F4-2616-09FBB318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5DEE0-4EAA-2739-DB76-4AAE53A1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74F5-36C7-33DB-33E9-052EF91B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0151A-AA2A-9929-61AF-0A849F35D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A6916-0E16-700C-DECD-DA17D6FC5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1CA6-5DDD-799C-86A2-15906F70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2B47-42B0-F276-DE8A-36AAA837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1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F16BE-17E3-0FE2-3FA8-BE7234062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331D7-D7D7-C3D6-017A-778050B3A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BD30-B6FA-FBA5-BABA-D3123084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81BC7-8D3F-09A3-DF00-D2C1C54B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7612-8FA4-8A1A-6D11-12E466EB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7D93-DD11-B0D1-26C9-E14A7359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13988-DE74-FBC4-286E-4985789A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4460-C5AF-195F-4461-24F0A4E9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E398A-83E2-5EDD-544B-F8B0A4D9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F503-4E6A-1053-07D4-B1FC2FD5A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2079-3C58-E155-88D2-5C975EF1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73E6-9321-FC3B-3BA2-195076743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93ED-9B0A-4CD1-768A-1BD62680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DADBD-39CD-44BB-4A35-EF939AEA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844-FDA1-6B9B-FA18-4A98A139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AAE9-F7A0-32AA-D39E-7116198F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95BF-2440-3F16-2120-4CA29D34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14D4-3D21-C9AD-4A68-A4B3DADF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A7215-826E-24E6-DBEF-6B87E20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142B9-1369-9948-CFC8-BD9B9153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5A6D9-CA7B-F79C-C105-2590D7D9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1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D42E-52CA-1962-6D45-A042F7978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3585-E79F-0BCB-31C4-3FF7802C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CC9BC-FC2F-EB38-361C-801628083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299E44-216F-824A-6CA2-40838DD14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B32D7C-1A90-E469-4B68-7BAEA43FE4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1AFEF4-4F49-A85F-8BF8-F6E4E739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E2FB0-C2ED-8C50-25F6-39269B2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F1BF3-63EF-38E8-EA35-E0B90155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DB50-B8D0-4BB3-8DBC-2D025A3D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62941-67EC-2BB3-0291-A8DEDD42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43AB-25A6-E3A7-FD36-BB6113BD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99BA0-79D8-07D0-98EA-C047BE92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6A722-39C6-5BE5-AF18-0D47CCFD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2C737-BFA6-E00B-1EE9-BDA7AB05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C67A-0B1F-2D4A-24AD-0043BFA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343D-2A71-F0EC-8D0B-D4AED23D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00FB-E9A9-021D-2E99-672BEEA0A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77C5D-1B31-497D-5355-3705A44AF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69732-74A3-C61F-C969-6546317D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0BF2-3268-2F34-BB80-40FC8AFD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285D6-D51B-161C-A947-933CDF88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501F-B024-5229-9A0C-0C65B4CE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BEE79-8449-EA67-13C0-FBABA0BDE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EFAD7-5411-3CC2-E62D-ED2E4E10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AE2B4-1586-72E6-3E58-E498BC41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7EBB1-D833-9F12-C50C-A97F9065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0D90-3A15-7FB0-D35C-3FA0F938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61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FE6C0-6AB2-69B2-AA66-284B965E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5998D-26F8-33F0-B359-8A0D4B62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36CE5-6E6A-52C0-1A82-D071F7FCE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49964-1C78-4452-9761-967C29248C4F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0BA8-939A-8DC2-C834-92C8F5314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FC87-D1AB-CD3D-E29F-F73F3A213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80600-7EF1-4F08-A14D-59EFD7B8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4A2D-B132-966F-2DCA-93F172B1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Traffic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7250-19BD-F23D-7379-60EB6932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Washington </a:t>
            </a:r>
            <a:r>
              <a:rPr lang="en-US" dirty="0" err="1"/>
              <a:t>blvd</a:t>
            </a:r>
            <a:endParaRPr lang="en-US" dirty="0"/>
          </a:p>
          <a:p>
            <a:pPr algn="ctr"/>
            <a:r>
              <a:rPr lang="en-US" dirty="0"/>
              <a:t>Group-01</a:t>
            </a:r>
          </a:p>
          <a:p>
            <a:pPr marL="0" indent="0" algn="ctr">
              <a:buNone/>
            </a:pPr>
            <a:r>
              <a:rPr lang="en-US" u="sng" dirty="0"/>
              <a:t>Members</a:t>
            </a:r>
          </a:p>
          <a:p>
            <a:pPr marL="0" indent="0" algn="ctr">
              <a:buNone/>
            </a:pPr>
            <a:r>
              <a:rPr lang="en-US" dirty="0" err="1"/>
              <a:t>Tushon</a:t>
            </a:r>
            <a:r>
              <a:rPr lang="en-US" dirty="0"/>
              <a:t> Dey Babu (L20585317)</a:t>
            </a:r>
          </a:p>
          <a:p>
            <a:pPr marL="0" indent="0" algn="ctr">
              <a:buNone/>
            </a:pPr>
            <a:r>
              <a:rPr lang="en-US" dirty="0"/>
              <a:t>Mostafizur Rahman Shawon (L20570457)</a:t>
            </a:r>
          </a:p>
          <a:p>
            <a:pPr marL="0" indent="0" algn="ctr">
              <a:buNone/>
            </a:pPr>
            <a:r>
              <a:rPr lang="en-US" dirty="0"/>
              <a:t>Sonjoy Paul Avi (L20564404)</a:t>
            </a:r>
            <a:br>
              <a:rPr lang="en-US" dirty="0"/>
            </a:br>
            <a:r>
              <a:rPr lang="en-US" dirty="0" err="1"/>
              <a:t>Minhajul</a:t>
            </a:r>
            <a:r>
              <a:rPr lang="en-US" dirty="0"/>
              <a:t> Abedin Tajik (</a:t>
            </a:r>
          </a:p>
          <a:p>
            <a:pPr marL="0" indent="0" algn="ctr">
              <a:buNone/>
            </a:pPr>
            <a:r>
              <a:rPr lang="en-US" dirty="0"/>
              <a:t>Partha </a:t>
            </a:r>
            <a:r>
              <a:rPr lang="en-US" dirty="0" err="1"/>
              <a:t>Pratim</a:t>
            </a:r>
            <a:r>
              <a:rPr lang="en-US" dirty="0"/>
              <a:t> Roy (</a:t>
            </a:r>
          </a:p>
        </p:txBody>
      </p:sp>
    </p:spTree>
    <p:extLst>
      <p:ext uri="{BB962C8B-B14F-4D97-AF65-F5344CB8AC3E}">
        <p14:creationId xmlns:p14="http://schemas.microsoft.com/office/powerpoint/2010/main" val="249078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2288F-956A-1EB1-715C-239AA64FE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894" y="949399"/>
            <a:ext cx="3711262" cy="195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9CCFA-D5BA-CCD3-50B6-8A317D9C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19" y="3714675"/>
            <a:ext cx="7300593" cy="1714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DE2B10-C2A8-0145-C946-DE84BCC0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605" y="815113"/>
            <a:ext cx="5989839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1EB7-2EBF-9C93-6DD9-6B73B01B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05" y="1135892"/>
            <a:ext cx="393223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Intersection 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E84211-BDAB-966B-1726-5B361B86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39942"/>
              </p:ext>
            </p:extLst>
          </p:nvPr>
        </p:nvGraphicFramePr>
        <p:xfrm>
          <a:off x="911905" y="1702549"/>
          <a:ext cx="8857247" cy="214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0992">
                  <a:extLst>
                    <a:ext uri="{9D8B030D-6E8A-4147-A177-3AD203B41FA5}">
                      <a16:colId xmlns:a16="http://schemas.microsoft.com/office/drawing/2014/main" val="3432690043"/>
                    </a:ext>
                  </a:extLst>
                </a:gridCol>
                <a:gridCol w="994284">
                  <a:extLst>
                    <a:ext uri="{9D8B030D-6E8A-4147-A177-3AD203B41FA5}">
                      <a16:colId xmlns:a16="http://schemas.microsoft.com/office/drawing/2014/main" val="446890253"/>
                    </a:ext>
                  </a:extLst>
                </a:gridCol>
                <a:gridCol w="1178709">
                  <a:extLst>
                    <a:ext uri="{9D8B030D-6E8A-4147-A177-3AD203B41FA5}">
                      <a16:colId xmlns:a16="http://schemas.microsoft.com/office/drawing/2014/main" val="588545250"/>
                    </a:ext>
                  </a:extLst>
                </a:gridCol>
                <a:gridCol w="1106853">
                  <a:extLst>
                    <a:ext uri="{9D8B030D-6E8A-4147-A177-3AD203B41FA5}">
                      <a16:colId xmlns:a16="http://schemas.microsoft.com/office/drawing/2014/main" val="2327659978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2546671595"/>
                    </a:ext>
                  </a:extLst>
                </a:gridCol>
              </a:tblGrid>
              <a:tr h="323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Intersection-1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4112632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 and WB left-turn movements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11.33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46.50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≈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743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 and WB through and right-turn movements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25.96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32.03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41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NB and SB left-, through, and right-turn movements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19.87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38.14 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374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2719D4-A548-6B5C-7613-2C7E5B06B456}"/>
              </a:ext>
            </a:extLst>
          </p:cNvPr>
          <p:cNvSpPr txBox="1"/>
          <p:nvPr/>
        </p:nvSpPr>
        <p:spPr>
          <a:xfrm>
            <a:off x="839788" y="3920275"/>
            <a:ext cx="29438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Intersection II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EB364D-FF8F-CA20-67A4-6F64B1139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13980"/>
              </p:ext>
            </p:extLst>
          </p:nvPr>
        </p:nvGraphicFramePr>
        <p:xfrm>
          <a:off x="911905" y="4412718"/>
          <a:ext cx="8857247" cy="214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0992">
                  <a:extLst>
                    <a:ext uri="{9D8B030D-6E8A-4147-A177-3AD203B41FA5}">
                      <a16:colId xmlns:a16="http://schemas.microsoft.com/office/drawing/2014/main" val="3432690043"/>
                    </a:ext>
                  </a:extLst>
                </a:gridCol>
                <a:gridCol w="994284">
                  <a:extLst>
                    <a:ext uri="{9D8B030D-6E8A-4147-A177-3AD203B41FA5}">
                      <a16:colId xmlns:a16="http://schemas.microsoft.com/office/drawing/2014/main" val="446890253"/>
                    </a:ext>
                  </a:extLst>
                </a:gridCol>
                <a:gridCol w="1178709">
                  <a:extLst>
                    <a:ext uri="{9D8B030D-6E8A-4147-A177-3AD203B41FA5}">
                      <a16:colId xmlns:a16="http://schemas.microsoft.com/office/drawing/2014/main" val="588545250"/>
                    </a:ext>
                  </a:extLst>
                </a:gridCol>
                <a:gridCol w="1106853">
                  <a:extLst>
                    <a:ext uri="{9D8B030D-6E8A-4147-A177-3AD203B41FA5}">
                      <a16:colId xmlns:a16="http://schemas.microsoft.com/office/drawing/2014/main" val="2327659978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2546671595"/>
                    </a:ext>
                  </a:extLst>
                </a:gridCol>
              </a:tblGrid>
              <a:tr h="323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Intersection-1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4112632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 and WB left-turn movements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3.25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14.74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≈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743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EB and WB through and right-turn movements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9.67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8.32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41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 and SB left-, through, and right-turn movements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5.06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12.93 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3740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A6C0BA1-1908-7E35-7981-29B47CB1985A}"/>
              </a:ext>
            </a:extLst>
          </p:cNvPr>
          <p:cNvSpPr txBox="1"/>
          <p:nvPr/>
        </p:nvSpPr>
        <p:spPr>
          <a:xfrm>
            <a:off x="10182809" y="1972350"/>
            <a:ext cx="159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44.64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≈ 45</a:t>
            </a:r>
            <a:r>
              <a:rPr lang="en-US" dirty="0"/>
              <a:t>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2D0E5-774E-85AD-320F-FC49904FE0F7}"/>
              </a:ext>
            </a:extLst>
          </p:cNvPr>
          <p:cNvSpPr txBox="1"/>
          <p:nvPr/>
        </p:nvSpPr>
        <p:spPr>
          <a:xfrm>
            <a:off x="9841269" y="4870780"/>
            <a:ext cx="242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Offset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28.48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≈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28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EE465-C5D5-D382-FFF5-E3C80CBFD0CA}"/>
              </a:ext>
            </a:extLst>
          </p:cNvPr>
          <p:cNvSpPr txBox="1"/>
          <p:nvPr/>
        </p:nvSpPr>
        <p:spPr>
          <a:xfrm>
            <a:off x="1912776" y="541176"/>
            <a:ext cx="62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Timing Plan &amp; Offset (Calculated Field Data)</a:t>
            </a:r>
          </a:p>
        </p:txBody>
      </p:sp>
    </p:spTree>
    <p:extLst>
      <p:ext uri="{BB962C8B-B14F-4D97-AF65-F5344CB8AC3E}">
        <p14:creationId xmlns:p14="http://schemas.microsoft.com/office/powerpoint/2010/main" val="287915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1EB7-2EBF-9C93-6DD9-6B73B01B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05" y="1125804"/>
            <a:ext cx="3932237" cy="457200"/>
          </a:xfrm>
        </p:spPr>
        <p:txBody>
          <a:bodyPr>
            <a:normAutofit fontScale="90000"/>
          </a:bodyPr>
          <a:lstStyle/>
          <a:p>
            <a:r>
              <a:rPr lang="en-US" dirty="0"/>
              <a:t>Intersection III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E84211-BDAB-966B-1726-5B361B86C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48424"/>
              </p:ext>
            </p:extLst>
          </p:nvPr>
        </p:nvGraphicFramePr>
        <p:xfrm>
          <a:off x="921236" y="1652782"/>
          <a:ext cx="8857247" cy="2143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90992">
                  <a:extLst>
                    <a:ext uri="{9D8B030D-6E8A-4147-A177-3AD203B41FA5}">
                      <a16:colId xmlns:a16="http://schemas.microsoft.com/office/drawing/2014/main" val="3432690043"/>
                    </a:ext>
                  </a:extLst>
                </a:gridCol>
                <a:gridCol w="994284">
                  <a:extLst>
                    <a:ext uri="{9D8B030D-6E8A-4147-A177-3AD203B41FA5}">
                      <a16:colId xmlns:a16="http://schemas.microsoft.com/office/drawing/2014/main" val="446890253"/>
                    </a:ext>
                  </a:extLst>
                </a:gridCol>
                <a:gridCol w="1178709">
                  <a:extLst>
                    <a:ext uri="{9D8B030D-6E8A-4147-A177-3AD203B41FA5}">
                      <a16:colId xmlns:a16="http://schemas.microsoft.com/office/drawing/2014/main" val="588545250"/>
                    </a:ext>
                  </a:extLst>
                </a:gridCol>
                <a:gridCol w="1106853">
                  <a:extLst>
                    <a:ext uri="{9D8B030D-6E8A-4147-A177-3AD203B41FA5}">
                      <a16:colId xmlns:a16="http://schemas.microsoft.com/office/drawing/2014/main" val="2327659978"/>
                    </a:ext>
                  </a:extLst>
                </a:gridCol>
                <a:gridCol w="886409">
                  <a:extLst>
                    <a:ext uri="{9D8B030D-6E8A-4147-A177-3AD203B41FA5}">
                      <a16:colId xmlns:a16="http://schemas.microsoft.com/office/drawing/2014/main" val="2546671595"/>
                    </a:ext>
                  </a:extLst>
                </a:gridCol>
              </a:tblGrid>
              <a:tr h="3235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Intersection-1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Green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Yellow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4112632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EB and WB left-turn movements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2.85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12.71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3.56</a:t>
                      </a: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≈ </a:t>
                      </a: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743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EB and WB through and right-turn movements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7.89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5.11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904119"/>
                  </a:ext>
                </a:extLst>
              </a:tr>
              <a:tr h="6066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 and SB left-, through, and right-turn movements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2.10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10.89 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374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3F72E3E-888C-34AE-4E2B-1F30CC6EE045}"/>
              </a:ext>
            </a:extLst>
          </p:cNvPr>
          <p:cNvSpPr txBox="1"/>
          <p:nvPr/>
        </p:nvSpPr>
        <p:spPr>
          <a:xfrm>
            <a:off x="9769152" y="2091723"/>
            <a:ext cx="242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Offset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28.67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≈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29</a:t>
            </a:r>
            <a:r>
              <a:rPr lang="en-US" dirty="0"/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3455B7-505D-B6AE-BF30-0425FC957AF0}"/>
              </a:ext>
            </a:extLst>
          </p:cNvPr>
          <p:cNvSpPr txBox="1"/>
          <p:nvPr/>
        </p:nvSpPr>
        <p:spPr>
          <a:xfrm>
            <a:off x="1250302" y="403222"/>
            <a:ext cx="8210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Timing Plan, Offset &amp; Phase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F7501A-5FAD-7AEB-925E-7B45CEF9F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50670"/>
              </p:ext>
            </p:extLst>
          </p:nvPr>
        </p:nvGraphicFramePr>
        <p:xfrm>
          <a:off x="2461208" y="4277426"/>
          <a:ext cx="6290907" cy="1855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969">
                  <a:extLst>
                    <a:ext uri="{9D8B030D-6E8A-4147-A177-3AD203B41FA5}">
                      <a16:colId xmlns:a16="http://schemas.microsoft.com/office/drawing/2014/main" val="3907583752"/>
                    </a:ext>
                  </a:extLst>
                </a:gridCol>
                <a:gridCol w="2096969">
                  <a:extLst>
                    <a:ext uri="{9D8B030D-6E8A-4147-A177-3AD203B41FA5}">
                      <a16:colId xmlns:a16="http://schemas.microsoft.com/office/drawing/2014/main" val="547873489"/>
                    </a:ext>
                  </a:extLst>
                </a:gridCol>
                <a:gridCol w="2096969">
                  <a:extLst>
                    <a:ext uri="{9D8B030D-6E8A-4147-A177-3AD203B41FA5}">
                      <a16:colId xmlns:a16="http://schemas.microsoft.com/office/drawing/2014/main" val="49348196"/>
                    </a:ext>
                  </a:extLst>
                </a:gridCol>
              </a:tblGrid>
              <a:tr h="463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Intersection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optimum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564378"/>
                  </a:ext>
                </a:extLst>
              </a:tr>
              <a:tr h="463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Intersection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65.49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86.82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183824"/>
                  </a:ext>
                </a:extLst>
              </a:tr>
              <a:tr h="463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Intersection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25.31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43.68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44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40781"/>
                  </a:ext>
                </a:extLst>
              </a:tr>
              <a:tr h="4638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Intersection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24.70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42.81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≈ 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17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2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9185-91E7-68E9-543C-1AB85A357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Program (Original)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3F8FD-992B-AAA5-3E1D-EA5B94780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959"/>
            <a:ext cx="10515600" cy="3982783"/>
          </a:xfrm>
        </p:spPr>
      </p:pic>
    </p:spTree>
    <p:extLst>
      <p:ext uri="{BB962C8B-B14F-4D97-AF65-F5344CB8AC3E}">
        <p14:creationId xmlns:p14="http://schemas.microsoft.com/office/powerpoint/2010/main" val="396870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5ECA-ABE2-0AC7-B438-DEEF24042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361" y="167032"/>
            <a:ext cx="7811278" cy="67272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Simulated Signal Design (Modified)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F5F7CC-A1DC-6145-E1D9-5CAB0B8695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396260"/>
              </p:ext>
            </p:extLst>
          </p:nvPr>
        </p:nvGraphicFramePr>
        <p:xfrm>
          <a:off x="380316" y="1178908"/>
          <a:ext cx="4446819" cy="2655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425">
                  <a:extLst>
                    <a:ext uri="{9D8B030D-6E8A-4147-A177-3AD203B41FA5}">
                      <a16:colId xmlns:a16="http://schemas.microsoft.com/office/drawing/2014/main" val="614678133"/>
                    </a:ext>
                  </a:extLst>
                </a:gridCol>
                <a:gridCol w="760302">
                  <a:extLst>
                    <a:ext uri="{9D8B030D-6E8A-4147-A177-3AD203B41FA5}">
                      <a16:colId xmlns:a16="http://schemas.microsoft.com/office/drawing/2014/main" val="2705188376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101096607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3785683201"/>
                    </a:ext>
                  </a:extLst>
                </a:gridCol>
                <a:gridCol w="889364">
                  <a:extLst>
                    <a:ext uri="{9D8B030D-6E8A-4147-A177-3AD203B41FA5}">
                      <a16:colId xmlns:a16="http://schemas.microsoft.com/office/drawing/2014/main" val="3508323546"/>
                    </a:ext>
                  </a:extLst>
                </a:gridCol>
              </a:tblGrid>
              <a:tr h="238188">
                <a:tc>
                  <a:txBody>
                    <a:bodyPr/>
                    <a:lstStyle/>
                    <a:p>
                      <a:pPr algn="ctr" fontAlgn="b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</a:t>
                      </a:r>
                      <a:endParaRPr lang="en-US" sz="1500" b="0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284835"/>
                  </a:ext>
                </a:extLst>
              </a:tr>
              <a:tr h="5715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-WB left-turn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318290"/>
                  </a:ext>
                </a:extLst>
              </a:tr>
              <a:tr h="5715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– WB- TR-RT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9573"/>
                  </a:ext>
                </a:extLst>
              </a:tr>
              <a:tr h="57158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NB- SB-LT, TR and RT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950482"/>
                  </a:ext>
                </a:extLst>
              </a:tr>
              <a:tr h="367017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Cycle time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 Seconds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6860994"/>
                  </a:ext>
                </a:extLst>
              </a:tr>
              <a:tr h="238188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 Seconds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4047489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347A2E-6F3C-2E8D-0E84-8AF621C09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31680"/>
              </p:ext>
            </p:extLst>
          </p:nvPr>
        </p:nvGraphicFramePr>
        <p:xfrm>
          <a:off x="6950915" y="1123157"/>
          <a:ext cx="4693690" cy="25124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38">
                  <a:extLst>
                    <a:ext uri="{9D8B030D-6E8A-4147-A177-3AD203B41FA5}">
                      <a16:colId xmlns:a16="http://schemas.microsoft.com/office/drawing/2014/main" val="2408267823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2529203903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4063928617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3886817437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703274495"/>
                    </a:ext>
                  </a:extLst>
                </a:gridCol>
              </a:tblGrid>
              <a:tr h="3421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761898"/>
                  </a:ext>
                </a:extLst>
              </a:tr>
              <a:tr h="342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-WB left-turn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66908"/>
                  </a:ext>
                </a:extLst>
              </a:tr>
              <a:tr h="342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– WB- TR-RT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681534"/>
                  </a:ext>
                </a:extLst>
              </a:tr>
              <a:tr h="34217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NB- SB-LT, TR and RT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24039"/>
                  </a:ext>
                </a:extLst>
              </a:tr>
              <a:tr h="3421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Cycle time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 Seconds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0650679"/>
                  </a:ext>
                </a:extLst>
              </a:tr>
              <a:tr h="34217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Seconds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43706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D35626-03A7-A484-3C77-B65B1ED52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87051"/>
              </p:ext>
            </p:extLst>
          </p:nvPr>
        </p:nvGraphicFramePr>
        <p:xfrm>
          <a:off x="3851305" y="4034121"/>
          <a:ext cx="4693690" cy="2814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8738">
                  <a:extLst>
                    <a:ext uri="{9D8B030D-6E8A-4147-A177-3AD203B41FA5}">
                      <a16:colId xmlns:a16="http://schemas.microsoft.com/office/drawing/2014/main" val="2254134570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2807721094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667197404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1485076505"/>
                    </a:ext>
                  </a:extLst>
                </a:gridCol>
                <a:gridCol w="938738">
                  <a:extLst>
                    <a:ext uri="{9D8B030D-6E8A-4147-A177-3AD203B41FA5}">
                      <a16:colId xmlns:a16="http://schemas.microsoft.com/office/drawing/2014/main" val="2071681569"/>
                    </a:ext>
                  </a:extLst>
                </a:gridCol>
              </a:tblGrid>
              <a:tr h="4428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Green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AR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84956"/>
                  </a:ext>
                </a:extLst>
              </a:tr>
              <a:tr h="4428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-WB left-turn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896152"/>
                  </a:ext>
                </a:extLst>
              </a:tr>
              <a:tr h="4428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EB – WB- TR-RT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30776"/>
                  </a:ext>
                </a:extLst>
              </a:tr>
              <a:tr h="44280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NB- SB-LT, TR and RT 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602649"/>
                  </a:ext>
                </a:extLst>
              </a:tr>
              <a:tr h="4428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Cycle Time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54 Sec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2178590"/>
                  </a:ext>
                </a:extLst>
              </a:tr>
              <a:tr h="44280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Offset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50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Sec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50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506412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5864BC-6C47-4A20-D41A-195EE6BB1CF0}"/>
              </a:ext>
            </a:extLst>
          </p:cNvPr>
          <p:cNvSpPr txBox="1"/>
          <p:nvPr/>
        </p:nvSpPr>
        <p:spPr>
          <a:xfrm>
            <a:off x="7589334" y="718607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Intersection 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E5A07-232A-E9E6-6155-B8D9B38AE1C2}"/>
              </a:ext>
            </a:extLst>
          </p:cNvPr>
          <p:cNvSpPr txBox="1"/>
          <p:nvPr/>
        </p:nvSpPr>
        <p:spPr>
          <a:xfrm>
            <a:off x="816618" y="788514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Intersection 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A8F919-8CC3-6722-97B4-02B9227383FA}"/>
              </a:ext>
            </a:extLst>
          </p:cNvPr>
          <p:cNvSpPr txBox="1"/>
          <p:nvPr/>
        </p:nvSpPr>
        <p:spPr>
          <a:xfrm>
            <a:off x="4435587" y="3635585"/>
            <a:ext cx="315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Intersection III</a:t>
            </a:r>
          </a:p>
        </p:txBody>
      </p:sp>
    </p:spTree>
    <p:extLst>
      <p:ext uri="{BB962C8B-B14F-4D97-AF65-F5344CB8AC3E}">
        <p14:creationId xmlns:p14="http://schemas.microsoft.com/office/powerpoint/2010/main" val="308937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452E7-72CD-B5A1-FFEC-CAAAAF27A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953" y="904826"/>
            <a:ext cx="10984168" cy="19760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AB6589-DD81-A666-E341-309220792E55}"/>
              </a:ext>
            </a:extLst>
          </p:cNvPr>
          <p:cNvSpPr/>
          <p:nvPr/>
        </p:nvSpPr>
        <p:spPr>
          <a:xfrm>
            <a:off x="7321433" y="1554565"/>
            <a:ext cx="1000125" cy="132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2A43B7-BEA8-139C-A4EB-D45A2886CBD3}"/>
              </a:ext>
            </a:extLst>
          </p:cNvPr>
          <p:cNvSpPr txBox="1"/>
          <p:nvPr/>
        </p:nvSpPr>
        <p:spPr>
          <a:xfrm>
            <a:off x="2668555" y="298580"/>
            <a:ext cx="585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Time after modification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8382A8-C76C-811F-AEE2-1B45BDAD1F4E}"/>
              </a:ext>
            </a:extLst>
          </p:cNvPr>
          <p:cNvSpPr txBox="1"/>
          <p:nvPr/>
        </p:nvSpPr>
        <p:spPr>
          <a:xfrm>
            <a:off x="3943751" y="3619297"/>
            <a:ext cx="38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Delay time before modification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224AFB-88DD-1683-53B1-0AD623D0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4" y="4018844"/>
            <a:ext cx="11274517" cy="19760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EA1CFA-7244-C03B-41A4-41720D105267}"/>
              </a:ext>
            </a:extLst>
          </p:cNvPr>
          <p:cNvSpPr txBox="1"/>
          <p:nvPr/>
        </p:nvSpPr>
        <p:spPr>
          <a:xfrm>
            <a:off x="5851862" y="2883492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delay : 15.2 sec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E649DB-F08F-1FDA-77DC-204BE11768AB}"/>
              </a:ext>
            </a:extLst>
          </p:cNvPr>
          <p:cNvSpPr txBox="1"/>
          <p:nvPr/>
        </p:nvSpPr>
        <p:spPr>
          <a:xfrm>
            <a:off x="5662807" y="6055309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delay : 16.27 sec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42234-D1B5-462A-AA82-D635FCE65C66}"/>
              </a:ext>
            </a:extLst>
          </p:cNvPr>
          <p:cNvSpPr/>
          <p:nvPr/>
        </p:nvSpPr>
        <p:spPr>
          <a:xfrm>
            <a:off x="7207024" y="4693850"/>
            <a:ext cx="1000125" cy="1327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05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8E84-1687-740C-EDBE-B3F48A1F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5C781-1EF6-ADB5-6C6D-9B6F2036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intersection I and III for through and dedicated left lane we observed maximum queue. </a:t>
            </a:r>
          </a:p>
          <a:p>
            <a:pPr marL="0" indent="0">
              <a:buNone/>
            </a:pPr>
            <a:r>
              <a:rPr lang="en-US" dirty="0"/>
              <a:t> - Minor road has less traffic volume so, we improvised signal coordination .</a:t>
            </a:r>
          </a:p>
          <a:p>
            <a:r>
              <a:rPr lang="en-US" dirty="0"/>
              <a:t>After modification we found that delay time was reduced from 16.27 seconds to 15.2 Seconds.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931A-9D43-DB8C-3D59-C93883BE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1EA6C8-C39F-6656-51AE-CDAF9EAD94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314355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7058951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352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9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Mostafizur</a:t>
                      </a:r>
                      <a:r>
                        <a:rPr lang="en-US" dirty="0"/>
                        <a:t> Rahman Shawon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(Intersection 1) , </a:t>
                      </a:r>
                      <a:r>
                        <a:rPr lang="en-US" dirty="0" err="1"/>
                        <a:t>Vissim</a:t>
                      </a:r>
                      <a:r>
                        <a:rPr lang="en-US" dirty="0"/>
                        <a:t> Drawing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4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Tushon</a:t>
                      </a:r>
                      <a:r>
                        <a:rPr lang="en-US" dirty="0"/>
                        <a:t> Dey Babu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 ,Report (Intersection 2) , </a:t>
                      </a:r>
                      <a:r>
                        <a:rPr lang="en-US" dirty="0" err="1"/>
                        <a:t>Vissim</a:t>
                      </a:r>
                      <a:r>
                        <a:rPr lang="en-US" dirty="0"/>
                        <a:t> data input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03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Minhajul</a:t>
                      </a:r>
                      <a:r>
                        <a:rPr lang="en-US" dirty="0"/>
                        <a:t> Abedin Tajik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(Intersection 3) , </a:t>
                      </a:r>
                      <a:r>
                        <a:rPr lang="en-US" dirty="0" err="1"/>
                        <a:t>Vissim</a:t>
                      </a:r>
                      <a:r>
                        <a:rPr lang="en-US" dirty="0"/>
                        <a:t> Signal </a:t>
                      </a:r>
                      <a:r>
                        <a:rPr lang="en-US" dirty="0" err="1"/>
                        <a:t>Cordination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496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Sonjoy Paul Avi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 , VISSIM Vehicle input , Presentation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1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Partha </a:t>
                      </a:r>
                      <a:r>
                        <a:rPr lang="en-US" dirty="0" err="1"/>
                        <a:t>Pratim</a:t>
                      </a:r>
                      <a:r>
                        <a:rPr lang="en-US" dirty="0"/>
                        <a:t> Roy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Calculation , VISSIM Observation , Presentation Slide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06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93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B0DDB-E6CF-C1F7-DE71-9BD55C47A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858074"/>
            <a:ext cx="10515600" cy="36194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610F0-4FC7-81C6-8612-20AF2CCD464C}"/>
              </a:ext>
            </a:extLst>
          </p:cNvPr>
          <p:cNvSpPr txBox="1"/>
          <p:nvPr/>
        </p:nvSpPr>
        <p:spPr>
          <a:xfrm>
            <a:off x="1743075" y="5000625"/>
            <a:ext cx="835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Testbed (Washington Blvd) </a:t>
            </a:r>
          </a:p>
        </p:txBody>
      </p:sp>
    </p:spTree>
    <p:extLst>
      <p:ext uri="{BB962C8B-B14F-4D97-AF65-F5344CB8AC3E}">
        <p14:creationId xmlns:p14="http://schemas.microsoft.com/office/powerpoint/2010/main" val="156645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900-7415-F917-37DF-C301AD47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7" y="481300"/>
            <a:ext cx="3256350" cy="559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Intersection-I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35ED00-6261-A99A-F290-7DDDC133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422" y="1397007"/>
            <a:ext cx="6172200" cy="462123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8E612-B3F4-BFE1-B067-DAD776153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03359"/>
              </p:ext>
            </p:extLst>
          </p:nvPr>
        </p:nvGraphicFramePr>
        <p:xfrm>
          <a:off x="1201577" y="1553514"/>
          <a:ext cx="3025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4">
                  <a:extLst>
                    <a:ext uri="{9D8B030D-6E8A-4147-A177-3AD203B41FA5}">
                      <a16:colId xmlns:a16="http://schemas.microsoft.com/office/drawing/2014/main" val="354437519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4096031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Lanes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7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Park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Washington Blvd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46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Speed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783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Mph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A95553-2ACC-A07A-246B-691DA7C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98300"/>
              </p:ext>
            </p:extLst>
          </p:nvPr>
        </p:nvGraphicFramePr>
        <p:xfrm>
          <a:off x="606378" y="3672011"/>
          <a:ext cx="4170896" cy="234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381">
                  <a:extLst>
                    <a:ext uri="{9D8B030D-6E8A-4147-A177-3AD203B41FA5}">
                      <a16:colId xmlns:a16="http://schemas.microsoft.com/office/drawing/2014/main" val="2728823805"/>
                    </a:ext>
                  </a:extLst>
                </a:gridCol>
                <a:gridCol w="805495">
                  <a:extLst>
                    <a:ext uri="{9D8B030D-6E8A-4147-A177-3AD203B41FA5}">
                      <a16:colId xmlns:a16="http://schemas.microsoft.com/office/drawing/2014/main" val="332133499"/>
                    </a:ext>
                  </a:extLst>
                </a:gridCol>
                <a:gridCol w="963925">
                  <a:extLst>
                    <a:ext uri="{9D8B030D-6E8A-4147-A177-3AD203B41FA5}">
                      <a16:colId xmlns:a16="http://schemas.microsoft.com/office/drawing/2014/main" val="2458423726"/>
                    </a:ext>
                  </a:extLst>
                </a:gridCol>
                <a:gridCol w="928905">
                  <a:extLst>
                    <a:ext uri="{9D8B030D-6E8A-4147-A177-3AD203B41FA5}">
                      <a16:colId xmlns:a16="http://schemas.microsoft.com/office/drawing/2014/main" val="322628980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756586935"/>
                    </a:ext>
                  </a:extLst>
                </a:gridCol>
              </a:tblGrid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Intersection 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54982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Flow Rate (#veh/hr)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1984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Major Road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Minor Road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086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229538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4441624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348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336 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4829209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2315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89F5C1-9601-933E-FEF6-0424DF1B49FA}"/>
              </a:ext>
            </a:extLst>
          </p:cNvPr>
          <p:cNvSpPr txBox="1"/>
          <p:nvPr/>
        </p:nvSpPr>
        <p:spPr>
          <a:xfrm>
            <a:off x="5701004" y="391886"/>
            <a:ext cx="52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Street and Washington Blvd</a:t>
            </a:r>
          </a:p>
        </p:txBody>
      </p:sp>
    </p:spTree>
    <p:extLst>
      <p:ext uri="{BB962C8B-B14F-4D97-AF65-F5344CB8AC3E}">
        <p14:creationId xmlns:p14="http://schemas.microsoft.com/office/powerpoint/2010/main" val="412037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900-7415-F917-37DF-C301AD47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7" y="481300"/>
            <a:ext cx="3256350" cy="559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Intersection-II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8E612-B3F4-BFE1-B067-DAD7761530F5}"/>
              </a:ext>
            </a:extLst>
          </p:cNvPr>
          <p:cNvGraphicFramePr>
            <a:graphicFrameLocks noGrp="1"/>
          </p:cNvGraphicFramePr>
          <p:nvPr/>
        </p:nvGraphicFramePr>
        <p:xfrm>
          <a:off x="1201577" y="1553514"/>
          <a:ext cx="3025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4">
                  <a:extLst>
                    <a:ext uri="{9D8B030D-6E8A-4147-A177-3AD203B41FA5}">
                      <a16:colId xmlns:a16="http://schemas.microsoft.com/office/drawing/2014/main" val="354437519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4096031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Lanes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7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Park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Washington Blvd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46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Speed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783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Mph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A95553-2ACC-A07A-246B-691DA7C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57141"/>
              </p:ext>
            </p:extLst>
          </p:nvPr>
        </p:nvGraphicFramePr>
        <p:xfrm>
          <a:off x="606378" y="3672011"/>
          <a:ext cx="4170896" cy="234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381">
                  <a:extLst>
                    <a:ext uri="{9D8B030D-6E8A-4147-A177-3AD203B41FA5}">
                      <a16:colId xmlns:a16="http://schemas.microsoft.com/office/drawing/2014/main" val="2728823805"/>
                    </a:ext>
                  </a:extLst>
                </a:gridCol>
                <a:gridCol w="805495">
                  <a:extLst>
                    <a:ext uri="{9D8B030D-6E8A-4147-A177-3AD203B41FA5}">
                      <a16:colId xmlns:a16="http://schemas.microsoft.com/office/drawing/2014/main" val="332133499"/>
                    </a:ext>
                  </a:extLst>
                </a:gridCol>
                <a:gridCol w="963925">
                  <a:extLst>
                    <a:ext uri="{9D8B030D-6E8A-4147-A177-3AD203B41FA5}">
                      <a16:colId xmlns:a16="http://schemas.microsoft.com/office/drawing/2014/main" val="2458423726"/>
                    </a:ext>
                  </a:extLst>
                </a:gridCol>
                <a:gridCol w="928905">
                  <a:extLst>
                    <a:ext uri="{9D8B030D-6E8A-4147-A177-3AD203B41FA5}">
                      <a16:colId xmlns:a16="http://schemas.microsoft.com/office/drawing/2014/main" val="322628980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756586935"/>
                    </a:ext>
                  </a:extLst>
                </a:gridCol>
              </a:tblGrid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 II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54982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Flow Rate (#veh/hr)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1984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Major Road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Minor Road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086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229538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 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4441624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4829209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2315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89F5C1-9601-933E-FEF6-0424DF1B49FA}"/>
              </a:ext>
            </a:extLst>
          </p:cNvPr>
          <p:cNvSpPr txBox="1"/>
          <p:nvPr/>
        </p:nvSpPr>
        <p:spPr>
          <a:xfrm>
            <a:off x="5514392" y="391886"/>
            <a:ext cx="52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Ave-A to Washington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F098CD-0B83-4C79-D561-BE4F56AD7F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23" y="1208203"/>
            <a:ext cx="6115665" cy="4348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46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1900-7415-F917-37DF-C301AD47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577" y="481300"/>
            <a:ext cx="3256350" cy="55983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Intersection-III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B8E612-B3F4-BFE1-B067-DAD7761530F5}"/>
              </a:ext>
            </a:extLst>
          </p:cNvPr>
          <p:cNvGraphicFramePr>
            <a:graphicFrameLocks noGrp="1"/>
          </p:cNvGraphicFramePr>
          <p:nvPr/>
        </p:nvGraphicFramePr>
        <p:xfrm>
          <a:off x="1201577" y="1553514"/>
          <a:ext cx="30251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4">
                  <a:extLst>
                    <a:ext uri="{9D8B030D-6E8A-4147-A177-3AD203B41FA5}">
                      <a16:colId xmlns:a16="http://schemas.microsoft.com/office/drawing/2014/main" val="3544375192"/>
                    </a:ext>
                  </a:extLst>
                </a:gridCol>
                <a:gridCol w="1194318">
                  <a:extLst>
                    <a:ext uri="{9D8B030D-6E8A-4147-A177-3AD203B41FA5}">
                      <a16:colId xmlns:a16="http://schemas.microsoft.com/office/drawing/2014/main" val="340960311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Lanes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876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 Park 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5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Washington Blvd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2469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Speed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27831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 Mph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4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FA95553-2ACC-A07A-246B-691DA7C2E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3256"/>
              </p:ext>
            </p:extLst>
          </p:nvPr>
        </p:nvGraphicFramePr>
        <p:xfrm>
          <a:off x="606378" y="3672011"/>
          <a:ext cx="4170896" cy="2346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0381">
                  <a:extLst>
                    <a:ext uri="{9D8B030D-6E8A-4147-A177-3AD203B41FA5}">
                      <a16:colId xmlns:a16="http://schemas.microsoft.com/office/drawing/2014/main" val="2728823805"/>
                    </a:ext>
                  </a:extLst>
                </a:gridCol>
                <a:gridCol w="805495">
                  <a:extLst>
                    <a:ext uri="{9D8B030D-6E8A-4147-A177-3AD203B41FA5}">
                      <a16:colId xmlns:a16="http://schemas.microsoft.com/office/drawing/2014/main" val="332133499"/>
                    </a:ext>
                  </a:extLst>
                </a:gridCol>
                <a:gridCol w="963925">
                  <a:extLst>
                    <a:ext uri="{9D8B030D-6E8A-4147-A177-3AD203B41FA5}">
                      <a16:colId xmlns:a16="http://schemas.microsoft.com/office/drawing/2014/main" val="2458423726"/>
                    </a:ext>
                  </a:extLst>
                </a:gridCol>
                <a:gridCol w="928905">
                  <a:extLst>
                    <a:ext uri="{9D8B030D-6E8A-4147-A177-3AD203B41FA5}">
                      <a16:colId xmlns:a16="http://schemas.microsoft.com/office/drawing/2014/main" val="322628980"/>
                    </a:ext>
                  </a:extLst>
                </a:gridCol>
                <a:gridCol w="852190">
                  <a:extLst>
                    <a:ext uri="{9D8B030D-6E8A-4147-A177-3AD203B41FA5}">
                      <a16:colId xmlns:a16="http://schemas.microsoft.com/office/drawing/2014/main" val="756586935"/>
                    </a:ext>
                  </a:extLst>
                </a:gridCol>
              </a:tblGrid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Intersection III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854982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Flow Rate (#veh/hr)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1984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Major Road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Minor Road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90865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EB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WB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NB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SB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5229538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 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44441624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486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74829209"/>
                  </a:ext>
                </a:extLst>
              </a:tr>
              <a:tr h="3351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Vrinda" panose="020B0502040204020203" pitchFamily="34" charset="0"/>
                        </a:rPr>
                        <a:t>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23156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89F5C1-9601-933E-FEF6-0424DF1B49FA}"/>
              </a:ext>
            </a:extLst>
          </p:cNvPr>
          <p:cNvSpPr txBox="1"/>
          <p:nvPr/>
        </p:nvSpPr>
        <p:spPr>
          <a:xfrm>
            <a:off x="5709296" y="671804"/>
            <a:ext cx="52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Park Street and Washington Blvd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B636F3-41FE-7E58-0251-AF602ADF5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169" y="1917216"/>
            <a:ext cx="6974774" cy="348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046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8904-82F7-F41E-F173-CFDE254F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Signal Phase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738FA-EE99-BD00-8520-629E86C2D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11" y="1825625"/>
            <a:ext cx="8866578" cy="2618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6031D-58C7-45C5-88F5-3AA6966F36EC}"/>
              </a:ext>
            </a:extLst>
          </p:cNvPr>
          <p:cNvSpPr txBox="1"/>
          <p:nvPr/>
        </p:nvSpPr>
        <p:spPr>
          <a:xfrm>
            <a:off x="2295331" y="5047861"/>
            <a:ext cx="760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Applicable for all intersections</a:t>
            </a:r>
          </a:p>
        </p:txBody>
      </p:sp>
    </p:spTree>
    <p:extLst>
      <p:ext uri="{BB962C8B-B14F-4D97-AF65-F5344CB8AC3E}">
        <p14:creationId xmlns:p14="http://schemas.microsoft.com/office/powerpoint/2010/main" val="51100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E72C90-643C-D464-9DFA-666F4EC08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17" y="669362"/>
            <a:ext cx="5092788" cy="2712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A2E99-407D-890B-080A-9C31EFABB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4" y="3846152"/>
            <a:ext cx="8580141" cy="2342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4785F2-D68B-6C88-3218-18244CB83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917" y="877622"/>
            <a:ext cx="4867533" cy="21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39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AECA4D0-B3EB-03AA-6F6E-250423D5D4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45887"/>
            <a:ext cx="7292972" cy="199661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CBC181-437B-8CEE-7123-66F58BFE4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39" y="754134"/>
            <a:ext cx="3825572" cy="20270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FD1CAD-370B-6625-8DE5-2D7806F13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84" y="571386"/>
            <a:ext cx="5913632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2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671</Words>
  <Application>Microsoft Office PowerPoint</Application>
  <PresentationFormat>Widescreen</PresentationFormat>
  <Paragraphs>276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Traffic Simulation</vt:lpstr>
      <vt:lpstr>Contributions</vt:lpstr>
      <vt:lpstr>PowerPoint Presentation</vt:lpstr>
      <vt:lpstr>Intersection-I</vt:lpstr>
      <vt:lpstr>Intersection-II</vt:lpstr>
      <vt:lpstr>Intersection-III</vt:lpstr>
      <vt:lpstr>Signal Phase</vt:lpstr>
      <vt:lpstr>PowerPoint Presentation</vt:lpstr>
      <vt:lpstr>PowerPoint Presentation</vt:lpstr>
      <vt:lpstr>PowerPoint Presentation</vt:lpstr>
      <vt:lpstr>Intersection I</vt:lpstr>
      <vt:lpstr>Intersection III</vt:lpstr>
      <vt:lpstr>Signal Program (Original) </vt:lpstr>
      <vt:lpstr>Simulated Signal Design (Modified)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mostafizur rahman shawon</dc:creator>
  <cp:lastModifiedBy>Sonjoy P Avi</cp:lastModifiedBy>
  <cp:revision>7</cp:revision>
  <dcterms:created xsi:type="dcterms:W3CDTF">2023-12-04T07:11:59Z</dcterms:created>
  <dcterms:modified xsi:type="dcterms:W3CDTF">2023-12-04T20:37:20Z</dcterms:modified>
</cp:coreProperties>
</file>