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6"/>
  </p:normalViewPr>
  <p:slideViewPr>
    <p:cSldViewPr snapToGrid="0" snapToObjects="1">
      <p:cViewPr varScale="1">
        <p:scale>
          <a:sx n="113" d="100"/>
          <a:sy n="113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85D32-FA44-6C4E-AD0E-548D9C2161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34431-7783-3E47-8C59-4B89956E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34431-7783-3E47-8C59-4B89956E06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34431-7783-3E47-8C59-4B89956E06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34431-7783-3E47-8C59-4B89956E06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34431-7783-3E47-8C59-4B89956E06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8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34431-7783-3E47-8C59-4B89956E06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1D20-9133-2C49-BE79-E08657EFADE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50DA-B642-5245-B924-8FFA8B01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ajV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numpy/numpy_data_types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пояснения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в масив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asarray</a:t>
            </a:r>
            <a:endParaRPr lang="en-US" dirty="0"/>
          </a:p>
          <a:p>
            <a:pPr marL="0" indent="0">
              <a:buNone/>
            </a:pPr>
            <a:r>
              <a:rPr lang="bg-BG" dirty="0" smtClean="0"/>
              <a:t>&gt;&gt;&gt;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= </a:t>
            </a:r>
            <a:r>
              <a:rPr lang="en-US" dirty="0"/>
              <a:t>[</a:t>
            </a:r>
            <a:r>
              <a:rPr lang="pt-BR" dirty="0" smtClean="0"/>
              <a:t>[1,2,3</a:t>
            </a:r>
            <a:r>
              <a:rPr lang="pt-BR" dirty="0"/>
              <a:t>] </a:t>
            </a:r>
            <a:r>
              <a:rPr lang="pt-BR" dirty="0" smtClean="0"/>
              <a:t>,[3,4,5]]</a:t>
            </a:r>
            <a:r>
              <a:rPr lang="bg-BG" dirty="0" smtClean="0"/>
              <a:t> </a:t>
            </a:r>
            <a:r>
              <a:rPr lang="en-US" dirty="0" smtClean="0"/>
              <a:t># x </a:t>
            </a:r>
            <a:r>
              <a:rPr lang="bg-BG" dirty="0" smtClean="0"/>
              <a:t>е списък</a:t>
            </a:r>
          </a:p>
          <a:p>
            <a:pPr marL="0" indent="0">
              <a:buNone/>
            </a:pPr>
            <a:r>
              <a:rPr lang="bg-BG" dirty="0" smtClean="0"/>
              <a:t>&gt;&gt;&gt;</a:t>
            </a:r>
            <a:r>
              <a:rPr lang="en-US" dirty="0" smtClean="0"/>
              <a:t>y=(1,2,3) #y </a:t>
            </a:r>
            <a:r>
              <a:rPr lang="bg-BG" dirty="0" smtClean="0"/>
              <a:t>е </a:t>
            </a:r>
            <a:r>
              <a:rPr lang="en-US" dirty="0" smtClean="0"/>
              <a:t>tuple (</a:t>
            </a:r>
            <a:r>
              <a:rPr lang="bg-BG" dirty="0" smtClean="0"/>
              <a:t>редица)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pt-BR" dirty="0" smtClean="0"/>
              <a:t>a </a:t>
            </a:r>
            <a:r>
              <a:rPr lang="pt-BR" dirty="0"/>
              <a:t>= </a:t>
            </a:r>
            <a:r>
              <a:rPr lang="pt-BR" dirty="0" err="1"/>
              <a:t>np.asarray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 </a:t>
            </a:r>
            <a:endParaRPr lang="pt-BR" dirty="0" smtClean="0"/>
          </a:p>
          <a:p>
            <a:pPr marL="0" indent="0">
              <a:buNone/>
            </a:pPr>
            <a:r>
              <a:rPr lang="bg-BG" dirty="0"/>
              <a:t>Резултатът е двумерен </a:t>
            </a:r>
            <a:r>
              <a:rPr lang="bg-BG" dirty="0" smtClean="0"/>
              <a:t>масив</a:t>
            </a:r>
          </a:p>
          <a:p>
            <a:pPr marL="0" indent="0">
              <a:buNone/>
            </a:pPr>
            <a:r>
              <a:rPr lang="bg-BG" dirty="0"/>
              <a:t>&gt;&gt;&gt; </a:t>
            </a:r>
            <a:r>
              <a:rPr lang="en-US" dirty="0"/>
              <a:t>b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np.asarray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 </a:t>
            </a:r>
            <a:endParaRPr lang="pt-BR" dirty="0" smtClean="0"/>
          </a:p>
          <a:p>
            <a:pPr marL="0" indent="0">
              <a:buNone/>
            </a:pPr>
            <a:r>
              <a:rPr lang="pl-PL" dirty="0" smtClean="0"/>
              <a:t>&gt;&gt;&gt;x </a:t>
            </a:r>
            <a:r>
              <a:rPr lang="pl-PL" dirty="0"/>
              <a:t>= [(1,2,3),(4,5)] </a:t>
            </a:r>
            <a:r>
              <a:rPr lang="pl-PL" dirty="0" smtClean="0"/>
              <a:t> # </a:t>
            </a:r>
            <a:r>
              <a:rPr lang="bg-BG" dirty="0" smtClean="0"/>
              <a:t>списък от редици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&gt;&gt;&gt;a </a:t>
            </a:r>
            <a:r>
              <a:rPr lang="pl-PL" dirty="0"/>
              <a:t>= </a:t>
            </a:r>
            <a:r>
              <a:rPr lang="pl-PL" dirty="0" err="1"/>
              <a:t>np.asarray</a:t>
            </a:r>
            <a:r>
              <a:rPr lang="pl-PL" dirty="0"/>
              <a:t>(x) </a:t>
            </a:r>
            <a:endParaRPr lang="bg-BG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2998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Достъп до елементи на масива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bg-BG" dirty="0" smtClean="0"/>
              <a:t>А</a:t>
            </a:r>
            <a:r>
              <a:rPr lang="en-US" dirty="0" smtClean="0"/>
              <a:t>[:, 1] </a:t>
            </a:r>
            <a:r>
              <a:rPr lang="bg-BG" dirty="0" smtClean="0"/>
              <a:t>е еквивалентно на 2-я стълб (колона)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bg-BG" dirty="0" smtClean="0"/>
              <a:t>А</a:t>
            </a:r>
            <a:r>
              <a:rPr lang="en-US" dirty="0" smtClean="0"/>
              <a:t>[</a:t>
            </a:r>
            <a:r>
              <a:rPr lang="bg-BG" dirty="0" smtClean="0"/>
              <a:t>-1</a:t>
            </a:r>
            <a:r>
              <a:rPr lang="en-US" dirty="0" smtClean="0"/>
              <a:t>, </a:t>
            </a:r>
            <a:r>
              <a:rPr lang="bg-BG" dirty="0" smtClean="0"/>
              <a:t>:</a:t>
            </a:r>
            <a:r>
              <a:rPr lang="en-US" dirty="0" smtClean="0"/>
              <a:t>] </a:t>
            </a:r>
            <a:r>
              <a:rPr lang="bg-BG" dirty="0" smtClean="0"/>
              <a:t>е еквивалентно на последният ред</a:t>
            </a:r>
          </a:p>
          <a:p>
            <a:pPr marL="0" indent="0">
              <a:spcBef>
                <a:spcPts val="600"/>
              </a:spcBef>
              <a:buNone/>
            </a:pPr>
            <a:endParaRPr lang="bg-BG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bg-BG" dirty="0" smtClean="0"/>
              <a:t>Няколко последователни комбинации от </a:t>
            </a:r>
            <a:r>
              <a:rPr lang="en-US" dirty="0" smtClean="0"/>
              <a:t>:</a:t>
            </a:r>
            <a:r>
              <a:rPr lang="bg-BG" dirty="0" smtClean="0"/>
              <a:t> могат да се заместят с три точки. Така за масив А с размерност 5</a:t>
            </a:r>
            <a:r>
              <a:rPr lang="en-US" dirty="0" smtClean="0"/>
              <a:t>:</a:t>
            </a:r>
            <a:endParaRPr lang="bg-BG" dirty="0" smtClean="0"/>
          </a:p>
          <a:p>
            <a:pPr marL="0" indent="0">
              <a:spcBef>
                <a:spcPts val="600"/>
              </a:spcBef>
              <a:buNone/>
            </a:pPr>
            <a:endParaRPr lang="bg-BG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bg-BG" dirty="0" smtClean="0"/>
              <a:t>А</a:t>
            </a:r>
            <a:r>
              <a:rPr lang="en-US" dirty="0" smtClean="0"/>
              <a:t>[-</a:t>
            </a:r>
            <a:r>
              <a:rPr lang="bg-BG" dirty="0" smtClean="0"/>
              <a:t>1</a:t>
            </a:r>
            <a:r>
              <a:rPr lang="en-US" dirty="0" smtClean="0"/>
              <a:t>, …] </a:t>
            </a:r>
            <a:r>
              <a:rPr lang="bg-BG" dirty="0" smtClean="0"/>
              <a:t>е еквивалентно на А</a:t>
            </a:r>
            <a:r>
              <a:rPr lang="en-US" dirty="0" smtClean="0"/>
              <a:t>[-</a:t>
            </a:r>
            <a:r>
              <a:rPr lang="bg-BG" dirty="0" smtClean="0"/>
              <a:t>1</a:t>
            </a:r>
            <a:r>
              <a:rPr lang="en-US" dirty="0" smtClean="0"/>
              <a:t>, :, :, :, :]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/>
              <a:t>x</a:t>
            </a:r>
            <a:r>
              <a:rPr lang="pt-BR" dirty="0"/>
              <a:t> = </a:t>
            </a:r>
            <a:r>
              <a:rPr lang="pt-BR" dirty="0" err="1"/>
              <a:t>np.array</a:t>
            </a:r>
            <a:r>
              <a:rPr lang="pt-BR" dirty="0"/>
              <a:t>([[ 0, 1, 2],[ 3, 4, 5],[ 6, 7, 8],[ 9, 10, 11]]) </a:t>
            </a:r>
            <a:br>
              <a:rPr lang="pt-BR" dirty="0"/>
            </a:br>
            <a:r>
              <a:rPr lang="pt-BR" dirty="0" err="1"/>
              <a:t>z</a:t>
            </a:r>
            <a:r>
              <a:rPr lang="pt-BR" dirty="0"/>
              <a:t> = </a:t>
            </a:r>
            <a:r>
              <a:rPr lang="pt-BR" dirty="0" err="1"/>
              <a:t>x</a:t>
            </a:r>
            <a:r>
              <a:rPr lang="pt-BR" dirty="0"/>
              <a:t>[1:4,1:3] </a:t>
            </a:r>
            <a:endParaRPr lang="pt-BR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/>
              <a:t>y</a:t>
            </a:r>
            <a:r>
              <a:rPr lang="pt-BR" dirty="0"/>
              <a:t> = </a:t>
            </a:r>
            <a:r>
              <a:rPr lang="pt-BR" dirty="0" err="1"/>
              <a:t>x</a:t>
            </a:r>
            <a:r>
              <a:rPr lang="pt-BR" dirty="0"/>
              <a:t>[1:4,[1,2]] </a:t>
            </a:r>
            <a:endParaRPr lang="pt-BR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pt-BR" dirty="0" err="1" smtClean="0"/>
              <a:t>Z</a:t>
            </a:r>
            <a:r>
              <a:rPr lang="pt-BR" dirty="0" smtClean="0"/>
              <a:t>==</a:t>
            </a:r>
            <a:r>
              <a:rPr lang="pt-BR" dirty="0" err="1" smtClean="0"/>
              <a:t>y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x[x </a:t>
            </a:r>
            <a:r>
              <a:rPr lang="en-US" dirty="0"/>
              <a:t>&gt; 5</a:t>
            </a:r>
            <a:r>
              <a:rPr lang="en-US" dirty="0" smtClean="0"/>
              <a:t>]</a:t>
            </a:r>
          </a:p>
          <a:p>
            <a:pPr marL="0" indent="0">
              <a:spcBef>
                <a:spcPts val="600"/>
              </a:spcBef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4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Манипулиране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goo.gl/FajVXe</a:t>
            </a:r>
            <a:r>
              <a:rPr lang="bg-BG" dirty="0" smtClean="0"/>
              <a:t> 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 err="1" smtClean="0"/>
              <a:t>numpy.ceil</a:t>
            </a:r>
            <a:r>
              <a:rPr lang="en-US" dirty="0" smtClean="0"/>
              <a:t>(</a:t>
            </a:r>
            <a:r>
              <a:rPr lang="bg-BG" b="1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 – връща най-малко цяло число, което е </a:t>
            </a:r>
            <a:r>
              <a:rPr lang="en-US" dirty="0" smtClean="0"/>
              <a:t>≥ </a:t>
            </a:r>
            <a:r>
              <a:rPr lang="bg-BG" dirty="0" smtClean="0"/>
              <a:t>от поредния </a:t>
            </a:r>
            <a:r>
              <a:rPr lang="bg-BG" dirty="0" err="1" smtClean="0"/>
              <a:t>елемен</a:t>
            </a:r>
            <a:r>
              <a:rPr lang="bg-BG" dirty="0" smtClean="0"/>
              <a:t> на </a:t>
            </a:r>
            <a:r>
              <a:rPr lang="bg-BG" b="1" dirty="0" smtClean="0"/>
              <a:t>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581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err="1"/>
              <a:t>np.arange</a:t>
            </a:r>
            <a:r>
              <a:rPr lang="en-US" dirty="0"/>
              <a:t>(9, </a:t>
            </a:r>
            <a:r>
              <a:rPr lang="en-US" dirty="0" err="1"/>
              <a:t>dtype</a:t>
            </a:r>
            <a:r>
              <a:rPr lang="en-US" dirty="0"/>
              <a:t> = </a:t>
            </a:r>
            <a:r>
              <a:rPr lang="en-US" dirty="0" err="1"/>
              <a:t>np.float</a:t>
            </a:r>
            <a:r>
              <a:rPr lang="en-US" dirty="0"/>
              <a:t>_).reshape(3,3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pl-PL" dirty="0" smtClean="0"/>
              <a:t>b </a:t>
            </a:r>
            <a:r>
              <a:rPr lang="pl-PL" dirty="0"/>
              <a:t>= </a:t>
            </a:r>
            <a:r>
              <a:rPr lang="pl-PL" dirty="0" err="1"/>
              <a:t>np.array</a:t>
            </a:r>
            <a:r>
              <a:rPr lang="pl-PL" dirty="0"/>
              <a:t>([10,10,10</a:t>
            </a:r>
            <a:r>
              <a:rPr lang="pl-PL" dirty="0" smtClean="0"/>
              <a:t>])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np.add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np.subtract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np.multiply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np.divide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 smtClean="0"/>
              <a:t>n</a:t>
            </a:r>
            <a:r>
              <a:rPr lang="en-US" dirty="0" err="1"/>
              <a:t>p</a:t>
            </a:r>
            <a:r>
              <a:rPr lang="en-US" dirty="0" err="1" smtClean="0"/>
              <a:t>.reciprocal</a:t>
            </a:r>
            <a:r>
              <a:rPr lang="en-US" dirty="0" smtClean="0"/>
              <a:t>(</a:t>
            </a:r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: връща 1/а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 smtClean="0"/>
              <a:t>np.power</a:t>
            </a:r>
            <a:r>
              <a:rPr lang="en-US" dirty="0" smtClean="0"/>
              <a:t>(a,</a:t>
            </a:r>
            <a:r>
              <a:rPr lang="en-US" dirty="0"/>
              <a:t> b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 smtClean="0"/>
              <a:t>np.mod</a:t>
            </a:r>
            <a:r>
              <a:rPr lang="en-US" dirty="0" smtClean="0"/>
              <a:t>(</a:t>
            </a:r>
            <a:r>
              <a:rPr lang="en-US" dirty="0"/>
              <a:t>a, b</a:t>
            </a:r>
            <a:r>
              <a:rPr lang="en-US" dirty="0" smtClean="0"/>
              <a:t>)</a:t>
            </a:r>
            <a:r>
              <a:rPr lang="bg-BG" dirty="0" smtClean="0"/>
              <a:t>: е същото като а %</a:t>
            </a:r>
            <a:r>
              <a:rPr lang="en-US" dirty="0" smtClean="0"/>
              <a:t> b</a:t>
            </a:r>
            <a:r>
              <a:rPr lang="bg-BG" dirty="0" smtClean="0"/>
              <a:t>, но за матрици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np.remainder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bg-BG" dirty="0" smtClean="0"/>
              <a:t>е същото като </a:t>
            </a:r>
            <a:r>
              <a:rPr lang="en-US" dirty="0" err="1"/>
              <a:t>np.mod</a:t>
            </a:r>
            <a:r>
              <a:rPr lang="en-US" dirty="0"/>
              <a:t>(a,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3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Статистически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pt-BR" dirty="0"/>
              <a:t>a = </a:t>
            </a:r>
            <a:r>
              <a:rPr lang="pt-BR" dirty="0" err="1"/>
              <a:t>np.array</a:t>
            </a:r>
            <a:r>
              <a:rPr lang="pt-BR" dirty="0"/>
              <a:t>([[3,7,5],[8,4,3],[2,4,9</a:t>
            </a:r>
            <a:r>
              <a:rPr lang="pt-BR" dirty="0" smtClean="0"/>
              <a:t>]])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np.amin</a:t>
            </a:r>
            <a:r>
              <a:rPr lang="en-US" dirty="0"/>
              <a:t>(a,1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#</a:t>
            </a:r>
            <a:r>
              <a:rPr lang="bg-BG" dirty="0" smtClean="0"/>
              <a:t> минимум по редове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np.amin</a:t>
            </a:r>
            <a:r>
              <a:rPr lang="en-US" dirty="0"/>
              <a:t>(a,0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#</a:t>
            </a:r>
            <a:r>
              <a:rPr lang="bg-BG" dirty="0"/>
              <a:t> минимум по </a:t>
            </a:r>
            <a:r>
              <a:rPr lang="bg-BG" dirty="0" smtClean="0"/>
              <a:t>колони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np.amax</a:t>
            </a:r>
            <a:r>
              <a:rPr lang="en-US" dirty="0"/>
              <a:t>(a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#</a:t>
            </a:r>
            <a:r>
              <a:rPr lang="bg-BG" dirty="0"/>
              <a:t> </a:t>
            </a:r>
            <a:r>
              <a:rPr lang="bg-BG" dirty="0" smtClean="0"/>
              <a:t>максимумът за цялата матрица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 smtClean="0"/>
              <a:t>np.amin</a:t>
            </a:r>
            <a:r>
              <a:rPr lang="en-US" dirty="0" smtClean="0"/>
              <a:t>(a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>#</a:t>
            </a:r>
            <a:r>
              <a:rPr lang="bg-BG" dirty="0"/>
              <a:t> </a:t>
            </a:r>
            <a:r>
              <a:rPr lang="bg-BG" dirty="0" smtClean="0"/>
              <a:t>минимумът за </a:t>
            </a:r>
            <a:r>
              <a:rPr lang="bg-BG" dirty="0"/>
              <a:t>цялата матрица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np.amax</a:t>
            </a:r>
            <a:r>
              <a:rPr lang="en-US" dirty="0"/>
              <a:t>(a, axis = 0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#</a:t>
            </a:r>
            <a:r>
              <a:rPr lang="bg-BG" dirty="0"/>
              <a:t> минимум по </a:t>
            </a:r>
            <a:r>
              <a:rPr lang="bg-BG" dirty="0" smtClean="0"/>
              <a:t>колони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np.ptp</a:t>
            </a:r>
            <a:r>
              <a:rPr lang="en-US" dirty="0"/>
              <a:t>(a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#</a:t>
            </a:r>
            <a:r>
              <a:rPr lang="bg-BG" dirty="0" smtClean="0"/>
              <a:t> връща: </a:t>
            </a:r>
            <a:r>
              <a:rPr lang="en-US" dirty="0" err="1"/>
              <a:t>np.amax</a:t>
            </a:r>
            <a:r>
              <a:rPr lang="en-US" dirty="0"/>
              <a:t>(a) </a:t>
            </a:r>
            <a:r>
              <a:rPr lang="bg-BG" dirty="0" smtClean="0"/>
              <a:t>- </a:t>
            </a:r>
            <a:r>
              <a:rPr lang="en-US" dirty="0" err="1"/>
              <a:t>np.amin</a:t>
            </a:r>
            <a:r>
              <a:rPr lang="en-US" dirty="0"/>
              <a:t>(a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/>
              <a:t>np.ptp</a:t>
            </a:r>
            <a:r>
              <a:rPr lang="en-US" dirty="0"/>
              <a:t>(a, axis = 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#</a:t>
            </a:r>
            <a:r>
              <a:rPr lang="bg-BG" dirty="0"/>
              <a:t> </a:t>
            </a:r>
            <a:r>
              <a:rPr lang="bg-BG" dirty="0" smtClean="0"/>
              <a:t>връща: </a:t>
            </a:r>
            <a:r>
              <a:rPr lang="en-US" dirty="0" err="1"/>
              <a:t>np.amax</a:t>
            </a:r>
            <a:r>
              <a:rPr lang="en-US" dirty="0"/>
              <a:t>(a,1)-</a:t>
            </a:r>
            <a:r>
              <a:rPr lang="en-US" dirty="0" err="1"/>
              <a:t>np.amin</a:t>
            </a:r>
            <a:r>
              <a:rPr lang="en-US" dirty="0"/>
              <a:t>(a,1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</a:t>
            </a:r>
            <a:r>
              <a:rPr lang="en-US" dirty="0"/>
              <a:t> </a:t>
            </a:r>
            <a:r>
              <a:rPr lang="en-US" dirty="0" err="1"/>
              <a:t>np.ptp</a:t>
            </a:r>
            <a:r>
              <a:rPr lang="en-US" dirty="0"/>
              <a:t>(a, axis = </a:t>
            </a:r>
            <a:r>
              <a:rPr lang="bg-BG" dirty="0" smtClean="0"/>
              <a:t>0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#</a:t>
            </a:r>
            <a:r>
              <a:rPr lang="bg-BG" dirty="0"/>
              <a:t> връща: </a:t>
            </a:r>
            <a:r>
              <a:rPr lang="en-US" dirty="0" err="1" smtClean="0"/>
              <a:t>np.amax</a:t>
            </a:r>
            <a:r>
              <a:rPr lang="en-US" dirty="0" smtClean="0"/>
              <a:t>(a,</a:t>
            </a:r>
            <a:r>
              <a:rPr lang="bg-BG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np.amin</a:t>
            </a:r>
            <a:r>
              <a:rPr lang="en-US" dirty="0" smtClean="0"/>
              <a:t>(a,</a:t>
            </a:r>
            <a:r>
              <a:rPr lang="bg-BG" dirty="0" smtClean="0"/>
              <a:t>0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en-US" dirty="0" err="1" smtClean="0"/>
              <a:t>np.median</a:t>
            </a:r>
            <a:r>
              <a:rPr lang="en-US" dirty="0" smtClean="0"/>
              <a:t>(a)</a:t>
            </a:r>
            <a:r>
              <a:rPr lang="bg-BG" dirty="0" smtClean="0"/>
              <a:t>, </a:t>
            </a:r>
            <a:r>
              <a:rPr lang="en-US" dirty="0" err="1" smtClean="0"/>
              <a:t>np.median</a:t>
            </a:r>
            <a:r>
              <a:rPr lang="en-US" dirty="0" smtClean="0"/>
              <a:t>(a</a:t>
            </a:r>
            <a:r>
              <a:rPr lang="bg-BG" dirty="0" smtClean="0"/>
              <a:t>,0</a:t>
            </a:r>
            <a:r>
              <a:rPr lang="en-US" dirty="0" smtClean="0"/>
              <a:t>)</a:t>
            </a:r>
            <a:r>
              <a:rPr lang="bg-BG" dirty="0" smtClean="0"/>
              <a:t>, </a:t>
            </a:r>
            <a:r>
              <a:rPr lang="en-US" dirty="0" err="1" smtClean="0"/>
              <a:t>np.median</a:t>
            </a:r>
            <a:r>
              <a:rPr lang="en-US" dirty="0" smtClean="0"/>
              <a:t>(a</a:t>
            </a:r>
            <a:r>
              <a:rPr lang="bg-BG" dirty="0" smtClean="0"/>
              <a:t>,1</a:t>
            </a:r>
            <a:r>
              <a:rPr lang="en-US" dirty="0" smtClean="0"/>
              <a:t>)</a:t>
            </a:r>
            <a:r>
              <a:rPr lang="bg-BG" dirty="0" smtClean="0"/>
              <a:t> са медиани</a:t>
            </a:r>
          </a:p>
          <a:p>
            <a:pPr marL="0" indent="0">
              <a:buNone/>
            </a:pPr>
            <a:r>
              <a:rPr lang="en-US" dirty="0" err="1"/>
              <a:t>np.mean</a:t>
            </a:r>
            <a:r>
              <a:rPr lang="en-US" dirty="0"/>
              <a:t>(a</a:t>
            </a:r>
            <a:r>
              <a:rPr lang="en-US" dirty="0" smtClean="0"/>
              <a:t>)</a:t>
            </a:r>
            <a:r>
              <a:rPr lang="bg-BG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np.mean</a:t>
            </a:r>
            <a:r>
              <a:rPr lang="en-US" dirty="0" smtClean="0"/>
              <a:t>(a</a:t>
            </a:r>
            <a:r>
              <a:rPr lang="bg-BG" dirty="0" smtClean="0"/>
              <a:t>,0</a:t>
            </a:r>
            <a:r>
              <a:rPr lang="en-US" dirty="0" smtClean="0"/>
              <a:t>)</a:t>
            </a:r>
            <a:r>
              <a:rPr lang="bg-BG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np.mean</a:t>
            </a:r>
            <a:r>
              <a:rPr lang="en-US" dirty="0" smtClean="0"/>
              <a:t>(a</a:t>
            </a:r>
            <a:r>
              <a:rPr lang="bg-BG" dirty="0" smtClean="0"/>
              <a:t>,1</a:t>
            </a:r>
            <a:r>
              <a:rPr lang="en-US" dirty="0" smtClean="0"/>
              <a:t>)</a:t>
            </a:r>
            <a:r>
              <a:rPr lang="bg-BG" dirty="0" smtClean="0"/>
              <a:t> са средни величини</a:t>
            </a:r>
          </a:p>
          <a:p>
            <a:pPr marL="0" indent="0">
              <a:buNone/>
            </a:pPr>
            <a:r>
              <a:rPr lang="en-US" dirty="0" err="1"/>
              <a:t>np.average</a:t>
            </a:r>
            <a:r>
              <a:rPr lang="en-US" dirty="0"/>
              <a:t>(a</a:t>
            </a:r>
            <a:r>
              <a:rPr lang="en-US" dirty="0" smtClean="0"/>
              <a:t>)</a:t>
            </a:r>
            <a:r>
              <a:rPr lang="bg-BG" dirty="0" smtClean="0"/>
              <a:t>, </a:t>
            </a:r>
            <a:r>
              <a:rPr lang="en-US" dirty="0" err="1" smtClean="0"/>
              <a:t>np.average</a:t>
            </a:r>
            <a:r>
              <a:rPr lang="en-US" dirty="0" smtClean="0"/>
              <a:t>(a</a:t>
            </a:r>
            <a:r>
              <a:rPr lang="bg-BG" dirty="0" smtClean="0"/>
              <a:t>,0</a:t>
            </a:r>
            <a:r>
              <a:rPr lang="en-US" dirty="0" smtClean="0"/>
              <a:t>)</a:t>
            </a:r>
            <a:r>
              <a:rPr lang="bg-BG" dirty="0" smtClean="0"/>
              <a:t>, </a:t>
            </a:r>
            <a:r>
              <a:rPr lang="en-US" dirty="0" err="1" smtClean="0"/>
              <a:t>np.average</a:t>
            </a:r>
            <a:r>
              <a:rPr lang="en-US" dirty="0" smtClean="0"/>
              <a:t>(a</a:t>
            </a:r>
            <a:r>
              <a:rPr lang="bg-BG" dirty="0" smtClean="0"/>
              <a:t>,1</a:t>
            </a:r>
            <a:r>
              <a:rPr lang="en-US" dirty="0" smtClean="0"/>
              <a:t>)</a:t>
            </a:r>
            <a:r>
              <a:rPr lang="bg-BG" dirty="0" smtClean="0"/>
              <a:t> са средни претеглени величини</a:t>
            </a:r>
          </a:p>
          <a:p>
            <a:pPr marL="0" indent="0">
              <a:buNone/>
            </a:pPr>
            <a:r>
              <a:rPr lang="en-US" dirty="0" err="1"/>
              <a:t>np.average</a:t>
            </a:r>
            <a:r>
              <a:rPr lang="en-US" dirty="0"/>
              <a:t>(a, axis = 1</a:t>
            </a:r>
            <a:r>
              <a:rPr lang="en-US" dirty="0" smtClean="0"/>
              <a:t>, </a:t>
            </a:r>
            <a:r>
              <a:rPr lang="en-US" dirty="0"/>
              <a:t>weights = </a:t>
            </a:r>
            <a:r>
              <a:rPr lang="en-US" dirty="0" err="1"/>
              <a:t>wt</a:t>
            </a:r>
            <a:r>
              <a:rPr lang="en-US" dirty="0"/>
              <a:t>, returned = True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en-US" dirty="0" err="1" smtClean="0"/>
              <a:t>np.std</a:t>
            </a:r>
            <a:r>
              <a:rPr lang="bg-BG" dirty="0" smtClean="0"/>
              <a:t>(а), </a:t>
            </a:r>
            <a:r>
              <a:rPr lang="en-US" dirty="0" err="1" smtClean="0"/>
              <a:t>np.std</a:t>
            </a:r>
            <a:r>
              <a:rPr lang="bg-BG" dirty="0" smtClean="0"/>
              <a:t>(а,1), </a:t>
            </a:r>
            <a:r>
              <a:rPr lang="en-US" dirty="0" err="1" smtClean="0"/>
              <a:t>np.std</a:t>
            </a:r>
            <a:r>
              <a:rPr lang="bg-BG" dirty="0" smtClean="0"/>
              <a:t>(а,0) са стандартни отклонения</a:t>
            </a:r>
          </a:p>
          <a:p>
            <a:pPr marL="0" indent="0">
              <a:buNone/>
            </a:pPr>
            <a:r>
              <a:rPr lang="en-US" dirty="0" err="1" smtClean="0"/>
              <a:t>np.var</a:t>
            </a:r>
            <a:r>
              <a:rPr lang="bg-BG" dirty="0" smtClean="0"/>
              <a:t>(а),</a:t>
            </a:r>
            <a:r>
              <a:rPr lang="en-US" dirty="0"/>
              <a:t> </a:t>
            </a:r>
            <a:r>
              <a:rPr lang="en-US" dirty="0" err="1" smtClean="0"/>
              <a:t>np.var</a:t>
            </a:r>
            <a:r>
              <a:rPr lang="bg-BG" dirty="0" smtClean="0"/>
              <a:t>(а,0), </a:t>
            </a:r>
            <a:r>
              <a:rPr lang="en-US" dirty="0" err="1" smtClean="0"/>
              <a:t>np.var</a:t>
            </a:r>
            <a:r>
              <a:rPr lang="bg-BG" dirty="0" smtClean="0"/>
              <a:t>(а,1) са вариации</a:t>
            </a:r>
          </a:p>
        </p:txBody>
      </p:sp>
    </p:spTree>
    <p:extLst>
      <p:ext uri="{BB962C8B-B14F-4D97-AF65-F5344CB8AC3E}">
        <p14:creationId xmlns:p14="http://schemas.microsoft.com/office/powerpoint/2010/main" val="71129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numpy.sort</a:t>
            </a:r>
            <a:r>
              <a:rPr lang="en-US" dirty="0"/>
              <a:t>(a, axis, kind, order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Видове сортирания:</a:t>
            </a:r>
            <a:br>
              <a:rPr lang="bg-BG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29671"/>
              </p:ext>
            </p:extLst>
          </p:nvPr>
        </p:nvGraphicFramePr>
        <p:xfrm>
          <a:off x="997525" y="2867069"/>
          <a:ext cx="10212780" cy="1778000"/>
        </p:xfrm>
        <a:graphic>
          <a:graphicData uri="http://schemas.openxmlformats.org/drawingml/2006/table">
            <a:tbl>
              <a:tblPr/>
              <a:tblGrid>
                <a:gridCol w="1413166"/>
                <a:gridCol w="1104405"/>
                <a:gridCol w="1710047"/>
                <a:gridCol w="1733797"/>
                <a:gridCol w="1626920"/>
                <a:gridCol w="262444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kind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Скорост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Сложност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Заема място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Стабилност на алгоритъма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По</a:t>
                      </a:r>
                      <a:r>
                        <a:rPr lang="bg-BG" baseline="0" dirty="0" smtClean="0">
                          <a:effectLst/>
                        </a:rPr>
                        <a:t> подразбиране е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‘quicksort’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O(n^2)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не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‘mergesort’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O(n*log(n))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~n/2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да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‘heapsort’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O(n*log(n))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не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dirty="0" smtClean="0">
                          <a:effectLst/>
                        </a:rPr>
                        <a:t>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4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 за сортиране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Сортиране на числови масиви:</a:t>
            </a:r>
          </a:p>
          <a:p>
            <a:pPr marL="0" indent="0">
              <a:buNone/>
            </a:pPr>
            <a:r>
              <a:rPr lang="en-US" sz="2400" dirty="0" err="1" smtClean="0"/>
              <a:t>np.sort</a:t>
            </a:r>
            <a:r>
              <a:rPr lang="en-US" sz="2400" dirty="0" smtClean="0"/>
              <a:t>(a)</a:t>
            </a:r>
            <a:r>
              <a:rPr lang="bg-BG" sz="2400" dirty="0" smtClean="0"/>
              <a:t>, </a:t>
            </a:r>
            <a:r>
              <a:rPr lang="en-US" sz="2400" dirty="0" err="1" smtClean="0"/>
              <a:t>np.sort</a:t>
            </a:r>
            <a:r>
              <a:rPr lang="en-US" sz="2400" dirty="0" smtClean="0"/>
              <a:t>(a</a:t>
            </a:r>
            <a:r>
              <a:rPr lang="bg-BG" sz="2400" dirty="0" smtClean="0"/>
              <a:t>,0</a:t>
            </a:r>
            <a:r>
              <a:rPr lang="en-US" sz="2400" dirty="0" smtClean="0"/>
              <a:t>)</a:t>
            </a:r>
            <a:r>
              <a:rPr lang="bg-BG" sz="2400" dirty="0" smtClean="0"/>
              <a:t>, </a:t>
            </a:r>
            <a:r>
              <a:rPr lang="en-US" sz="2400" dirty="0" err="1" smtClean="0"/>
              <a:t>np.sort</a:t>
            </a:r>
            <a:r>
              <a:rPr lang="en-US" sz="2400" dirty="0" smtClean="0"/>
              <a:t>(a</a:t>
            </a:r>
            <a:r>
              <a:rPr lang="bg-BG" sz="2400" dirty="0" smtClean="0"/>
              <a:t>,1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Сортиране на масиви от редици:</a:t>
            </a:r>
          </a:p>
          <a:p>
            <a:pPr marL="0" indent="0">
              <a:buNone/>
            </a:pPr>
            <a:r>
              <a:rPr lang="bg-BG" sz="2400" dirty="0" smtClean="0"/>
              <a:t>&gt;&gt;&gt; </a:t>
            </a:r>
            <a:r>
              <a:rPr lang="pl-PL" sz="2400" dirty="0" err="1" smtClean="0"/>
              <a:t>dt</a:t>
            </a:r>
            <a:r>
              <a:rPr lang="pl-PL" sz="2400" dirty="0" smtClean="0"/>
              <a:t> </a:t>
            </a:r>
            <a:r>
              <a:rPr lang="pl-PL" sz="2400" dirty="0"/>
              <a:t>= </a:t>
            </a:r>
            <a:r>
              <a:rPr lang="pl-PL" sz="2400" dirty="0" err="1"/>
              <a:t>np.dtype</a:t>
            </a:r>
            <a:r>
              <a:rPr lang="pl-PL" sz="2400" dirty="0"/>
              <a:t>([('</a:t>
            </a:r>
            <a:r>
              <a:rPr lang="pl-PL" sz="2400" dirty="0" err="1"/>
              <a:t>name</a:t>
            </a:r>
            <a:r>
              <a:rPr lang="pl-PL" sz="2400" dirty="0"/>
              <a:t>', 'S10'),('</a:t>
            </a:r>
            <a:r>
              <a:rPr lang="pl-PL" sz="2400" dirty="0" err="1"/>
              <a:t>age</a:t>
            </a:r>
            <a:r>
              <a:rPr lang="pl-PL" sz="2400" dirty="0"/>
              <a:t>', </a:t>
            </a:r>
            <a:r>
              <a:rPr lang="pl-PL" sz="2400" dirty="0" err="1"/>
              <a:t>int</a:t>
            </a:r>
            <a:r>
              <a:rPr lang="pl-PL" sz="2400" dirty="0"/>
              <a:t>)]) </a:t>
            </a:r>
            <a:endParaRPr lang="bg-BG" sz="2400" dirty="0" smtClean="0"/>
          </a:p>
          <a:p>
            <a:pPr marL="0" indent="0">
              <a:buNone/>
            </a:pPr>
            <a:r>
              <a:rPr lang="bg-BG" sz="2400" dirty="0" smtClean="0"/>
              <a:t>&gt;&gt;&gt; </a:t>
            </a:r>
            <a:r>
              <a:rPr lang="pl-PL" sz="2400" dirty="0" smtClean="0"/>
              <a:t>a </a:t>
            </a:r>
            <a:r>
              <a:rPr lang="pl-PL" sz="2400" dirty="0"/>
              <a:t>= </a:t>
            </a:r>
            <a:r>
              <a:rPr lang="pl-PL" sz="2400" dirty="0" err="1" smtClean="0"/>
              <a:t>np.array</a:t>
            </a:r>
            <a:r>
              <a:rPr lang="pl-PL" sz="2400" dirty="0"/>
              <a:t>([("raju",21),("anil",25),("</a:t>
            </a:r>
            <a:r>
              <a:rPr lang="pl-PL" sz="2400" dirty="0" err="1"/>
              <a:t>ravi</a:t>
            </a:r>
            <a:r>
              <a:rPr lang="pl-PL" sz="2400" dirty="0"/>
              <a:t>", 17), ("amar",27)], </a:t>
            </a:r>
            <a:r>
              <a:rPr lang="pl-PL" sz="2400" dirty="0" err="1"/>
              <a:t>dtype</a:t>
            </a:r>
            <a:r>
              <a:rPr lang="pl-PL" sz="2400" dirty="0"/>
              <a:t> = </a:t>
            </a:r>
            <a:r>
              <a:rPr lang="pl-PL" sz="2400" dirty="0" err="1"/>
              <a:t>dt</a:t>
            </a:r>
            <a:r>
              <a:rPr lang="pl-PL" sz="2400" dirty="0"/>
              <a:t>) </a:t>
            </a:r>
            <a:endParaRPr lang="bg-BG" sz="2400" dirty="0" smtClean="0"/>
          </a:p>
          <a:p>
            <a:pPr marL="0" indent="0">
              <a:buNone/>
            </a:pPr>
            <a:r>
              <a:rPr lang="bg-BG" sz="2400" dirty="0" smtClean="0"/>
              <a:t>&gt;&gt;&gt; </a:t>
            </a:r>
            <a:r>
              <a:rPr lang="en-US" sz="2400" dirty="0" err="1"/>
              <a:t>np.sort</a:t>
            </a:r>
            <a:r>
              <a:rPr lang="en-US" sz="2400" dirty="0"/>
              <a:t>(a, order = 'name') </a:t>
            </a:r>
            <a:r>
              <a:rPr lang="pl-PL" sz="2400" dirty="0"/>
              <a:t/>
            </a:r>
            <a:br>
              <a:rPr lang="pl-PL" sz="2400" dirty="0"/>
            </a:br>
            <a:endParaRPr lang="bg-BG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8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Функции за индиректна обработка на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np</a:t>
            </a:r>
            <a:r>
              <a:rPr lang="en-US" dirty="0" err="1" smtClean="0"/>
              <a:t>.argsort</a:t>
            </a:r>
            <a:r>
              <a:rPr lang="en-US" dirty="0" smtClean="0"/>
              <a:t>()</a:t>
            </a:r>
            <a:endParaRPr lang="bg-BG" dirty="0" smtClean="0"/>
          </a:p>
          <a:p>
            <a:r>
              <a:rPr lang="en-US" dirty="0" err="1"/>
              <a:t>np</a:t>
            </a:r>
            <a:r>
              <a:rPr lang="en-US" dirty="0" err="1" smtClean="0"/>
              <a:t>.lexsort</a:t>
            </a:r>
            <a:r>
              <a:rPr lang="en-US" dirty="0" smtClean="0"/>
              <a:t>()</a:t>
            </a:r>
            <a:endParaRPr lang="bg-BG" dirty="0" smtClean="0"/>
          </a:p>
          <a:p>
            <a:r>
              <a:rPr lang="en-US" dirty="0" err="1"/>
              <a:t>np</a:t>
            </a:r>
            <a:r>
              <a:rPr lang="en-US" dirty="0" err="1" smtClean="0"/>
              <a:t>.nonzero</a:t>
            </a:r>
            <a:r>
              <a:rPr lang="en-US" dirty="0"/>
              <a:t>()</a:t>
            </a:r>
            <a:r>
              <a:rPr lang="bg-BG" dirty="0"/>
              <a:t> – връща индексите на ненулевите елементи </a:t>
            </a:r>
          </a:p>
          <a:p>
            <a:r>
              <a:rPr lang="en-US" dirty="0" err="1"/>
              <a:t>np</a:t>
            </a:r>
            <a:r>
              <a:rPr lang="en-US" dirty="0" err="1" smtClean="0"/>
              <a:t>.where</a:t>
            </a:r>
            <a:r>
              <a:rPr lang="en-US" dirty="0"/>
              <a:t>()</a:t>
            </a:r>
            <a:r>
              <a:rPr lang="bg-BG" dirty="0"/>
              <a:t> – връща индексите на елементите, които отговарят на </a:t>
            </a:r>
            <a:r>
              <a:rPr lang="bg-BG" dirty="0" smtClean="0"/>
              <a:t>условието</a:t>
            </a:r>
          </a:p>
          <a:p>
            <a:r>
              <a:rPr lang="en-US" dirty="0" err="1" smtClean="0"/>
              <a:t>np.extract</a:t>
            </a:r>
            <a:r>
              <a:rPr lang="en-US" dirty="0" smtClean="0"/>
              <a:t>()</a:t>
            </a:r>
            <a:r>
              <a:rPr lang="bg-BG" dirty="0" smtClean="0"/>
              <a:t> - </a:t>
            </a:r>
            <a:r>
              <a:rPr lang="ru-RU" dirty="0"/>
              <a:t>И</a:t>
            </a:r>
            <a:r>
              <a:rPr lang="bg-BG" dirty="0" err="1"/>
              <a:t>звлича</a:t>
            </a:r>
            <a:r>
              <a:rPr lang="bg-BG" dirty="0"/>
              <a:t> елементи, отговарящи на някакво </a:t>
            </a:r>
            <a:r>
              <a:rPr lang="bg-BG" dirty="0" smtClean="0"/>
              <a:t>условие, което е Истина или Лъжа за всеки един елемент от масива и представлява масив със същата размерност и подредба</a:t>
            </a:r>
          </a:p>
          <a:p>
            <a:r>
              <a:rPr lang="en-US" dirty="0" err="1" smtClean="0"/>
              <a:t>np.argmax</a:t>
            </a:r>
            <a:r>
              <a:rPr lang="en-US" dirty="0"/>
              <a:t>() </a:t>
            </a:r>
            <a:r>
              <a:rPr lang="bg-BG" dirty="0"/>
              <a:t>и </a:t>
            </a:r>
            <a:r>
              <a:rPr lang="en-US" dirty="0" err="1"/>
              <a:t>np.argmin</a:t>
            </a:r>
            <a:r>
              <a:rPr lang="en-US" dirty="0"/>
              <a:t>() </a:t>
            </a:r>
            <a:r>
              <a:rPr lang="bg-BG" dirty="0"/>
              <a:t>- Тези две функции връщат индексите на минимума и максимума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Индиректно сортиране с </a:t>
            </a:r>
            <a:r>
              <a:rPr lang="en-US" b="1" dirty="0" err="1"/>
              <a:t>numpy.argsort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numpy.argsort</a:t>
            </a:r>
            <a:r>
              <a:rPr lang="en-US" b="1" dirty="0" smtClean="0"/>
              <a:t>()</a:t>
            </a:r>
            <a:r>
              <a:rPr lang="bg-BG" b="1" dirty="0" smtClean="0"/>
              <a:t> </a:t>
            </a:r>
            <a:r>
              <a:rPr lang="bg-BG" dirty="0" smtClean="0"/>
              <a:t>извлича реда на подреждане на елементите, без реално да ги </a:t>
            </a:r>
            <a:r>
              <a:rPr lang="bg-BG" dirty="0" err="1" smtClean="0"/>
              <a:t>преподрежда</a:t>
            </a:r>
            <a:r>
              <a:rPr lang="bg-BG" dirty="0" smtClean="0"/>
              <a:t> (сортира)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np.array</a:t>
            </a:r>
            <a:r>
              <a:rPr lang="pt-BR" dirty="0"/>
              <a:t>([3, 1, 2</a:t>
            </a:r>
            <a:r>
              <a:rPr lang="pt-BR" dirty="0" smtClean="0"/>
              <a:t>])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/>
              <a:t>y = </a:t>
            </a:r>
            <a:r>
              <a:rPr lang="en-US" dirty="0" err="1"/>
              <a:t>np.argsort</a:t>
            </a:r>
            <a:r>
              <a:rPr lang="en-US" dirty="0"/>
              <a:t>(x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tr-TR" dirty="0" smtClean="0"/>
              <a:t>y</a:t>
            </a:r>
            <a:endParaRPr lang="bg-BG" dirty="0" smtClean="0"/>
          </a:p>
          <a:p>
            <a:pPr marL="0" indent="0">
              <a:buNone/>
            </a:pPr>
            <a:r>
              <a:rPr lang="tr-TR" dirty="0" err="1" smtClean="0"/>
              <a:t>array</a:t>
            </a:r>
            <a:r>
              <a:rPr lang="tr-TR" dirty="0"/>
              <a:t>([1, 2, 0</a:t>
            </a:r>
            <a:r>
              <a:rPr lang="tr-TR" dirty="0" smtClean="0"/>
              <a:t>])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y</a:t>
            </a:r>
            <a:r>
              <a:rPr lang="pt-BR" dirty="0" smtClean="0"/>
              <a:t>]</a:t>
            </a:r>
            <a:r>
              <a:rPr lang="bg-BG" dirty="0" smtClean="0"/>
              <a:t> </a:t>
            </a:r>
            <a:r>
              <a:rPr lang="pl-PL" dirty="0"/>
              <a:t># </a:t>
            </a:r>
            <a:r>
              <a:rPr lang="bg-BG" dirty="0" smtClean="0"/>
              <a:t>реално, това е начинът за сортиране, т.е. чрез указване на на начина на подреждане на елементите в квадратни скоби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Индиректно сортиране с </a:t>
            </a:r>
            <a:r>
              <a:rPr lang="en-US" dirty="0" err="1"/>
              <a:t>numpy.lexsort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np.lexsort</a:t>
            </a:r>
            <a:r>
              <a:rPr lang="en-US" dirty="0" smtClean="0"/>
              <a:t>((</a:t>
            </a:r>
            <a:r>
              <a:rPr lang="bg-BG" dirty="0" smtClean="0"/>
              <a:t>&lt;какво сортирам&gt;</a:t>
            </a:r>
            <a:r>
              <a:rPr lang="en-US" dirty="0" smtClean="0"/>
              <a:t>,</a:t>
            </a:r>
            <a:r>
              <a:rPr lang="bg-BG" dirty="0" smtClean="0"/>
              <a:t>&lt;по какви критерии сортирам&gt;</a:t>
            </a:r>
            <a:r>
              <a:rPr lang="en-US" dirty="0" smtClean="0"/>
              <a:t>))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hr-HR" dirty="0" smtClean="0"/>
              <a:t>nm </a:t>
            </a:r>
            <a:r>
              <a:rPr lang="hr-HR" dirty="0"/>
              <a:t>= </a:t>
            </a:r>
            <a:r>
              <a:rPr lang="hr-HR" dirty="0" smtClean="0"/>
              <a:t>(</a:t>
            </a:r>
            <a:r>
              <a:rPr lang="hr-HR" dirty="0"/>
              <a:t>'</a:t>
            </a:r>
            <a:r>
              <a:rPr lang="bg-BG" dirty="0" smtClean="0"/>
              <a:t>Райна</a:t>
            </a:r>
            <a:r>
              <a:rPr lang="hr-HR" dirty="0" smtClean="0"/>
              <a:t>',</a:t>
            </a:r>
            <a:r>
              <a:rPr lang="hr-HR" dirty="0"/>
              <a:t> '</a:t>
            </a:r>
            <a:r>
              <a:rPr lang="bg-BG" dirty="0" smtClean="0"/>
              <a:t>Ангел</a:t>
            </a:r>
            <a:r>
              <a:rPr lang="hr-HR" dirty="0" smtClean="0"/>
              <a:t>',</a:t>
            </a:r>
            <a:r>
              <a:rPr lang="hr-HR" dirty="0"/>
              <a:t> '</a:t>
            </a:r>
            <a:r>
              <a:rPr lang="bg-BG" dirty="0" smtClean="0"/>
              <a:t>Рачо</a:t>
            </a:r>
            <a:r>
              <a:rPr lang="hr-HR" dirty="0" smtClean="0"/>
              <a:t>',</a:t>
            </a:r>
            <a:r>
              <a:rPr lang="hr-HR" dirty="0"/>
              <a:t> '</a:t>
            </a:r>
            <a:r>
              <a:rPr lang="bg-BG" dirty="0" smtClean="0"/>
              <a:t>Ана</a:t>
            </a:r>
            <a:r>
              <a:rPr lang="hr-HR" dirty="0" smtClean="0"/>
              <a:t>')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hr-HR" dirty="0" smtClean="0"/>
              <a:t>dv </a:t>
            </a:r>
            <a:r>
              <a:rPr lang="hr-HR" dirty="0"/>
              <a:t>= </a:t>
            </a:r>
            <a:r>
              <a:rPr lang="hr-HR" dirty="0" smtClean="0"/>
              <a:t>(</a:t>
            </a:r>
            <a:r>
              <a:rPr lang="hr-HR" dirty="0"/>
              <a:t>'</a:t>
            </a:r>
            <a:r>
              <a:rPr lang="bg-BG" dirty="0" err="1" smtClean="0"/>
              <a:t>ж</a:t>
            </a:r>
            <a:r>
              <a:rPr lang="hr-HR" dirty="0" smtClean="0"/>
              <a:t>.', </a:t>
            </a:r>
            <a:r>
              <a:rPr lang="hr-HR" dirty="0"/>
              <a:t>'</a:t>
            </a:r>
            <a:r>
              <a:rPr lang="bg-BG" dirty="0" err="1" smtClean="0"/>
              <a:t>м</a:t>
            </a:r>
            <a:r>
              <a:rPr lang="hr-HR" dirty="0" smtClean="0"/>
              <a:t>.', </a:t>
            </a:r>
            <a:r>
              <a:rPr lang="hr-HR" dirty="0"/>
              <a:t>'</a:t>
            </a:r>
            <a:r>
              <a:rPr lang="bg-BG" dirty="0" err="1" smtClean="0"/>
              <a:t>м</a:t>
            </a:r>
            <a:r>
              <a:rPr lang="hr-HR" dirty="0" smtClean="0"/>
              <a:t>.', </a:t>
            </a:r>
            <a:r>
              <a:rPr lang="hr-HR" dirty="0"/>
              <a:t>'</a:t>
            </a:r>
            <a:r>
              <a:rPr lang="bg-BG" dirty="0" err="1" smtClean="0"/>
              <a:t>ж</a:t>
            </a:r>
            <a:r>
              <a:rPr lang="hr-HR" dirty="0" smtClean="0"/>
              <a:t>')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hr-HR" dirty="0" err="1" smtClean="0"/>
              <a:t>ind</a:t>
            </a:r>
            <a:r>
              <a:rPr lang="hr-HR" dirty="0" smtClean="0"/>
              <a:t> </a:t>
            </a:r>
            <a:r>
              <a:rPr lang="hr-HR" dirty="0"/>
              <a:t>= </a:t>
            </a:r>
            <a:r>
              <a:rPr lang="hr-HR" dirty="0" err="1"/>
              <a:t>np.lexsort</a:t>
            </a:r>
            <a:r>
              <a:rPr lang="hr-HR" dirty="0"/>
              <a:t>((</a:t>
            </a:r>
            <a:r>
              <a:rPr lang="hr-HR" dirty="0" err="1"/>
              <a:t>dv,nm</a:t>
            </a:r>
            <a:r>
              <a:rPr lang="hr-HR" dirty="0" smtClean="0"/>
              <a:t>))</a:t>
            </a:r>
            <a:endParaRPr lang="bg-BG" dirty="0" smtClean="0"/>
          </a:p>
          <a:p>
            <a:pPr marL="0" indent="0">
              <a:buNone/>
            </a:pPr>
            <a:r>
              <a:rPr lang="pt-BR" dirty="0"/>
              <a:t>[3 1 0 2]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/>
              <a:t>print</a:t>
            </a:r>
            <a:r>
              <a:rPr lang="bg-BG" dirty="0" smtClean="0"/>
              <a:t>(</a:t>
            </a:r>
            <a:r>
              <a:rPr lang="en-US" dirty="0" err="1" smtClean="0"/>
              <a:t>ind</a:t>
            </a:r>
            <a:r>
              <a:rPr lang="bg-BG" dirty="0" smtClean="0"/>
              <a:t>)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smtClean="0"/>
              <a:t>print</a:t>
            </a:r>
            <a:r>
              <a:rPr lang="bg-BG" dirty="0" smtClean="0"/>
              <a:t>(</a:t>
            </a:r>
            <a:r>
              <a:rPr lang="en-US" dirty="0" smtClean="0"/>
              <a:t>[nm[</a:t>
            </a:r>
            <a:r>
              <a:rPr lang="en-US" dirty="0" err="1" smtClean="0"/>
              <a:t>i</a:t>
            </a:r>
            <a:r>
              <a:rPr lang="en-US" dirty="0"/>
              <a:t>] + ", " + dv[</a:t>
            </a:r>
            <a:r>
              <a:rPr lang="en-US" dirty="0" err="1"/>
              <a:t>i</a:t>
            </a:r>
            <a:r>
              <a:rPr lang="en-US" dirty="0"/>
              <a:t>]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ind</a:t>
            </a:r>
            <a:r>
              <a:rPr lang="en-US" dirty="0" smtClean="0"/>
              <a:t>]</a:t>
            </a:r>
            <a:r>
              <a:rPr lang="bg-BG" dirty="0" smtClean="0"/>
              <a:t>)</a:t>
            </a:r>
          </a:p>
          <a:p>
            <a:pPr marL="0" indent="0">
              <a:buNone/>
            </a:pPr>
            <a:r>
              <a:rPr lang="hr-HR" dirty="0" smtClean="0"/>
              <a:t>['</a:t>
            </a:r>
            <a:r>
              <a:rPr lang="bg-BG" dirty="0" smtClean="0"/>
              <a:t>Ана, </a:t>
            </a:r>
            <a:r>
              <a:rPr lang="bg-BG" dirty="0" err="1" smtClean="0"/>
              <a:t>ж</a:t>
            </a:r>
            <a:r>
              <a:rPr lang="bg-BG" dirty="0" smtClean="0"/>
              <a:t>.</a:t>
            </a:r>
            <a:r>
              <a:rPr lang="hr-HR" dirty="0"/>
              <a:t> '</a:t>
            </a:r>
            <a:r>
              <a:rPr lang="bg-BG" dirty="0" smtClean="0"/>
              <a:t>,</a:t>
            </a:r>
            <a:r>
              <a:rPr lang="hr-HR" dirty="0" smtClean="0"/>
              <a:t> '</a:t>
            </a:r>
            <a:r>
              <a:rPr lang="bg-BG" dirty="0" smtClean="0"/>
              <a:t>Ангел, </a:t>
            </a:r>
            <a:r>
              <a:rPr lang="bg-BG" dirty="0" err="1" smtClean="0"/>
              <a:t>м</a:t>
            </a:r>
            <a:r>
              <a:rPr lang="bg-BG" dirty="0" smtClean="0"/>
              <a:t>.</a:t>
            </a:r>
            <a:r>
              <a:rPr lang="hr-HR" dirty="0" smtClean="0"/>
              <a:t>', </a:t>
            </a:r>
            <a:r>
              <a:rPr lang="hr-HR" dirty="0"/>
              <a:t>'</a:t>
            </a:r>
            <a:r>
              <a:rPr lang="bg-BG" dirty="0" smtClean="0"/>
              <a:t>Райна, </a:t>
            </a:r>
            <a:r>
              <a:rPr lang="bg-BG" dirty="0" err="1" smtClean="0"/>
              <a:t>ж</a:t>
            </a:r>
            <a:r>
              <a:rPr lang="bg-BG" dirty="0" smtClean="0"/>
              <a:t>.</a:t>
            </a:r>
            <a:r>
              <a:rPr lang="hr-HR" dirty="0" smtClean="0"/>
              <a:t>', '</a:t>
            </a:r>
            <a:r>
              <a:rPr lang="bg-BG" dirty="0" smtClean="0"/>
              <a:t>Рачо, </a:t>
            </a:r>
            <a:r>
              <a:rPr lang="bg-BG" dirty="0" err="1" smtClean="0"/>
              <a:t>м</a:t>
            </a:r>
            <a:r>
              <a:rPr lang="bg-BG" dirty="0" smtClean="0"/>
              <a:t>.</a:t>
            </a:r>
            <a:r>
              <a:rPr lang="hr-HR" dirty="0" smtClean="0"/>
              <a:t>',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NumPy</a:t>
            </a:r>
            <a:r>
              <a:rPr lang="bg-BG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NumPy</a:t>
            </a:r>
            <a:r>
              <a:rPr lang="bg-BG" dirty="0" smtClean="0"/>
              <a:t> е съкращение и идва от “</a:t>
            </a:r>
            <a:r>
              <a:rPr lang="en-US" dirty="0" smtClean="0"/>
              <a:t>Numerical Python</a:t>
            </a:r>
            <a:r>
              <a:rPr lang="bg-BG" dirty="0" smtClean="0"/>
              <a:t>”. Това е библиотека, която осигурява дефинирането и обработката на многомерни масиви</a:t>
            </a:r>
            <a:r>
              <a:rPr lang="en-US" dirty="0" smtClean="0"/>
              <a:t>.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bg-BG" dirty="0" smtClean="0"/>
              <a:t>поддържа много повече разновидности числови данни</a:t>
            </a:r>
            <a:r>
              <a:rPr lang="en-US" dirty="0" smtClean="0"/>
              <a:t>[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]</a:t>
            </a:r>
            <a:r>
              <a:rPr lang="bg-BG" dirty="0" smtClean="0"/>
              <a:t>, от</a:t>
            </a:r>
            <a:r>
              <a:rPr lang="en-US" dirty="0" smtClean="0"/>
              <a:t> </a:t>
            </a:r>
            <a:r>
              <a:rPr lang="bg-BG" dirty="0" smtClean="0"/>
              <a:t>колкото </a:t>
            </a:r>
            <a:r>
              <a:rPr lang="en-US" dirty="0" smtClean="0"/>
              <a:t>Python </a:t>
            </a:r>
            <a:r>
              <a:rPr lang="bg-BG" dirty="0" smtClean="0"/>
              <a:t>сам по себе си.</a:t>
            </a:r>
            <a:r>
              <a:rPr lang="en-US" dirty="0" smtClean="0"/>
              <a:t> </a:t>
            </a:r>
            <a:r>
              <a:rPr lang="bg-BG" dirty="0" smtClean="0"/>
              <a:t>Това позволява да се извършват математически и логически операции над масивите.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Често пъти </a:t>
            </a:r>
            <a:r>
              <a:rPr lang="en-US" b="1" dirty="0" err="1" smtClean="0"/>
              <a:t>NumPy</a:t>
            </a:r>
            <a:r>
              <a:rPr lang="en-US" dirty="0" smtClean="0"/>
              <a:t> </a:t>
            </a:r>
            <a:r>
              <a:rPr lang="bg-BG" dirty="0" smtClean="0"/>
              <a:t>се използва в комбинация със</a:t>
            </a:r>
            <a:r>
              <a:rPr lang="en-US" dirty="0"/>
              <a:t> </a:t>
            </a:r>
            <a:r>
              <a:rPr lang="en-US" b="1" dirty="0" err="1"/>
              <a:t>SciPy</a:t>
            </a:r>
            <a:r>
              <a:rPr lang="en-US" dirty="0"/>
              <a:t> (Scientific Python) </a:t>
            </a:r>
            <a:r>
              <a:rPr lang="bg-BG" dirty="0" smtClean="0"/>
              <a:t>и</a:t>
            </a:r>
            <a:r>
              <a:rPr lang="en-US" dirty="0"/>
              <a:t> </a:t>
            </a:r>
            <a:r>
              <a:rPr lang="en-US" b="1" dirty="0"/>
              <a:t>Mat−</a:t>
            </a:r>
            <a:r>
              <a:rPr lang="en-US" b="1" dirty="0" err="1"/>
              <a:t>plotlib</a:t>
            </a:r>
            <a:r>
              <a:rPr lang="en-US" dirty="0"/>
              <a:t> (plotting library). </a:t>
            </a:r>
            <a:r>
              <a:rPr lang="bg-BG" dirty="0" smtClean="0"/>
              <a:t>По този начин се постига алтернатива на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bg-BG" dirty="0"/>
              <a:t> </a:t>
            </a:r>
            <a:r>
              <a:rPr lang="bg-BG" dirty="0" smtClean="0"/>
              <a:t>(популярна платформа за математически изчисления и програмиране)</a:t>
            </a:r>
            <a:r>
              <a:rPr lang="en-US" dirty="0" smtClean="0"/>
              <a:t>. </a:t>
            </a:r>
            <a:r>
              <a:rPr lang="bg-BG" dirty="0" smtClean="0"/>
              <a:t>Тенденциите показват</a:t>
            </a:r>
            <a:r>
              <a:rPr lang="en-US" dirty="0" smtClean="0"/>
              <a:t>,</a:t>
            </a:r>
            <a:r>
              <a:rPr lang="bg-BG" dirty="0" smtClean="0"/>
              <a:t> че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bg-BG" dirty="0" smtClean="0"/>
              <a:t>е новата мода в програмирането.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Филтриране на масивите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numpy.nonzero</a:t>
            </a:r>
            <a:r>
              <a:rPr lang="en-US" dirty="0" smtClean="0"/>
              <a:t>()</a:t>
            </a:r>
            <a:r>
              <a:rPr lang="bg-BG" dirty="0" smtClean="0"/>
              <a:t> – връща индексите на ненулевите елементи </a:t>
            </a:r>
          </a:p>
          <a:p>
            <a:pPr marL="0" indent="0">
              <a:buNone/>
            </a:pPr>
            <a:r>
              <a:rPr lang="en-US" dirty="0" err="1"/>
              <a:t>numpy.where</a:t>
            </a:r>
            <a:r>
              <a:rPr lang="en-US" dirty="0" smtClean="0"/>
              <a:t>()</a:t>
            </a:r>
            <a:r>
              <a:rPr lang="bg-BG" dirty="0" smtClean="0"/>
              <a:t> – връща индексите на елементите, които отговарят на условието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np.arange</a:t>
            </a:r>
            <a:r>
              <a:rPr lang="en-US" dirty="0"/>
              <a:t>(9.).reshape(3, 3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err="1"/>
              <a:t>np.where</a:t>
            </a:r>
            <a:r>
              <a:rPr lang="en-US" dirty="0"/>
              <a:t>(x &gt; 3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smtClean="0"/>
              <a:t>y</a:t>
            </a:r>
            <a:endParaRPr lang="bg-BG" dirty="0" smtClean="0"/>
          </a:p>
          <a:p>
            <a:pPr marL="0" indent="0">
              <a:buNone/>
            </a:pPr>
            <a:r>
              <a:rPr lang="pt-BR" dirty="0"/>
              <a:t>(</a:t>
            </a:r>
            <a:r>
              <a:rPr lang="pt-BR" dirty="0" err="1"/>
              <a:t>array</a:t>
            </a:r>
            <a:r>
              <a:rPr lang="pt-BR" dirty="0"/>
              <a:t>([1, 1, 2, 2, 2]), </a:t>
            </a:r>
            <a:r>
              <a:rPr lang="pt-BR" dirty="0" err="1"/>
              <a:t>array</a:t>
            </a:r>
            <a:r>
              <a:rPr lang="pt-BR" dirty="0"/>
              <a:t>([1, 2, 0, 1, 2</a:t>
            </a:r>
            <a:r>
              <a:rPr lang="pt-BR" dirty="0" smtClean="0"/>
              <a:t>]))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Първият масив са индексите по редове, а вторият – по колони</a:t>
            </a:r>
          </a:p>
          <a:p>
            <a:pPr marL="0" indent="0">
              <a:buNone/>
            </a:pPr>
            <a:r>
              <a:rPr lang="bg-BG" dirty="0" smtClean="0"/>
              <a:t>&gt;&gt;&gt;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y</a:t>
            </a:r>
            <a:r>
              <a:rPr lang="pt-BR" dirty="0" smtClean="0"/>
              <a:t>]</a:t>
            </a:r>
            <a:endParaRPr lang="bg-BG" dirty="0" smtClean="0"/>
          </a:p>
          <a:p>
            <a:pPr marL="0" indent="0">
              <a:buNone/>
            </a:pPr>
            <a:r>
              <a:rPr lang="ru-RU" dirty="0" smtClean="0"/>
              <a:t>И</a:t>
            </a:r>
            <a:r>
              <a:rPr lang="bg-BG" dirty="0" err="1" smtClean="0"/>
              <a:t>звлича</a:t>
            </a:r>
            <a:r>
              <a:rPr lang="bg-BG" dirty="0" smtClean="0"/>
              <a:t> елементите като използва индексите</a:t>
            </a:r>
          </a:p>
          <a:p>
            <a:pPr marL="0" indent="0">
              <a:buNone/>
            </a:pPr>
            <a:r>
              <a:rPr lang="pt-BR" dirty="0" err="1" smtClean="0"/>
              <a:t>array</a:t>
            </a:r>
            <a:r>
              <a:rPr lang="pt-BR" dirty="0"/>
              <a:t>([4., 5., 6., 7., 8.])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/>
              <a:t>numpy.extract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</a:t>
            </a:r>
            <a:r>
              <a:rPr lang="bg-BG" dirty="0" err="1" smtClean="0"/>
              <a:t>звлича</a:t>
            </a:r>
            <a:r>
              <a:rPr lang="bg-BG" dirty="0" smtClean="0"/>
              <a:t> елементи, отговарящи на някакво условие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np.arange</a:t>
            </a:r>
            <a:r>
              <a:rPr lang="en-US" dirty="0"/>
              <a:t>(9.).reshape(3, 3)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smtClean="0"/>
              <a:t>condition </a:t>
            </a:r>
            <a:r>
              <a:rPr lang="en-US" dirty="0"/>
              <a:t>= </a:t>
            </a:r>
            <a:r>
              <a:rPr lang="en-US" dirty="0" err="1"/>
              <a:t>np.mod</a:t>
            </a:r>
            <a:r>
              <a:rPr lang="en-US" dirty="0"/>
              <a:t>(x,2) == 0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Връща същия по размер масив, със стойности истина или лъжа </a:t>
            </a:r>
          </a:p>
          <a:p>
            <a:pPr marL="0" indent="0">
              <a:buNone/>
            </a:pPr>
            <a:r>
              <a:rPr lang="bg-BG" dirty="0" smtClean="0"/>
              <a:t>&gt;&gt;&gt; </a:t>
            </a:r>
            <a:r>
              <a:rPr lang="en-US" dirty="0" err="1" smtClean="0"/>
              <a:t>np.extract</a:t>
            </a:r>
            <a:r>
              <a:rPr lang="en-US" dirty="0" smtClean="0"/>
              <a:t>(condition</a:t>
            </a:r>
            <a:r>
              <a:rPr lang="en-US" dirty="0"/>
              <a:t>, x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pt-BR" dirty="0" err="1"/>
              <a:t>array</a:t>
            </a:r>
            <a:r>
              <a:rPr lang="pt-BR" dirty="0"/>
              <a:t>([0., 2., 4., 6., 8.])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5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bg-BG" dirty="0" smtClean="0"/>
              <a:t> &amp; </a:t>
            </a:r>
            <a:r>
              <a:rPr lang="en-US" dirty="0" smtClean="0"/>
              <a:t>View</a:t>
            </a:r>
            <a:r>
              <a:rPr lang="bg-BG" dirty="0" smtClean="0"/>
              <a:t> </a:t>
            </a:r>
            <a:r>
              <a:rPr lang="en-US" dirty="0"/>
              <a:t>or Shallow </a:t>
            </a:r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Когато се изпълняват, част от функциите връщат копие на изходния масив, докато други връщат само нов изглед на масива. </a:t>
            </a:r>
          </a:p>
          <a:p>
            <a:pPr algn="just"/>
            <a:r>
              <a:rPr lang="bg-BG" dirty="0" smtClean="0"/>
              <a:t>Когато съдържанието физически е запазено на друго място (чрез съхраняване в нова променлива), тогава казваме, че е това е </a:t>
            </a:r>
            <a:r>
              <a:rPr lang="en-US" b="1" dirty="0" smtClean="0"/>
              <a:t>Copy</a:t>
            </a:r>
            <a:r>
              <a:rPr lang="en-US" dirty="0"/>
              <a:t>. </a:t>
            </a:r>
            <a:endParaRPr lang="bg-BG" dirty="0" smtClean="0"/>
          </a:p>
          <a:p>
            <a:pPr algn="just"/>
            <a:r>
              <a:rPr lang="bg-BG" dirty="0" smtClean="0"/>
              <a:t>В останалите случаи, когато дадена променлива, която е от тип масив се представя организирана по различен от оригиналния начин, казваме, че че това е изглед или</a:t>
            </a:r>
            <a:r>
              <a:rPr lang="en-US" dirty="0"/>
              <a:t> </a:t>
            </a:r>
            <a:r>
              <a:rPr lang="en-US" b="1" dirty="0"/>
              <a:t>View</a:t>
            </a:r>
            <a:r>
              <a:rPr lang="en-US" dirty="0" smtClean="0"/>
              <a:t>.</a:t>
            </a:r>
            <a:endParaRPr lang="bg-BG" dirty="0" smtClean="0"/>
          </a:p>
          <a:p>
            <a:pPr algn="just"/>
            <a:r>
              <a:rPr lang="bg-BG" dirty="0" smtClean="0"/>
              <a:t>Обикновените присвоявания не правят копие, </a:t>
            </a:r>
            <a:r>
              <a:rPr lang="bg-BG" dirty="0" err="1" smtClean="0"/>
              <a:t>т.к</a:t>
            </a:r>
            <a:r>
              <a:rPr lang="bg-BG" dirty="0" smtClean="0"/>
              <a:t>. </a:t>
            </a:r>
            <a:r>
              <a:rPr lang="en-US" dirty="0" smtClean="0"/>
              <a:t>id</a:t>
            </a:r>
            <a:r>
              <a:rPr lang="bg-BG" dirty="0" smtClean="0"/>
              <a:t>-то на променливата остава същото.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7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за </a:t>
            </a:r>
            <a:r>
              <a:rPr lang="en-US" dirty="0"/>
              <a:t>Copy</a:t>
            </a:r>
            <a:r>
              <a:rPr lang="bg-BG" dirty="0"/>
              <a:t> &amp; </a:t>
            </a:r>
            <a:r>
              <a:rPr lang="en-US" dirty="0"/>
              <a:t>View</a:t>
            </a:r>
            <a:r>
              <a:rPr lang="bg-BG" dirty="0"/>
              <a:t> </a:t>
            </a:r>
            <a:r>
              <a:rPr lang="en-US" dirty="0"/>
              <a:t>or Shallow Copy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err="1"/>
              <a:t>ndarray.view</a:t>
            </a:r>
            <a:r>
              <a:rPr lang="en-US" b="1" dirty="0" smtClean="0"/>
              <a:t>()</a:t>
            </a:r>
            <a:r>
              <a:rPr lang="bg-BG" b="1" dirty="0" smtClean="0"/>
              <a:t> </a:t>
            </a:r>
            <a:r>
              <a:rPr lang="bg-BG" dirty="0" smtClean="0"/>
              <a:t>– създава нов обект от тип масив, който използва препратка към данните от изходния масив, за да има достъп до тях. Новата променлива, на която е присвоен резултатът от тази функция е самостоятелен и промените в него по отношение на форматирането няма да се отразят на изходния, но се използва линк към оригиналните данни, т.е. ако променим данните в изгледа, ще се променят и оригиналните.</a:t>
            </a:r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en-US" dirty="0"/>
              <a:t>a = </a:t>
            </a:r>
            <a:r>
              <a:rPr lang="en-US" dirty="0" err="1"/>
              <a:t>np.arange</a:t>
            </a:r>
            <a:r>
              <a:rPr lang="en-US" dirty="0"/>
              <a:t>(6).reshape(3,2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en-US" dirty="0"/>
              <a:t>b = </a:t>
            </a:r>
            <a:r>
              <a:rPr lang="en-US" dirty="0" err="1"/>
              <a:t>a.view</a:t>
            </a:r>
            <a:r>
              <a:rPr lang="en-US" dirty="0" smtClean="0"/>
              <a:t>()</a:t>
            </a: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en-US" dirty="0" err="1"/>
              <a:t>b.shape</a:t>
            </a:r>
            <a:r>
              <a:rPr lang="en-US" dirty="0"/>
              <a:t> = </a:t>
            </a:r>
            <a:r>
              <a:rPr lang="en-US" dirty="0" smtClean="0"/>
              <a:t>2,3</a:t>
            </a: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en-US" dirty="0"/>
              <a:t>print </a:t>
            </a:r>
            <a:r>
              <a:rPr lang="bg-BG" dirty="0" smtClean="0"/>
              <a:t>(</a:t>
            </a:r>
            <a:r>
              <a:rPr lang="en-US" dirty="0" smtClean="0"/>
              <a:t>id(a)</a:t>
            </a:r>
            <a:r>
              <a:rPr lang="bg-BG" dirty="0" smtClean="0"/>
              <a:t> == </a:t>
            </a:r>
            <a:r>
              <a:rPr lang="en-US" dirty="0" smtClean="0"/>
              <a:t>id(</a:t>
            </a:r>
            <a:r>
              <a:rPr lang="en-US" dirty="0"/>
              <a:t>b</a:t>
            </a:r>
            <a:r>
              <a:rPr lang="en-US" dirty="0" smtClean="0"/>
              <a:t>)</a:t>
            </a:r>
            <a:r>
              <a:rPr lang="bg-BG" dirty="0" smtClean="0"/>
              <a:t>)</a:t>
            </a:r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en-US" dirty="0" smtClean="0"/>
              <a:t>a</a:t>
            </a:r>
            <a:r>
              <a:rPr lang="bg-BG" dirty="0" smtClean="0"/>
              <a:t>,</a:t>
            </a:r>
            <a:r>
              <a:rPr lang="en-US" dirty="0"/>
              <a:t> </a:t>
            </a:r>
            <a:r>
              <a:rPr lang="en-US" dirty="0" smtClean="0"/>
              <a:t>b</a:t>
            </a:r>
            <a:endParaRPr lang="bg-BG" dirty="0"/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pt-BR" dirty="0" err="1"/>
              <a:t>b</a:t>
            </a:r>
            <a:r>
              <a:rPr lang="pt-BR" dirty="0"/>
              <a:t>[0,0]=</a:t>
            </a:r>
            <a:r>
              <a:rPr lang="pt-BR" dirty="0" smtClean="0"/>
              <a:t>10</a:t>
            </a: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&gt;&gt;&gt;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pt-BR" dirty="0"/>
              <a:t>[0,0</a:t>
            </a:r>
            <a:r>
              <a:rPr lang="pt-BR" dirty="0" smtClean="0"/>
              <a:t>]</a:t>
            </a:r>
            <a:r>
              <a:rPr lang="bg-BG" dirty="0" smtClean="0"/>
              <a:t>==</a:t>
            </a:r>
            <a:r>
              <a:rPr lang="pt-BR" dirty="0" err="1"/>
              <a:t>b</a:t>
            </a:r>
            <a:r>
              <a:rPr lang="pt-BR" dirty="0"/>
              <a:t>[0,0]</a:t>
            </a:r>
            <a:endParaRPr lang="bg-BG" dirty="0" smtClean="0"/>
          </a:p>
          <a:p>
            <a:pPr algn="just"/>
            <a:r>
              <a:rPr lang="bg-BG" dirty="0" smtClean="0"/>
              <a:t>Всички видове </a:t>
            </a:r>
            <a:r>
              <a:rPr lang="bg-BG" dirty="0" err="1" smtClean="0"/>
              <a:t>слайсове</a:t>
            </a:r>
            <a:r>
              <a:rPr lang="bg-BG" dirty="0" smtClean="0"/>
              <a:t> чрез индексите създават нови изгледи!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</a:t>
            </a:r>
            <a:r>
              <a:rPr lang="en-US" dirty="0" smtClean="0"/>
              <a:t>Copy</a:t>
            </a:r>
            <a:r>
              <a:rPr lang="bg-BG" dirty="0" smtClean="0"/>
              <a:t> чрез </a:t>
            </a:r>
            <a:r>
              <a:rPr lang="en-US" b="1" dirty="0" err="1"/>
              <a:t>ndarray.copy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bg-BG" dirty="0" smtClean="0"/>
              <a:t>Създава пълно копие на изходния масив, т.е. ако </a:t>
            </a:r>
            <a:r>
              <a:rPr lang="en-US" dirty="0" smtClean="0"/>
              <a:t>view</a:t>
            </a:r>
            <a:r>
              <a:rPr lang="en-US" dirty="0"/>
              <a:t>()</a:t>
            </a:r>
            <a:r>
              <a:rPr lang="bg-BG" dirty="0"/>
              <a:t> </a:t>
            </a:r>
            <a:r>
              <a:rPr lang="bg-BG" dirty="0" smtClean="0"/>
              <a:t>искаше достъп до оригиналните данни, и след това създаваше нова променлива с определено форматиране за данните, то тук имаме първо копиране на данните в новата променлива с нов идентификатор, запазване, и чак след това форматиране. Т.е. не остават никакви препратки към данните от оригиналния масив. Това позволява данните да бъдат променяни.</a:t>
            </a:r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pt-BR" dirty="0"/>
              <a:t>a = </a:t>
            </a:r>
            <a:r>
              <a:rPr lang="pt-BR" dirty="0" err="1"/>
              <a:t>np.array</a:t>
            </a:r>
            <a:r>
              <a:rPr lang="pt-BR" dirty="0"/>
              <a:t>([[10,10], [2,3], [4,5]]) </a:t>
            </a: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it-IT" dirty="0"/>
              <a:t>b = </a:t>
            </a:r>
            <a:r>
              <a:rPr lang="it-IT" dirty="0" err="1"/>
              <a:t>a.copy</a:t>
            </a:r>
            <a:r>
              <a:rPr lang="it-IT" dirty="0" smtClean="0"/>
              <a:t>()</a:t>
            </a: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en-US" dirty="0"/>
              <a:t>print b is </a:t>
            </a:r>
            <a:r>
              <a:rPr lang="en-US" dirty="0" smtClean="0"/>
              <a:t>a</a:t>
            </a: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is-IS" dirty="0"/>
              <a:t>b[0,0] = </a:t>
            </a:r>
            <a:r>
              <a:rPr lang="is-IS" dirty="0" smtClean="0"/>
              <a:t>100</a:t>
            </a:r>
            <a:endParaRPr lang="bg-BG" dirty="0" smtClean="0"/>
          </a:p>
          <a:p>
            <a:pPr marL="0" indent="0" algn="just">
              <a:buNone/>
            </a:pPr>
            <a:r>
              <a:rPr lang="bg-BG" dirty="0" smtClean="0"/>
              <a:t>&gt;&gt;&gt; </a:t>
            </a:r>
            <a:r>
              <a:rPr lang="en-US" dirty="0"/>
              <a:t>print </a:t>
            </a:r>
            <a:r>
              <a:rPr lang="en-US" dirty="0" smtClean="0"/>
              <a:t>b</a:t>
            </a:r>
            <a:r>
              <a:rPr lang="bg-BG" dirty="0" smtClean="0"/>
              <a:t>,а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1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Операции с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bg-BG" dirty="0" smtClean="0"/>
              <a:t>Математически и логически операции върху масиви (матрици)</a:t>
            </a:r>
          </a:p>
          <a:p>
            <a:r>
              <a:rPr lang="bg-BG" dirty="0" smtClean="0"/>
              <a:t>Трансформации на </a:t>
            </a:r>
            <a:r>
              <a:rPr lang="bg-BG" dirty="0" err="1" smtClean="0"/>
              <a:t>Фурие</a:t>
            </a:r>
            <a:r>
              <a:rPr lang="bg-BG" dirty="0" smtClean="0"/>
              <a:t> и манипулиране на геометрични форми</a:t>
            </a:r>
            <a:endParaRPr lang="en-US" dirty="0"/>
          </a:p>
          <a:p>
            <a:r>
              <a:rPr lang="bg-BG" dirty="0" smtClean="0"/>
              <a:t>Операции, свързани с линейната алгебра и случайното генериране на числа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В модулът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bg-BG" dirty="0" smtClean="0"/>
              <a:t>има структура подобна на структурата </a:t>
            </a:r>
            <a:r>
              <a:rPr lang="en-US" dirty="0" smtClean="0"/>
              <a:t>list. </a:t>
            </a:r>
            <a:r>
              <a:rPr lang="bg-BG" dirty="0" smtClean="0"/>
              <a:t>Тя се нарича </a:t>
            </a:r>
            <a:r>
              <a:rPr lang="en-US" dirty="0" smtClean="0"/>
              <a:t>array</a:t>
            </a:r>
            <a:r>
              <a:rPr lang="bg-BG" dirty="0" smtClean="0"/>
              <a:t> или масив.</a:t>
            </a:r>
          </a:p>
          <a:p>
            <a:r>
              <a:rPr lang="bg-BG" dirty="0" smtClean="0"/>
              <a:t>Приликата между двете структури са:</a:t>
            </a:r>
          </a:p>
          <a:p>
            <a:pPr lvl="1"/>
            <a:r>
              <a:rPr lang="bg-BG" dirty="0" smtClean="0"/>
              <a:t>Подобен начин за достъп до елементите:</a:t>
            </a:r>
          </a:p>
          <a:p>
            <a:pPr lvl="2"/>
            <a:r>
              <a:rPr lang="bg-BG" dirty="0" err="1" smtClean="0"/>
              <a:t>Двумереният</a:t>
            </a:r>
            <a:r>
              <a:rPr lang="bg-BG" dirty="0" smtClean="0"/>
              <a:t> списък </a:t>
            </a:r>
            <a:r>
              <a:rPr lang="pt-BR" dirty="0" smtClean="0"/>
              <a:t>L=[[1,2,3],[2,3,4]]</a:t>
            </a:r>
            <a:r>
              <a:rPr lang="bg-BG" dirty="0" smtClean="0"/>
              <a:t>, достъпваме с </a:t>
            </a:r>
            <a:r>
              <a:rPr lang="en-US" dirty="0"/>
              <a:t>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</a:p>
          <a:p>
            <a:pPr lvl="2"/>
            <a:r>
              <a:rPr lang="bg-BG" dirty="0" smtClean="0"/>
              <a:t>Двумерният масив А=</a:t>
            </a:r>
            <a:r>
              <a:rPr lang="en-US" dirty="0" err="1" smtClean="0"/>
              <a:t>np.array</a:t>
            </a:r>
            <a:r>
              <a:rPr lang="en-US" dirty="0" smtClean="0"/>
              <a:t>([[1,2,3],[2,3,4]]), </a:t>
            </a:r>
            <a:r>
              <a:rPr lang="bg-BG" dirty="0" smtClean="0"/>
              <a:t>достъпваме с </a:t>
            </a:r>
            <a:r>
              <a:rPr lang="en-US" dirty="0" smtClean="0"/>
              <a:t>A[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bg-BG" dirty="0" smtClean="0"/>
              <a:t>Разликите:</a:t>
            </a:r>
          </a:p>
          <a:p>
            <a:pPr lvl="1"/>
            <a:r>
              <a:rPr lang="bg-BG" dirty="0" smtClean="0"/>
              <a:t>списъкът можеше да съдържа неограничени нива вложени структури, масивът – не може</a:t>
            </a:r>
          </a:p>
          <a:p>
            <a:pPr lvl="1"/>
            <a:r>
              <a:rPr lang="ru-RU" dirty="0" smtClean="0"/>
              <a:t>Е</a:t>
            </a:r>
            <a:r>
              <a:rPr lang="bg-BG" dirty="0" err="1" smtClean="0"/>
              <a:t>лементите</a:t>
            </a:r>
            <a:r>
              <a:rPr lang="bg-BG" dirty="0" smtClean="0"/>
              <a:t> на списъка могат да бъдат различни по тип, при масива – елементите трябва да бъдат от един и същи тип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на масивите </a:t>
            </a:r>
            <a:r>
              <a:rPr lang="en-US" dirty="0" smtClean="0"/>
              <a:t>array </a:t>
            </a:r>
            <a:r>
              <a:rPr lang="bg-BG" dirty="0" smtClean="0"/>
              <a:t>от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Масивът може да бъде многомерен</a:t>
            </a:r>
          </a:p>
          <a:p>
            <a:r>
              <a:rPr lang="bg-BG" dirty="0" smtClean="0"/>
              <a:t>Ако се опитаме да зададем смесен масив от числа и символи, то </a:t>
            </a:r>
            <a:r>
              <a:rPr lang="en-US" dirty="0" smtClean="0"/>
              <a:t>Python </a:t>
            </a:r>
            <a:r>
              <a:rPr lang="bg-BG" dirty="0" smtClean="0"/>
              <a:t>ще конвертира всичко в символи</a:t>
            </a:r>
          </a:p>
          <a:p>
            <a:r>
              <a:rPr lang="bg-BG" dirty="0" smtClean="0"/>
              <a:t>Всеки масив има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endParaRPr lang="en-US" dirty="0" smtClean="0"/>
          </a:p>
          <a:p>
            <a:pPr lvl="1"/>
            <a:r>
              <a:rPr lang="bg-BG" dirty="0" smtClean="0"/>
              <a:t>размер: .</a:t>
            </a:r>
            <a:r>
              <a:rPr lang="en-US" dirty="0" err="1" smtClean="0"/>
              <a:t>ndim</a:t>
            </a:r>
            <a:endParaRPr lang="bg-BG" dirty="0" smtClean="0"/>
          </a:p>
          <a:p>
            <a:pPr lvl="1"/>
            <a:r>
              <a:rPr lang="bg-BG" dirty="0" smtClean="0"/>
              <a:t>Брой на елементите в дадена размерност</a:t>
            </a:r>
            <a:r>
              <a:rPr lang="en-US" dirty="0" smtClean="0"/>
              <a:t>: .shape</a:t>
            </a:r>
          </a:p>
          <a:p>
            <a:pPr lvl="1"/>
            <a:r>
              <a:rPr lang="en-US" dirty="0" err="1" smtClean="0"/>
              <a:t>Б</a:t>
            </a:r>
            <a:r>
              <a:rPr lang="bg-BG" dirty="0" smtClean="0"/>
              <a:t>рой елементи в масива</a:t>
            </a:r>
            <a:r>
              <a:rPr lang="en-US" dirty="0" smtClean="0"/>
              <a:t>: .size</a:t>
            </a:r>
            <a:endParaRPr lang="bg-BG" dirty="0" smtClean="0"/>
          </a:p>
          <a:p>
            <a:pPr lvl="1"/>
            <a:r>
              <a:rPr lang="bg-BG" dirty="0" smtClean="0"/>
              <a:t>Тип на данните</a:t>
            </a:r>
            <a:r>
              <a:rPr lang="en-US" dirty="0" smtClean="0"/>
              <a:t>: .</a:t>
            </a:r>
            <a:r>
              <a:rPr lang="en-US" dirty="0" err="1" smtClean="0"/>
              <a:t>dtype</a:t>
            </a:r>
            <a:endParaRPr lang="en-US" dirty="0" smtClean="0"/>
          </a:p>
          <a:p>
            <a:pPr lvl="1"/>
            <a:r>
              <a:rPr lang="en-US" dirty="0" err="1" smtClean="0"/>
              <a:t>Р</a:t>
            </a:r>
            <a:r>
              <a:rPr lang="bg-BG" dirty="0" err="1" smtClean="0"/>
              <a:t>азмер</a:t>
            </a:r>
            <a:r>
              <a:rPr lang="bg-BG" dirty="0" smtClean="0"/>
              <a:t> в байтове за елемент: </a:t>
            </a:r>
            <a:r>
              <a:rPr lang="en-US" dirty="0" smtClean="0"/>
              <a:t>.</a:t>
            </a:r>
            <a:r>
              <a:rPr lang="en-US" dirty="0" err="1" smtClean="0"/>
              <a:t>itemsize</a:t>
            </a:r>
            <a:endParaRPr lang="en-US" dirty="0" smtClean="0"/>
          </a:p>
          <a:p>
            <a:r>
              <a:rPr lang="en-US" dirty="0" err="1" smtClean="0"/>
              <a:t>М</a:t>
            </a:r>
            <a:r>
              <a:rPr lang="bg-BG" dirty="0" err="1" smtClean="0"/>
              <a:t>асив</a:t>
            </a:r>
            <a:r>
              <a:rPr lang="bg-BG" dirty="0" smtClean="0"/>
              <a:t> се дефинира със: </a:t>
            </a:r>
            <a:r>
              <a:rPr lang="en-US" dirty="0" smtClean="0"/>
              <a:t>array(), </a:t>
            </a:r>
            <a:r>
              <a:rPr lang="bg-BG" dirty="0" smtClean="0"/>
              <a:t>като в скобите:</a:t>
            </a:r>
          </a:p>
          <a:p>
            <a:pPr lvl="1"/>
            <a:r>
              <a:rPr lang="ru-RU" dirty="0" smtClean="0"/>
              <a:t>Е</a:t>
            </a:r>
            <a:r>
              <a:rPr lang="bg-BG" dirty="0" smtClean="0"/>
              <a:t>дин запис съчетава в себе си по един елемент за всяко едно измерение</a:t>
            </a:r>
          </a:p>
          <a:p>
            <a:pPr lvl="1"/>
            <a:r>
              <a:rPr lang="bg-BG" dirty="0" smtClean="0"/>
              <a:t>Всеки запис се огражда в кръгли скоби</a:t>
            </a:r>
            <a:endParaRPr lang="en-US" dirty="0" smtClean="0"/>
          </a:p>
          <a:p>
            <a:r>
              <a:rPr lang="bg-BG" dirty="0" smtClean="0"/>
              <a:t>На масивите може да гледаме като на математически матрици</a:t>
            </a:r>
          </a:p>
        </p:txBody>
      </p:sp>
    </p:spTree>
    <p:extLst>
      <p:ext uri="{BB962C8B-B14F-4D97-AF65-F5344CB8AC3E}">
        <p14:creationId xmlns:p14="http://schemas.microsoft.com/office/powerpoint/2010/main" val="42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070"/>
            <a:ext cx="10515600" cy="49603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 </a:t>
            </a:r>
            <a:r>
              <a:rPr lang="en-US" altLang="bg-BG" dirty="0">
                <a:ea typeface="ＭＳ Ｐゴシック" panose="020B0600070205080204" pitchFamily="34" charset="-128"/>
              </a:rPr>
              <a:t>Import </a:t>
            </a:r>
            <a:r>
              <a:rPr lang="en-US" altLang="bg-BG" dirty="0" err="1">
                <a:ea typeface="ＭＳ Ｐゴシック" panose="020B0600070205080204" pitchFamily="34" charset="-128"/>
              </a:rPr>
              <a:t>numpy</a:t>
            </a:r>
            <a:r>
              <a:rPr lang="en-US" altLang="bg-BG" dirty="0">
                <a:ea typeface="ＭＳ Ｐゴシック" panose="020B0600070205080204" pitchFamily="34" charset="-128"/>
              </a:rPr>
              <a:t> as np</a:t>
            </a:r>
          </a:p>
          <a:p>
            <a:pPr marL="0" indent="0">
              <a:buNone/>
            </a:pP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 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a</a:t>
            </a:r>
            <a:r>
              <a:rPr lang="bg-BG" altLang="bg-BG" dirty="0" smtClean="0">
                <a:ea typeface="ＭＳ Ｐゴシック" panose="020B0600070205080204" pitchFamily="34" charset="-128"/>
              </a:rPr>
              <a:t>=</a:t>
            </a:r>
            <a:r>
              <a:rPr lang="en-US" altLang="bg-BG" dirty="0" err="1" smtClean="0">
                <a:ea typeface="ＭＳ Ｐゴシック" panose="020B0600070205080204" pitchFamily="34" charset="-128"/>
              </a:rPr>
              <a:t>np.zeros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(</a:t>
            </a:r>
            <a:r>
              <a:rPr lang="en-US" altLang="bg-B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(1,2)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)</a:t>
            </a:r>
            <a:r>
              <a:rPr lang="en-US" altLang="bg-BG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# </a:t>
            </a:r>
            <a:r>
              <a:rPr lang="bg-BG" altLang="bg-BG" dirty="0" smtClean="0">
                <a:ea typeface="ＭＳ Ｐゴシック" panose="020B0600070205080204" pitchFamily="34" charset="-128"/>
              </a:rPr>
              <a:t>създава масив от нули с размер 1 ред и две колони</a:t>
            </a:r>
            <a:endParaRPr lang="en-US" altLang="bg-BG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bg-BG" dirty="0" smtClean="0">
                <a:ea typeface="ＭＳ Ｐゴシック" panose="020B0600070205080204" pitchFamily="34" charset="-128"/>
              </a:rPr>
              <a:t>&gt;&gt;&gt;</a:t>
            </a:r>
            <a:r>
              <a:rPr lang="pl-PL" dirty="0"/>
              <a:t> x = </a:t>
            </a:r>
            <a:r>
              <a:rPr lang="pl-PL" dirty="0" err="1"/>
              <a:t>np.zeros</a:t>
            </a:r>
            <a:r>
              <a:rPr lang="pl-PL" dirty="0"/>
              <a:t>((5,), </a:t>
            </a:r>
            <a:r>
              <a:rPr lang="pl-PL" dirty="0" err="1"/>
              <a:t>dtype</a:t>
            </a:r>
            <a:r>
              <a:rPr lang="pl-PL" dirty="0"/>
              <a:t> = </a:t>
            </a:r>
            <a:r>
              <a:rPr lang="pl-PL" dirty="0" err="1"/>
              <a:t>np.int</a:t>
            </a:r>
            <a:r>
              <a:rPr lang="pl-PL" dirty="0"/>
              <a:t>) </a:t>
            </a:r>
            <a:r>
              <a:rPr lang="pl-PL" dirty="0" smtClean="0"/>
              <a:t>#</a:t>
            </a:r>
            <a:r>
              <a:rPr lang="bg-BG" dirty="0" smtClean="0"/>
              <a:t>масив от 5 цели числа, които са нули</a:t>
            </a:r>
            <a:endParaRPr lang="bg-BG" altLang="bg-BG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 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b=</a:t>
            </a:r>
            <a:r>
              <a:rPr lang="en-US" altLang="bg-BG" dirty="0" err="1" smtClean="0">
                <a:ea typeface="ＭＳ Ｐゴシック" panose="020B0600070205080204" pitchFamily="34" charset="-128"/>
              </a:rPr>
              <a:t>np.ones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((2,3)) 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# </a:t>
            </a:r>
            <a:r>
              <a:rPr lang="bg-BG" altLang="bg-BG" dirty="0" smtClean="0">
                <a:ea typeface="ＭＳ Ｐゴシック" panose="020B0600070205080204" pitchFamily="34" charset="-128"/>
              </a:rPr>
              <a:t>създава масив от единици с размер 2 реда и три колони</a:t>
            </a:r>
          </a:p>
          <a:p>
            <a:pPr marL="0" indent="0">
              <a:buNone/>
            </a:pPr>
            <a:r>
              <a:rPr lang="bg-BG" altLang="bg-BG" dirty="0" smtClean="0">
                <a:ea typeface="ＭＳ Ｐゴシック" panose="020B0600070205080204" pitchFamily="34" charset="-128"/>
              </a:rPr>
              <a:t>&gt;&gt;&gt; 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d=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bg-BG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np.empty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() #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създава празен масив</a:t>
            </a:r>
            <a:endParaRPr lang="bg-BG" altLang="bg-BG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 c = </a:t>
            </a:r>
            <a:r>
              <a:rPr lang="en-US" altLang="bg-BG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np.array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((1,2,3,4,5,6))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# 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създава едномерен масив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с числата от 1 до 6</a:t>
            </a:r>
            <a:endParaRPr lang="en-US" altLang="bg-BG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 a = </a:t>
            </a:r>
            <a:r>
              <a:rPr lang="en-US" altLang="bg-BG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np.array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(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((1,2),(3,4),(5,6)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) 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# 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двумерен масив 3 реда </a:t>
            </a:r>
            <a:r>
              <a:rPr lang="bg-BG" altLang="bg-BG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х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2 колони</a:t>
            </a:r>
            <a:endParaRPr lang="bg-BG" altLang="bg-BG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 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b = </a:t>
            </a:r>
            <a:r>
              <a:rPr lang="en-US" altLang="bg-BG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np.array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([1,2,3,4,5,6])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# </a:t>
            </a:r>
            <a:endParaRPr lang="bg-BG" altLang="bg-BG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bg-BG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 </a:t>
            </a:r>
            <a:r>
              <a:rPr lang="en-GB" altLang="bg-BG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np.arange</a:t>
            </a:r>
            <a:r>
              <a:rPr lang="en-GB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( 10, 30, 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6</a:t>
            </a:r>
            <a:r>
              <a:rPr lang="en-GB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)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# 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създава едномерен масив с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bg-BG" altLang="bg-BG" dirty="0" smtClean="0">
                <a:ea typeface="ＭＳ Ｐゴシック" panose="020B0600070205080204" pitchFamily="34" charset="-128"/>
              </a:rPr>
              <a:t>първо число 10, стъпка 6 и максимално число 30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, като 30 може и да не се достигне. Стъпката може да бъде дробно число</a:t>
            </a:r>
            <a:endParaRPr lang="bg-BG" altLang="bg-BG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 </a:t>
            </a:r>
            <a:r>
              <a:rPr lang="en-US" altLang="bg-BG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np.linspace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(0,4,9)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# </a:t>
            </a: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създава едномерен масив от 9 числа, като най-малкото число в масива е 0, а най-голямото 4. Стъпката се изчислява автоматично.</a:t>
            </a:r>
          </a:p>
          <a:p>
            <a:pPr marL="0" indent="0">
              <a:buNone/>
            </a:pPr>
            <a:r>
              <a:rPr lang="bg-BG" altLang="bg-BG" dirty="0" smtClean="0">
                <a:ea typeface="ＭＳ Ｐゴシック" panose="020B0600070205080204" pitchFamily="34" charset="-128"/>
              </a:rPr>
              <a:t>&gt;&gt;&gt;</a:t>
            </a:r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(1,2,5, </a:t>
            </a:r>
            <a:r>
              <a:rPr lang="en-US" dirty="0" err="1"/>
              <a:t>retstep</a:t>
            </a:r>
            <a:r>
              <a:rPr lang="en-US" dirty="0"/>
              <a:t> = True) </a:t>
            </a:r>
            <a:r>
              <a:rPr lang="en-US" dirty="0" smtClean="0"/>
              <a:t>#</a:t>
            </a:r>
            <a:r>
              <a:rPr lang="en-US" dirty="0" err="1" smtClean="0"/>
              <a:t>retstep</a:t>
            </a:r>
            <a:r>
              <a:rPr lang="bg-BG" dirty="0" smtClean="0"/>
              <a:t> означава, че </a:t>
            </a:r>
            <a:r>
              <a:rPr lang="bg-BG" dirty="0" err="1" smtClean="0"/>
              <a:t>х</a:t>
            </a:r>
            <a:r>
              <a:rPr lang="bg-BG" dirty="0" smtClean="0"/>
              <a:t> ще съдържа като първи елемент едномерния масив, а като втори елемент изчислената стъпка</a:t>
            </a:r>
          </a:p>
          <a:p>
            <a:pPr marL="0" indent="0">
              <a:buNone/>
            </a:pPr>
            <a:r>
              <a:rPr lang="bg-BG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</a:t>
            </a:r>
            <a:r>
              <a:rPr lang="bg-BG" altLang="bg-BG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х</a:t>
            </a:r>
            <a:r>
              <a:rPr lang="en-US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[0]</a:t>
            </a:r>
          </a:p>
          <a:p>
            <a:pPr marL="0" indent="0">
              <a:buNone/>
            </a:pPr>
            <a:r>
              <a:rPr lang="tr-TR" altLang="bg-BG" dirty="0" err="1">
                <a:ea typeface="ＭＳ Ｐゴシック" panose="020B0600070205080204" pitchFamily="34" charset="-128"/>
              </a:rPr>
              <a:t>array</a:t>
            </a:r>
            <a:r>
              <a:rPr lang="tr-TR" altLang="bg-BG" dirty="0">
                <a:ea typeface="ＭＳ Ｐゴシック" panose="020B0600070205080204" pitchFamily="34" charset="-128"/>
              </a:rPr>
              <a:t>([1.  , 1.25, 1.5 , 1.75, 2.  </a:t>
            </a:r>
            <a:r>
              <a:rPr lang="tr-TR" altLang="bg-BG" dirty="0" smtClean="0">
                <a:ea typeface="ＭＳ Ｐゴシック" panose="020B0600070205080204" pitchFamily="34" charset="-128"/>
              </a:rPr>
              <a:t>])</a:t>
            </a:r>
          </a:p>
          <a:p>
            <a:pPr marL="0" indent="0">
              <a:buNone/>
            </a:pPr>
            <a:r>
              <a:rPr lang="tr-TR" altLang="bg-BG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&gt;&gt;&gt;x[1]</a:t>
            </a:r>
          </a:p>
          <a:p>
            <a:pPr marL="0" indent="0">
              <a:buNone/>
            </a:pPr>
            <a:r>
              <a:rPr lang="nb-NO" altLang="bg-BG" dirty="0" smtClean="0">
                <a:ea typeface="ＭＳ Ｐゴシック" panose="020B0600070205080204" pitchFamily="34" charset="-128"/>
              </a:rPr>
              <a:t>0.25</a:t>
            </a:r>
            <a:endParaRPr lang="bg-BG" altLang="bg-BG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tx1"/>
                </a:solidFill>
              </a:rPr>
              <a:t>&gt;&gt;&gt; </a:t>
            </a:r>
            <a:r>
              <a:rPr lang="en-GB" dirty="0" smtClean="0">
                <a:solidFill>
                  <a:schemeClr val="tx1"/>
                </a:solidFill>
              </a:rPr>
              <a:t>b = </a:t>
            </a:r>
            <a:r>
              <a:rPr lang="en-GB" dirty="0" err="1" smtClean="0">
                <a:solidFill>
                  <a:schemeClr val="tx1"/>
                </a:solidFill>
              </a:rPr>
              <a:t>np.arange</a:t>
            </a:r>
            <a:r>
              <a:rPr lang="en-GB" dirty="0" smtClean="0">
                <a:solidFill>
                  <a:schemeClr val="tx1"/>
                </a:solidFill>
              </a:rPr>
              <a:t>(12).reshape(4,3)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bg-BG" dirty="0" smtClean="0">
                <a:solidFill>
                  <a:schemeClr val="tx1"/>
                </a:solidFill>
              </a:rPr>
              <a:t>първо създава едномерен масив с числата от 0 до 11 включително. След това, чрез </a:t>
            </a:r>
            <a:r>
              <a:rPr lang="en-US" dirty="0" smtClean="0">
                <a:solidFill>
                  <a:schemeClr val="tx1"/>
                </a:solidFill>
              </a:rPr>
              <a:t>reshape</a:t>
            </a:r>
            <a:r>
              <a:rPr lang="bg-BG" dirty="0" smtClean="0">
                <a:solidFill>
                  <a:schemeClr val="tx1"/>
                </a:solidFill>
              </a:rPr>
              <a:t> се задава промяна в размерността на масива и данните се трансформират в 4 реда и 3 колони</a:t>
            </a:r>
            <a:endParaRPr lang="en-US" altLang="bg-BG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bg-BG" dirty="0" smtClean="0">
                <a:ea typeface="ＭＳ Ｐゴシック" panose="020B0600070205080204" pitchFamily="34" charset="-128"/>
              </a:rPr>
              <a:t>reshape(</a:t>
            </a:r>
            <a:r>
              <a:rPr lang="bg-BG" altLang="bg-BG" dirty="0" smtClean="0">
                <a:ea typeface="ＭＳ Ｐゴシック" panose="020B0600070205080204" pitchFamily="34" charset="-128"/>
              </a:rPr>
              <a:t>&lt;масив&gt;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, </a:t>
            </a:r>
            <a:r>
              <a:rPr lang="bg-BG" altLang="bg-BG" dirty="0" smtClean="0">
                <a:ea typeface="ＭＳ Ｐゴシック" panose="020B0600070205080204" pitchFamily="34" charset="-128"/>
              </a:rPr>
              <a:t>&lt;размерност&gt;</a:t>
            </a:r>
            <a:r>
              <a:rPr lang="en-US" altLang="bg-BG" dirty="0" smtClean="0">
                <a:ea typeface="ＭＳ Ｐゴシック" panose="020B0600070205080204" pitchFamily="34" charset="-128"/>
              </a:rPr>
              <a:t>, order='C')</a:t>
            </a:r>
            <a:endParaRPr lang="bg-BG" altLang="bg-BG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Операции върху матрици, като използваме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&gt;&gt;&gt;A = </a:t>
            </a:r>
            <a:r>
              <a:rPr lang="pt-BR" dirty="0" err="1" smtClean="0"/>
              <a:t>np.array</a:t>
            </a:r>
            <a:r>
              <a:rPr lang="pt-BR" dirty="0" smtClean="0"/>
              <a:t>( [[1,1],[0,1]] )</a:t>
            </a:r>
          </a:p>
          <a:p>
            <a:pPr marL="0" indent="0">
              <a:buNone/>
            </a:pPr>
            <a:r>
              <a:rPr lang="pt-BR" dirty="0" smtClean="0"/>
              <a:t>&gt;&gt;&gt;</a:t>
            </a:r>
            <a:r>
              <a:rPr lang="pt-BR" dirty="0" err="1" smtClean="0"/>
              <a:t>B</a:t>
            </a:r>
            <a:r>
              <a:rPr lang="pt-BR" dirty="0" smtClean="0"/>
              <a:t> = </a:t>
            </a:r>
            <a:r>
              <a:rPr lang="pt-BR" dirty="0" err="1" smtClean="0"/>
              <a:t>np.array</a:t>
            </a:r>
            <a:r>
              <a:rPr lang="pt-BR" dirty="0" smtClean="0"/>
              <a:t>( [[2,0],[3,4]] 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&gt;&gt;&gt;A*B</a:t>
            </a:r>
          </a:p>
          <a:p>
            <a:pPr marL="0" indent="0">
              <a:buNone/>
            </a:pPr>
            <a:r>
              <a:rPr lang="en-US" dirty="0" smtClean="0"/>
              <a:t>array([[2, 0], [0, 4]])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</a:rPr>
              <a:t>A.dot</a:t>
            </a:r>
            <a:r>
              <a:rPr lang="en-GB" dirty="0" smtClean="0">
                <a:solidFill>
                  <a:schemeClr val="tx1"/>
                </a:solidFill>
              </a:rPr>
              <a:t>(B) </a:t>
            </a:r>
            <a:r>
              <a:rPr lang="bg-BG" dirty="0" smtClean="0">
                <a:solidFill>
                  <a:schemeClr val="tx1"/>
                </a:solidFill>
              </a:rPr>
              <a:t>е същото като </a:t>
            </a:r>
            <a:r>
              <a:rPr lang="en-US" dirty="0" err="1" smtClean="0"/>
              <a:t>np.dot</a:t>
            </a:r>
            <a:r>
              <a:rPr lang="en-US" dirty="0" smtClean="0"/>
              <a:t>(A,B)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</a:t>
            </a:r>
            <a:r>
              <a:rPr lang="en-US" dirty="0" err="1" smtClean="0">
                <a:solidFill>
                  <a:schemeClr val="tx1"/>
                </a:solidFill>
              </a:rPr>
              <a:t>A.dot</a:t>
            </a:r>
            <a:r>
              <a:rPr lang="en-US" dirty="0" smtClean="0">
                <a:solidFill>
                  <a:schemeClr val="tx1"/>
                </a:solidFill>
              </a:rPr>
              <a:t>(B)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array([[5, 4], [3, 4]])</a:t>
            </a:r>
          </a:p>
          <a:p>
            <a:pPr marL="0" indent="0">
              <a:buNone/>
            </a:pPr>
            <a:r>
              <a:rPr lang="en-US" dirty="0" smtClean="0"/>
              <a:t>&gt;&gt;&gt;A+=2 # </a:t>
            </a:r>
            <a:r>
              <a:rPr lang="bg-BG" dirty="0" smtClean="0"/>
              <a:t>всеки елемент на масива ще бъде увеличен с 2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tx1"/>
                </a:solidFill>
              </a:rPr>
              <a:t>&gt;&gt;&gt;</a:t>
            </a:r>
            <a:r>
              <a:rPr lang="en-US" dirty="0" smtClean="0"/>
              <a:t>A</a:t>
            </a:r>
            <a:r>
              <a:rPr lang="bg-BG" dirty="0" smtClean="0"/>
              <a:t>-</a:t>
            </a:r>
            <a:r>
              <a:rPr lang="en-US" dirty="0" smtClean="0"/>
              <a:t>=2 # </a:t>
            </a:r>
            <a:r>
              <a:rPr lang="bg-BG" dirty="0" smtClean="0"/>
              <a:t>всеки елемент на масива ще бъде намален с 2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tx1"/>
                </a:solidFill>
              </a:rPr>
              <a:t>&gt;&gt;&gt;</a:t>
            </a:r>
            <a:r>
              <a:rPr lang="en-US" dirty="0" smtClean="0"/>
              <a:t>A</a:t>
            </a:r>
            <a:r>
              <a:rPr lang="bg-BG" dirty="0"/>
              <a:t>*</a:t>
            </a:r>
            <a:r>
              <a:rPr lang="en-US" dirty="0" smtClean="0"/>
              <a:t>=2 # </a:t>
            </a:r>
            <a:r>
              <a:rPr lang="bg-BG" dirty="0" smtClean="0"/>
              <a:t>всеки елемент на масива ще бъде увеличен 2 пъти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tx1"/>
                </a:solidFill>
              </a:rPr>
              <a:t>&gt;&gt;&gt;</a:t>
            </a:r>
            <a:r>
              <a:rPr lang="en-US" dirty="0" smtClean="0"/>
              <a:t>A</a:t>
            </a:r>
            <a:r>
              <a:rPr lang="bg-BG" dirty="0" smtClean="0"/>
              <a:t>/</a:t>
            </a:r>
            <a:r>
              <a:rPr lang="en-US" dirty="0" smtClean="0"/>
              <a:t>=2 # </a:t>
            </a:r>
            <a:r>
              <a:rPr lang="bg-BG" dirty="0" smtClean="0"/>
              <a:t>всеки елемент на масива ще бъде намален 2 пъти</a:t>
            </a:r>
          </a:p>
          <a:p>
            <a:pPr marL="0" indent="0">
              <a:buNone/>
            </a:pPr>
            <a:endParaRPr lang="bg-B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7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Операции върху матрици, като използваме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np.sum</a:t>
            </a:r>
            <a:r>
              <a:rPr lang="en-US" dirty="0" smtClean="0"/>
              <a:t>(A)</a:t>
            </a:r>
            <a:r>
              <a:rPr lang="bg-BG" dirty="0" smtClean="0"/>
              <a:t> – сума на елементите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np.min</a:t>
            </a:r>
            <a:r>
              <a:rPr lang="en-US" dirty="0" smtClean="0"/>
              <a:t>(A)</a:t>
            </a:r>
            <a:r>
              <a:rPr lang="bg-BG" dirty="0" smtClean="0"/>
              <a:t> – най-малкия елемент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np.max</a:t>
            </a:r>
            <a:r>
              <a:rPr lang="en-US" dirty="0" smtClean="0"/>
              <a:t>(A) </a:t>
            </a:r>
            <a:r>
              <a:rPr lang="bg-BG" dirty="0" smtClean="0"/>
              <a:t>– най-големия елемент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&gt;&gt;&gt;A</a:t>
            </a:r>
            <a:r>
              <a:rPr lang="bg-BG" dirty="0" smtClean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sum</a:t>
            </a:r>
            <a:r>
              <a:rPr lang="en-GB" dirty="0" smtClean="0">
                <a:solidFill>
                  <a:srgbClr val="C00000"/>
                </a:solidFill>
              </a:rPr>
              <a:t>(axis=0)</a:t>
            </a:r>
            <a:r>
              <a:rPr lang="bg-BG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bg-BG" dirty="0" smtClean="0">
                <a:solidFill>
                  <a:srgbClr val="C00000"/>
                </a:solidFill>
              </a:rPr>
              <a:t>сума по колони</a:t>
            </a:r>
          </a:p>
          <a:p>
            <a:pPr marL="0" indent="0">
              <a:buNone/>
            </a:pPr>
            <a:r>
              <a:rPr lang="en-US" dirty="0" smtClean="0"/>
              <a:t>&gt;&gt;&gt;A</a:t>
            </a:r>
            <a:r>
              <a:rPr lang="bg-BG" dirty="0" smtClean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sum</a:t>
            </a:r>
            <a:r>
              <a:rPr lang="en-GB" dirty="0" smtClean="0">
                <a:solidFill>
                  <a:srgbClr val="C00000"/>
                </a:solidFill>
              </a:rPr>
              <a:t>(axis=</a:t>
            </a:r>
            <a:r>
              <a:rPr lang="bg-BG" dirty="0" smtClean="0">
                <a:solidFill>
                  <a:srgbClr val="C00000"/>
                </a:solidFill>
              </a:rPr>
              <a:t>1</a:t>
            </a:r>
            <a:r>
              <a:rPr lang="en-GB" dirty="0" smtClean="0">
                <a:solidFill>
                  <a:srgbClr val="C00000"/>
                </a:solidFill>
              </a:rPr>
              <a:t>)</a:t>
            </a:r>
            <a:r>
              <a:rPr lang="bg-BG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bg-BG" dirty="0" smtClean="0">
                <a:solidFill>
                  <a:srgbClr val="C00000"/>
                </a:solidFill>
              </a:rPr>
              <a:t>сума по редове</a:t>
            </a:r>
          </a:p>
          <a:p>
            <a:pPr marL="0" indent="0">
              <a:buNone/>
            </a:pPr>
            <a:r>
              <a:rPr lang="en-US" dirty="0" smtClean="0"/>
              <a:t>&gt;&gt;&gt;A</a:t>
            </a:r>
            <a:r>
              <a:rPr lang="bg-BG" dirty="0" smtClean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min</a:t>
            </a:r>
            <a:r>
              <a:rPr lang="en-GB" dirty="0" smtClean="0">
                <a:solidFill>
                  <a:srgbClr val="C00000"/>
                </a:solidFill>
              </a:rPr>
              <a:t>(axis=0)</a:t>
            </a:r>
            <a:r>
              <a:rPr lang="bg-BG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- </a:t>
            </a:r>
            <a:r>
              <a:rPr lang="bg-BG" dirty="0" smtClean="0">
                <a:solidFill>
                  <a:srgbClr val="C00000"/>
                </a:solidFill>
              </a:rPr>
              <a:t>минимум по колони</a:t>
            </a:r>
          </a:p>
          <a:p>
            <a:pPr marL="0" indent="0">
              <a:buNone/>
            </a:pPr>
            <a:endParaRPr lang="bg-B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2068</Words>
  <Application>Microsoft Office PowerPoint</Application>
  <PresentationFormat>Widescreen</PresentationFormat>
  <Paragraphs>226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Office Theme</vt:lpstr>
      <vt:lpstr>NUMPY</vt:lpstr>
      <vt:lpstr>Какво е NumPy ?</vt:lpstr>
      <vt:lpstr>Операции с NumPy</vt:lpstr>
      <vt:lpstr>NumPy</vt:lpstr>
      <vt:lpstr>Особености на масивите array от NumPy</vt:lpstr>
      <vt:lpstr>Примери</vt:lpstr>
      <vt:lpstr>Примери:</vt:lpstr>
      <vt:lpstr>Операции върху матрици, като използваме масиви</vt:lpstr>
      <vt:lpstr>Операции върху матрици, като използваме масиви</vt:lpstr>
      <vt:lpstr>Конвертиране в масив</vt:lpstr>
      <vt:lpstr>Достъп до елементи на масива</vt:lpstr>
      <vt:lpstr>Манипулиране на масиви</vt:lpstr>
      <vt:lpstr>Аритметични операции</vt:lpstr>
      <vt:lpstr>Статистически операции</vt:lpstr>
      <vt:lpstr>Сортиране</vt:lpstr>
      <vt:lpstr>Примери за сортиране</vt:lpstr>
      <vt:lpstr>Функции за индиректна обработка на масиви</vt:lpstr>
      <vt:lpstr>Индиректно сортиране с numpy.argsort()</vt:lpstr>
      <vt:lpstr>Индиректно сортиране с numpy.lexsort()</vt:lpstr>
      <vt:lpstr>Филтриране на масивите </vt:lpstr>
      <vt:lpstr>numpy.extract()</vt:lpstr>
      <vt:lpstr>Copy &amp; View or Shallow Copy</vt:lpstr>
      <vt:lpstr>Функции за Copy &amp; View or Shallow Copy </vt:lpstr>
      <vt:lpstr>Deep Copy чрез ndarray.copy()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12</dc:title>
  <dc:creator>Valeriya Simeonova</dc:creator>
  <cp:lastModifiedBy>Windows User</cp:lastModifiedBy>
  <cp:revision>81</cp:revision>
  <dcterms:created xsi:type="dcterms:W3CDTF">2018-04-01T18:34:30Z</dcterms:created>
  <dcterms:modified xsi:type="dcterms:W3CDTF">2019-05-21T06:55:00Z</dcterms:modified>
</cp:coreProperties>
</file>