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75" r:id="rId2"/>
  </p:sldMasterIdLst>
  <p:notesMasterIdLst>
    <p:notesMasterId r:id="rId9"/>
  </p:notesMasterIdLst>
  <p:sldIdLst>
    <p:sldId id="296" r:id="rId3"/>
    <p:sldId id="277" r:id="rId4"/>
    <p:sldId id="1335" r:id="rId5"/>
    <p:sldId id="1337" r:id="rId6"/>
    <p:sldId id="281" r:id="rId7"/>
    <p:sldId id="27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4" userDrawn="1">
          <p15:clr>
            <a:srgbClr val="A4A3A4"/>
          </p15:clr>
        </p15:guide>
        <p15:guide id="2" orient="horz" pos="4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D77"/>
    <a:srgbClr val="70AD10"/>
    <a:srgbClr val="94FEC1"/>
    <a:srgbClr val="02D35E"/>
    <a:srgbClr val="C81110"/>
    <a:srgbClr val="005482"/>
    <a:srgbClr val="88D5ED"/>
    <a:srgbClr val="C8FF16"/>
    <a:srgbClr val="E5395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7" y="58"/>
      </p:cViewPr>
      <p:guideLst>
        <p:guide pos="3114"/>
        <p:guide orient="horz" pos="4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custLinFactNeighborY="804">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2776" y="208276"/>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39486" y="208276"/>
        <a:ext cx="410128" cy="273419"/>
      </dsp:txXfrm>
    </dsp:sp>
    <dsp:sp modelId="{AE43D2F4-E066-43DD-A51F-54768B31D8F7}">
      <dsp:nvSpPr>
        <dsp:cNvPr id="0" name=""/>
        <dsp:cNvSpPr/>
      </dsp:nvSpPr>
      <dsp:spPr>
        <a:xfrm>
          <a:off x="617969"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754679" y="206078"/>
        <a:ext cx="410128" cy="273419"/>
      </dsp:txXfrm>
    </dsp:sp>
    <dsp:sp modelId="{3463B6B8-78B7-4A47-8DC0-96832BECA9F3}">
      <dsp:nvSpPr>
        <dsp:cNvPr id="0" name=""/>
        <dsp:cNvSpPr/>
      </dsp:nvSpPr>
      <dsp:spPr>
        <a:xfrm>
          <a:off x="1233162"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369872" y="206078"/>
        <a:ext cx="410128" cy="273419"/>
      </dsp:txXfrm>
    </dsp:sp>
    <dsp:sp modelId="{571B7F73-FA6F-40DA-9CDC-9E2646942D82}">
      <dsp:nvSpPr>
        <dsp:cNvPr id="0" name=""/>
        <dsp:cNvSpPr/>
      </dsp:nvSpPr>
      <dsp:spPr>
        <a:xfrm>
          <a:off x="1848355"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1985065" y="206078"/>
        <a:ext cx="410128" cy="273419"/>
      </dsp:txXfrm>
    </dsp:sp>
    <dsp:sp modelId="{80822898-6590-4A10-B3EC-F724FA0FACFE}">
      <dsp:nvSpPr>
        <dsp:cNvPr id="0" name=""/>
        <dsp:cNvSpPr/>
      </dsp:nvSpPr>
      <dsp:spPr>
        <a:xfrm>
          <a:off x="2463548"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2600258" y="206078"/>
        <a:ext cx="410128" cy="273419"/>
      </dsp:txXfrm>
    </dsp:sp>
    <dsp:sp modelId="{3FE731B8-7460-462D-AD93-CA99F5C17993}">
      <dsp:nvSpPr>
        <dsp:cNvPr id="0" name=""/>
        <dsp:cNvSpPr/>
      </dsp:nvSpPr>
      <dsp:spPr>
        <a:xfrm>
          <a:off x="3078741"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215451" y="206078"/>
        <a:ext cx="410128" cy="273419"/>
      </dsp:txXfrm>
    </dsp:sp>
    <dsp:sp modelId="{378651A3-5EFA-4DE1-8ECE-2D26DC02264B}">
      <dsp:nvSpPr>
        <dsp:cNvPr id="0" name=""/>
        <dsp:cNvSpPr/>
      </dsp:nvSpPr>
      <dsp:spPr>
        <a:xfrm>
          <a:off x="3693934"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3830644" y="206078"/>
        <a:ext cx="410128" cy="273419"/>
      </dsp:txXfrm>
    </dsp:sp>
    <dsp:sp modelId="{CBF85DBC-6958-46B3-8486-210441D9CAB7}">
      <dsp:nvSpPr>
        <dsp:cNvPr id="0" name=""/>
        <dsp:cNvSpPr/>
      </dsp:nvSpPr>
      <dsp:spPr>
        <a:xfrm>
          <a:off x="4309127"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4445837" y="206078"/>
        <a:ext cx="410128" cy="273419"/>
      </dsp:txXfrm>
    </dsp:sp>
    <dsp:sp modelId="{790B2AE0-AF78-414A-BC58-9F9DD3793BC1}">
      <dsp:nvSpPr>
        <dsp:cNvPr id="0" name=""/>
        <dsp:cNvSpPr/>
      </dsp:nvSpPr>
      <dsp:spPr>
        <a:xfrm>
          <a:off x="4924320"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5061030" y="206078"/>
        <a:ext cx="410128" cy="273419"/>
      </dsp:txXfrm>
    </dsp:sp>
    <dsp:sp modelId="{7EF8B96B-DA16-464E-8B0C-F2875C186912}">
      <dsp:nvSpPr>
        <dsp:cNvPr id="0" name=""/>
        <dsp:cNvSpPr/>
      </dsp:nvSpPr>
      <dsp:spPr>
        <a:xfrm>
          <a:off x="5539513"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5676223" y="206078"/>
        <a:ext cx="410128" cy="273419"/>
      </dsp:txXfrm>
    </dsp:sp>
    <dsp:sp modelId="{383AC0A2-6E1E-4D81-AC1D-9FB0CBC3A3EA}">
      <dsp:nvSpPr>
        <dsp:cNvPr id="0" name=""/>
        <dsp:cNvSpPr/>
      </dsp:nvSpPr>
      <dsp:spPr>
        <a:xfrm>
          <a:off x="6154706"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6291416" y="206078"/>
        <a:ext cx="410128" cy="273419"/>
      </dsp:txXfrm>
    </dsp:sp>
    <dsp:sp modelId="{7C6EA6C0-116C-4575-A329-19B523129479}">
      <dsp:nvSpPr>
        <dsp:cNvPr id="0" name=""/>
        <dsp:cNvSpPr/>
      </dsp:nvSpPr>
      <dsp:spPr>
        <a:xfrm>
          <a:off x="6769899" y="206078"/>
          <a:ext cx="683547" cy="273419"/>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6906609" y="206078"/>
        <a:ext cx="410128" cy="2734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A7829-3411-43ED-9A39-5A95D0E83E4D}" type="datetimeFigureOut">
              <a:rPr lang="fr-FR" smtClean="0"/>
              <a:t>14/02/2020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8DAA-4A99-4593-893C-6B5ECA6DC2C4}" type="slidenum">
              <a:rPr lang="fr-FR" smtClean="0"/>
              <a:t>‹N°›</a:t>
            </a:fld>
            <a:endParaRPr lang="fr-FR"/>
          </a:p>
        </p:txBody>
      </p:sp>
    </p:spTree>
    <p:extLst>
      <p:ext uri="{BB962C8B-B14F-4D97-AF65-F5344CB8AC3E}">
        <p14:creationId xmlns:p14="http://schemas.microsoft.com/office/powerpoint/2010/main" val="227846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7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42779320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3325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88537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4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‹N°›</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2019.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a:t>Modifiez le style du titre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08330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1"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310141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1042010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0464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5737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0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79392264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27"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306949935"/>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5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476213884"/>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49065205"/>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1149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97088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54250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80383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vmlDrawing" Target="../drawings/vmlDrawing7.v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image" Target="../media/image1.emf"/><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oleObject" Target="../embeddings/oleObject6.bin"/><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55"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8727205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4" name="think-cell Slide" r:id="rId15" imgW="270" imgH="270" progId="TCLayout.ActiveDocument.1">
                  <p:embed/>
                </p:oleObj>
              </mc:Choice>
              <mc:Fallback>
                <p:oleObj name="think-cell Slide" r:id="rId15" imgW="270" imgH="270" progId="TCLayout.ActiveDocument.1">
                  <p:embed/>
                  <p:pic>
                    <p:nvPicPr>
                      <p:cNvPr id="21" name="Object 20"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Mise </a:t>
            </a:r>
            <a:r>
              <a:rPr lang="en-US" dirty="0" err="1">
                <a:solidFill>
                  <a:schemeClr val="bg1">
                    <a:lumMod val="65000"/>
                  </a:schemeClr>
                </a:solidFill>
              </a:rPr>
              <a:t>en</a:t>
            </a:r>
            <a:r>
              <a:rPr lang="en-US" dirty="0">
                <a:solidFill>
                  <a:schemeClr val="bg1">
                    <a:lumMod val="65000"/>
                  </a:schemeClr>
                </a:solidFill>
              </a:rPr>
              <a:t> place </a:t>
            </a:r>
            <a:r>
              <a:rPr lang="en-US" dirty="0" err="1">
                <a:solidFill>
                  <a:schemeClr val="bg1">
                    <a:lumMod val="65000"/>
                  </a:schemeClr>
                </a:solidFill>
              </a:rPr>
              <a:t>d’une</a:t>
            </a:r>
            <a:r>
              <a:rPr lang="en-US" dirty="0">
                <a:solidFill>
                  <a:schemeClr val="bg1">
                    <a:lumMod val="65000"/>
                  </a:schemeClr>
                </a:solidFill>
              </a:rPr>
              <a:t> </a:t>
            </a:r>
            <a:r>
              <a:rPr lang="en-US" dirty="0" err="1">
                <a:solidFill>
                  <a:schemeClr val="bg1">
                    <a:lumMod val="65000"/>
                  </a:schemeClr>
                </a:solidFill>
              </a:rPr>
              <a:t>stratégie</a:t>
            </a:r>
            <a:r>
              <a:rPr lang="en-US" dirty="0">
                <a:solidFill>
                  <a:schemeClr val="bg1">
                    <a:lumMod val="65000"/>
                  </a:schemeClr>
                </a:solidFill>
              </a:rPr>
              <a:t> DevOps| MARTINEZ Aurélie | 2020-02-14</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41774162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slideLayout" Target="../slideLayouts/slideLayout14.xml"/><Relationship Id="rId7" Type="http://schemas.microsoft.com/office/2007/relationships/hdphoto" Target="../media/hdphoto1.wdp"/><Relationship Id="rId12"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1.emf"/><Relationship Id="rId15" Type="http://schemas.microsoft.com/office/2007/relationships/hdphoto" Target="../media/hdphoto3.wdp"/><Relationship Id="rId10" Type="http://schemas.openxmlformats.org/officeDocument/2006/relationships/image" Target="../media/image9.png"/><Relationship Id="rId4" Type="http://schemas.openxmlformats.org/officeDocument/2006/relationships/oleObject" Target="../embeddings/oleObject12.bin"/><Relationship Id="rId9" Type="http://schemas.microsoft.com/office/2007/relationships/hdphoto" Target="../media/hdphoto2.wdp"/><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18"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image" Target="../media/image10.png"/><Relationship Id="rId12" Type="http://schemas.openxmlformats.org/officeDocument/2006/relationships/image" Target="../media/image15.png"/><Relationship Id="rId17" Type="http://schemas.microsoft.com/office/2007/relationships/hdphoto" Target="../media/hdphoto1.wdp"/><Relationship Id="rId2" Type="http://schemas.openxmlformats.org/officeDocument/2006/relationships/tags" Target="../tags/tag14.xml"/><Relationship Id="rId16" Type="http://schemas.openxmlformats.org/officeDocument/2006/relationships/image" Target="../media/image7.png"/><Relationship Id="rId20" Type="http://schemas.openxmlformats.org/officeDocument/2006/relationships/image" Target="../media/image9.png"/><Relationship Id="rId1" Type="http://schemas.openxmlformats.org/officeDocument/2006/relationships/vmlDrawing" Target="../drawings/vmlDrawing14.vml"/><Relationship Id="rId6" Type="http://schemas.openxmlformats.org/officeDocument/2006/relationships/image" Target="../media/image11.png"/><Relationship Id="rId11" Type="http://schemas.microsoft.com/office/2007/relationships/hdphoto" Target="../media/hdphoto4.wdp"/><Relationship Id="rId5" Type="http://schemas.openxmlformats.org/officeDocument/2006/relationships/image" Target="../media/image1.emf"/><Relationship Id="rId15" Type="http://schemas.openxmlformats.org/officeDocument/2006/relationships/image" Target="../media/image17.png"/><Relationship Id="rId10" Type="http://schemas.openxmlformats.org/officeDocument/2006/relationships/image" Target="../media/image14.png"/><Relationship Id="rId19" Type="http://schemas.microsoft.com/office/2007/relationships/hdphoto" Target="../media/hdphoto2.wdp"/><Relationship Id="rId4" Type="http://schemas.openxmlformats.org/officeDocument/2006/relationships/oleObject" Target="../embeddings/oleObject12.bin"/><Relationship Id="rId9" Type="http://schemas.microsoft.com/office/2007/relationships/hdphoto" Target="../media/hdphoto3.wdp"/><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png"/><Relationship Id="rId3" Type="http://schemas.openxmlformats.org/officeDocument/2006/relationships/slideLayout" Target="../slideLayouts/slideLayout14.xml"/><Relationship Id="rId7" Type="http://schemas.openxmlformats.org/officeDocument/2006/relationships/image" Target="../media/image19.png"/><Relationship Id="rId12" Type="http://schemas.microsoft.com/office/2007/relationships/hdphoto" Target="../media/hdphoto4.wdp"/><Relationship Id="rId2" Type="http://schemas.openxmlformats.org/officeDocument/2006/relationships/tags" Target="../tags/tag15.xml"/><Relationship Id="rId1" Type="http://schemas.openxmlformats.org/officeDocument/2006/relationships/vmlDrawing" Target="../drawings/vmlDrawing15.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emf"/><Relationship Id="rId10" Type="http://schemas.openxmlformats.org/officeDocument/2006/relationships/image" Target="../media/image22.png"/><Relationship Id="rId4" Type="http://schemas.openxmlformats.org/officeDocument/2006/relationships/oleObject" Target="../embeddings/oleObject12.bin"/><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openxmlformats.org/officeDocument/2006/relationships/image" Target="../media/image15.png"/><Relationship Id="rId5" Type="http://schemas.openxmlformats.org/officeDocument/2006/relationships/diagramColors" Target="../diagrams/colors1.xml"/><Relationship Id="rId10" Type="http://schemas.openxmlformats.org/officeDocument/2006/relationships/image" Target="../media/image11.png"/><Relationship Id="rId4" Type="http://schemas.openxmlformats.org/officeDocument/2006/relationships/diagramQuickStyle" Target="../diagrams/quickStyle1.xml"/><Relationship Id="rId9" Type="http://schemas.openxmlformats.org/officeDocument/2006/relationships/image" Target="../media/image10.png"/><Relationship Id="rId14" Type="http://schemas.microsoft.com/office/2007/relationships/hdphoto" Target="../media/hdphoto4.wdp"/></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p:txBody>
          <a:bodyPr>
            <a:noAutofit/>
          </a:bodyPr>
          <a:lstStyle/>
          <a:p>
            <a:r>
              <a:rPr lang="fr-FR" sz="2800" dirty="0"/>
              <a:t>Mise en place d’une stratégie DevOps appliquée à la 3DEXPERIENCE au sein de l’entreprise CECM</a:t>
            </a:r>
          </a:p>
          <a:p>
            <a:endParaRPr lang="en-US" sz="2800" dirty="0"/>
          </a:p>
        </p:txBody>
      </p:sp>
      <p:sp>
        <p:nvSpPr>
          <p:cNvPr id="3" name="Sous-titre 2">
            <a:extLst>
              <a:ext uri="{FF2B5EF4-FFF2-40B4-BE49-F238E27FC236}">
                <a16:creationId xmlns:a16="http://schemas.microsoft.com/office/drawing/2014/main" id="{B479E337-09CA-4F50-9067-64D4BC4D4C45}"/>
              </a:ext>
            </a:extLst>
          </p:cNvPr>
          <p:cNvSpPr>
            <a:spLocks noGrp="1"/>
          </p:cNvSpPr>
          <p:nvPr>
            <p:ph type="subTitle" idx="1"/>
          </p:nvPr>
        </p:nvSpPr>
        <p:spPr/>
        <p:txBody>
          <a:bodyPr/>
          <a:lstStyle/>
          <a:p>
            <a:r>
              <a:rPr lang="en-US" dirty="0"/>
              <a:t>Issy-les-</a:t>
            </a:r>
            <a:r>
              <a:rPr lang="en-US" dirty="0" err="1"/>
              <a:t>Moulinaux</a:t>
            </a:r>
            <a:r>
              <a:rPr lang="en-US" dirty="0"/>
              <a:t>, Paris, </a:t>
            </a:r>
          </a:p>
          <a:p>
            <a:r>
              <a:rPr lang="en-US" dirty="0"/>
              <a:t>14 </a:t>
            </a:r>
            <a:r>
              <a:rPr lang="en-US" dirty="0" err="1"/>
              <a:t>Février</a:t>
            </a:r>
            <a:r>
              <a:rPr lang="en-US" dirty="0"/>
              <a:t> 2020, </a:t>
            </a:r>
          </a:p>
          <a:p>
            <a:r>
              <a:rPr lang="en-US" dirty="0"/>
              <a:t>MARTINEZ Aurélie</a:t>
            </a:r>
          </a:p>
        </p:txBody>
      </p:sp>
    </p:spTree>
    <p:extLst>
      <p:ext uri="{BB962C8B-B14F-4D97-AF65-F5344CB8AC3E}">
        <p14:creationId xmlns:p14="http://schemas.microsoft.com/office/powerpoint/2010/main" val="420256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22AFE921-3684-47E3-8DA5-3558F072C9A1}"/>
              </a:ext>
            </a:extLst>
          </p:cNvPr>
          <p:cNvSpPr/>
          <p:nvPr/>
        </p:nvSpPr>
        <p:spPr>
          <a:xfrm>
            <a:off x="3569460" y="1023358"/>
            <a:ext cx="8164850" cy="5341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94" name="think-cell Slide" r:id="rId4" imgW="270" imgH="270" progId="TCLayout.ActiveDocument.1">
                  <p:embed/>
                </p:oleObj>
              </mc:Choice>
              <mc:Fallback>
                <p:oleObj name="think-cell Slide" r:id="rId4" imgW="270" imgH="270" progId="TCLayout.ActiveDocument.1">
                  <p:embed/>
                  <p:pic>
                    <p:nvPicPr>
                      <p:cNvPr id="63" name="Object 6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6159283" y="1037346"/>
            <a:ext cx="2890194"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1" i="0" u="none" strike="noStrike" kern="1200" cap="none" spc="0" normalizeH="0" baseline="0" noProof="0" dirty="0">
                <a:ln>
                  <a:noFill/>
                </a:ln>
                <a:solidFill>
                  <a:srgbClr val="005482"/>
                </a:solidFill>
                <a:effectLst/>
                <a:uLnTx/>
                <a:uFillTx/>
                <a:latin typeface="Verdana" panose="020B0604030504040204" pitchFamily="34" charset="0"/>
                <a:ea typeface="Verdana" panose="020B0604030504040204" pitchFamily="34" charset="0"/>
                <a:cs typeface="Verdana" panose="020B0604030504040204" pitchFamily="34" charset="0"/>
              </a:rPr>
              <a:t>DevOps</a:t>
            </a:r>
          </a:p>
        </p:txBody>
      </p:sp>
      <p:sp>
        <p:nvSpPr>
          <p:cNvPr id="32" name="Text Placeholder 1">
            <a:extLst>
              <a:ext uri="{FF2B5EF4-FFF2-40B4-BE49-F238E27FC236}">
                <a16:creationId xmlns:a16="http://schemas.microsoft.com/office/drawing/2014/main" id="{927D6F80-26E5-4B6A-AE3D-8E9EB79E0808}"/>
              </a:ext>
            </a:extLst>
          </p:cNvPr>
          <p:cNvSpPr txBox="1">
            <a:spLocks/>
          </p:cNvSpPr>
          <p:nvPr/>
        </p:nvSpPr>
        <p:spPr>
          <a:xfrm>
            <a:off x="4197923"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CYCLE EN “V”</a:t>
            </a:r>
          </a:p>
        </p:txBody>
      </p:sp>
      <p:sp>
        <p:nvSpPr>
          <p:cNvPr id="13" name="Forme libre : forme 12">
            <a:extLst>
              <a:ext uri="{FF2B5EF4-FFF2-40B4-BE49-F238E27FC236}">
                <a16:creationId xmlns:a16="http://schemas.microsoft.com/office/drawing/2014/main" id="{F3AC74F8-989E-4F95-918C-2F33820FD911}"/>
              </a:ext>
            </a:extLst>
          </p:cNvPr>
          <p:cNvSpPr/>
          <p:nvPr/>
        </p:nvSpPr>
        <p:spPr>
          <a:xfrm>
            <a:off x="4029670"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chemeClr val="tx1"/>
                </a:solidFill>
              </a:rPr>
              <a:t>1980</a:t>
            </a:r>
          </a:p>
        </p:txBody>
      </p:sp>
      <p:sp>
        <p:nvSpPr>
          <p:cNvPr id="14" name="Forme libre : forme 13">
            <a:extLst>
              <a:ext uri="{FF2B5EF4-FFF2-40B4-BE49-F238E27FC236}">
                <a16:creationId xmlns:a16="http://schemas.microsoft.com/office/drawing/2014/main" id="{C4B28160-551A-4E7C-BE8B-3337BE199012}"/>
              </a:ext>
            </a:extLst>
          </p:cNvPr>
          <p:cNvSpPr/>
          <p:nvPr/>
        </p:nvSpPr>
        <p:spPr>
          <a:xfrm>
            <a:off x="5852976"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chemeClr val="tx1"/>
                </a:solidFill>
              </a:rPr>
              <a:t>1989</a:t>
            </a:r>
            <a:r>
              <a:rPr lang="en-US" sz="1400" kern="1200" dirty="0">
                <a:solidFill>
                  <a:schemeClr val="tx1"/>
                </a:solidFill>
              </a:rPr>
              <a:t>-2019</a:t>
            </a:r>
          </a:p>
        </p:txBody>
      </p:sp>
      <p:sp>
        <p:nvSpPr>
          <p:cNvPr id="15" name="Forme libre : forme 14">
            <a:extLst>
              <a:ext uri="{FF2B5EF4-FFF2-40B4-BE49-F238E27FC236}">
                <a16:creationId xmlns:a16="http://schemas.microsoft.com/office/drawing/2014/main" id="{FD5D6C67-38CE-4500-80B0-B87F38CD4447}"/>
              </a:ext>
            </a:extLst>
          </p:cNvPr>
          <p:cNvSpPr/>
          <p:nvPr/>
        </p:nvSpPr>
        <p:spPr>
          <a:xfrm>
            <a:off x="7677946"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chemeClr val="tx1"/>
                </a:solidFill>
              </a:rPr>
              <a:t>2001</a:t>
            </a:r>
          </a:p>
        </p:txBody>
      </p:sp>
      <p:sp>
        <p:nvSpPr>
          <p:cNvPr id="51" name="Forme libre : forme 50">
            <a:extLst>
              <a:ext uri="{FF2B5EF4-FFF2-40B4-BE49-F238E27FC236}">
                <a16:creationId xmlns:a16="http://schemas.microsoft.com/office/drawing/2014/main" id="{73FAD93A-2A20-444D-AF0C-B94D41176CA2}"/>
              </a:ext>
            </a:extLst>
          </p:cNvPr>
          <p:cNvSpPr/>
          <p:nvPr/>
        </p:nvSpPr>
        <p:spPr>
          <a:xfrm>
            <a:off x="9501251"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rgbClr val="005482"/>
                </a:solidFill>
              </a:rPr>
              <a:t>2007</a:t>
            </a:r>
          </a:p>
        </p:txBody>
      </p:sp>
      <p:sp>
        <p:nvSpPr>
          <p:cNvPr id="42" name="Rectangle : coins arrondis 41">
            <a:extLst>
              <a:ext uri="{FF2B5EF4-FFF2-40B4-BE49-F238E27FC236}">
                <a16:creationId xmlns:a16="http://schemas.microsoft.com/office/drawing/2014/main" id="{CFED5178-8941-418F-832A-4E16B36FC0C6}"/>
              </a:ext>
            </a:extLst>
          </p:cNvPr>
          <p:cNvSpPr/>
          <p:nvPr/>
        </p:nvSpPr>
        <p:spPr>
          <a:xfrm>
            <a:off x="4583897" y="1085042"/>
            <a:ext cx="846086" cy="3115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Manifeste</a:t>
            </a:r>
            <a:endParaRPr lang="fr-FR" sz="1200" b="1" dirty="0"/>
          </a:p>
        </p:txBody>
      </p:sp>
      <p:sp>
        <p:nvSpPr>
          <p:cNvPr id="43" name="Rectangle : coins arrondis 42">
            <a:extLst>
              <a:ext uri="{FF2B5EF4-FFF2-40B4-BE49-F238E27FC236}">
                <a16:creationId xmlns:a16="http://schemas.microsoft.com/office/drawing/2014/main" id="{DB814833-F010-40E7-B2C2-EE76E66E04D0}"/>
              </a:ext>
            </a:extLst>
          </p:cNvPr>
          <p:cNvSpPr/>
          <p:nvPr/>
        </p:nvSpPr>
        <p:spPr>
          <a:xfrm>
            <a:off x="5500686" y="1021259"/>
            <a:ext cx="756508" cy="30801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Recueil </a:t>
            </a:r>
          </a:p>
        </p:txBody>
      </p:sp>
      <p:sp>
        <p:nvSpPr>
          <p:cNvPr id="11" name="Rectangle : coins arrondis 10">
            <a:extLst>
              <a:ext uri="{FF2B5EF4-FFF2-40B4-BE49-F238E27FC236}">
                <a16:creationId xmlns:a16="http://schemas.microsoft.com/office/drawing/2014/main" id="{0D6FC5CF-5B6A-4674-8FE4-73BE89A73590}"/>
              </a:ext>
            </a:extLst>
          </p:cNvPr>
          <p:cNvSpPr/>
          <p:nvPr/>
        </p:nvSpPr>
        <p:spPr>
          <a:xfrm>
            <a:off x="5322975" y="1293884"/>
            <a:ext cx="907291" cy="289794"/>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endParaRPr lang="fr-FR" sz="1050" b="1" dirty="0">
              <a:solidFill>
                <a:srgbClr val="2B0A3D">
                  <a:lumMod val="50000"/>
                </a:srgbClr>
              </a:solidFill>
              <a:latin typeface="Verdana" panose="020B0604030504040204" pitchFamily="34" charset="0"/>
              <a:ea typeface="Verdana" panose="020B0604030504040204" pitchFamily="34" charset="0"/>
            </a:endParaRPr>
          </a:p>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Référentiel</a:t>
            </a:r>
          </a:p>
          <a:p>
            <a:pPr algn="ctr"/>
            <a:endParaRPr lang="fr-FR" sz="1000" b="1" dirty="0"/>
          </a:p>
        </p:txBody>
      </p:sp>
      <p:sp>
        <p:nvSpPr>
          <p:cNvPr id="44" name="Rectangle : coins arrondis 43">
            <a:extLst>
              <a:ext uri="{FF2B5EF4-FFF2-40B4-BE49-F238E27FC236}">
                <a16:creationId xmlns:a16="http://schemas.microsoft.com/office/drawing/2014/main" id="{D50789C9-5291-4777-9984-70F39CF8BBE5}"/>
              </a:ext>
            </a:extLst>
          </p:cNvPr>
          <p:cNvSpPr/>
          <p:nvPr/>
        </p:nvSpPr>
        <p:spPr>
          <a:xfrm>
            <a:off x="9049083" y="1187202"/>
            <a:ext cx="756508"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Culture</a:t>
            </a:r>
            <a:endParaRPr lang="fr-FR" sz="1200" b="1" dirty="0"/>
          </a:p>
        </p:txBody>
      </p:sp>
      <p:sp>
        <p:nvSpPr>
          <p:cNvPr id="46" name="Rectangle : coins arrondis 45">
            <a:extLst>
              <a:ext uri="{FF2B5EF4-FFF2-40B4-BE49-F238E27FC236}">
                <a16:creationId xmlns:a16="http://schemas.microsoft.com/office/drawing/2014/main" id="{E69BC631-0403-4DFE-9BD4-68B315B19A54}"/>
              </a:ext>
            </a:extLst>
          </p:cNvPr>
          <p:cNvSpPr/>
          <p:nvPr/>
        </p:nvSpPr>
        <p:spPr>
          <a:xfrm>
            <a:off x="9816883" y="1378100"/>
            <a:ext cx="756508"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Concept</a:t>
            </a:r>
            <a:endParaRPr lang="fr-FR" sz="1200" b="1" dirty="0"/>
          </a:p>
        </p:txBody>
      </p:sp>
      <p:sp>
        <p:nvSpPr>
          <p:cNvPr id="48" name="Rectangle : coins arrondis 47">
            <a:extLst>
              <a:ext uri="{FF2B5EF4-FFF2-40B4-BE49-F238E27FC236}">
                <a16:creationId xmlns:a16="http://schemas.microsoft.com/office/drawing/2014/main" id="{143DCAC5-522E-48D3-9563-3252675C260F}"/>
              </a:ext>
            </a:extLst>
          </p:cNvPr>
          <p:cNvSpPr/>
          <p:nvPr/>
        </p:nvSpPr>
        <p:spPr>
          <a:xfrm>
            <a:off x="9728129" y="1087744"/>
            <a:ext cx="827650"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Approche</a:t>
            </a:r>
            <a:endParaRPr lang="fr-FR" sz="1200" b="1" dirty="0"/>
          </a:p>
        </p:txBody>
      </p:sp>
      <p:sp>
        <p:nvSpPr>
          <p:cNvPr id="49" name="Rectangle : coins arrondis 48">
            <a:extLst>
              <a:ext uri="{FF2B5EF4-FFF2-40B4-BE49-F238E27FC236}">
                <a16:creationId xmlns:a16="http://schemas.microsoft.com/office/drawing/2014/main" id="{313A22B6-AD8A-4201-8AE7-19DE706A639A}"/>
              </a:ext>
            </a:extLst>
          </p:cNvPr>
          <p:cNvSpPr/>
          <p:nvPr/>
        </p:nvSpPr>
        <p:spPr>
          <a:xfrm>
            <a:off x="10643714" y="1030594"/>
            <a:ext cx="925049"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Philosophie</a:t>
            </a:r>
            <a:endParaRPr lang="fr-FR" sz="1200" b="1" dirty="0"/>
          </a:p>
        </p:txBody>
      </p:sp>
      <p:sp>
        <p:nvSpPr>
          <p:cNvPr id="50" name="Rectangle : coins arrondis 49">
            <a:extLst>
              <a:ext uri="{FF2B5EF4-FFF2-40B4-BE49-F238E27FC236}">
                <a16:creationId xmlns:a16="http://schemas.microsoft.com/office/drawing/2014/main" id="{1DB0E99B-0C41-42AF-992A-EF304A7E925D}"/>
              </a:ext>
            </a:extLst>
          </p:cNvPr>
          <p:cNvSpPr/>
          <p:nvPr/>
        </p:nvSpPr>
        <p:spPr>
          <a:xfrm>
            <a:off x="10554960" y="1319975"/>
            <a:ext cx="978704"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Mouvement</a:t>
            </a:r>
            <a:endParaRPr lang="fr-FR" sz="1200" b="1" dirty="0"/>
          </a:p>
        </p:txBody>
      </p:sp>
      <p:sp>
        <p:nvSpPr>
          <p:cNvPr id="4" name="ZoneTexte 3">
            <a:extLst>
              <a:ext uri="{FF2B5EF4-FFF2-40B4-BE49-F238E27FC236}">
                <a16:creationId xmlns:a16="http://schemas.microsoft.com/office/drawing/2014/main" id="{5D2AF931-465B-4BCE-B192-5D8486F1838F}"/>
              </a:ext>
            </a:extLst>
          </p:cNvPr>
          <p:cNvSpPr txBox="1"/>
          <p:nvPr/>
        </p:nvSpPr>
        <p:spPr>
          <a:xfrm>
            <a:off x="6548832" y="1115567"/>
            <a:ext cx="452368" cy="461665"/>
          </a:xfrm>
          <a:prstGeom prst="rect">
            <a:avLst/>
          </a:prstGeom>
          <a:noFill/>
        </p:spPr>
        <p:txBody>
          <a:bodyPr wrap="none" rtlCol="0">
            <a:spAutoFit/>
          </a:bodyPr>
          <a:lstStyle/>
          <a:p>
            <a:pPr algn="ctr"/>
            <a:r>
              <a:rPr lang="fr-FR" sz="2400" b="1" dirty="0"/>
              <a:t>≠</a:t>
            </a:r>
          </a:p>
        </p:txBody>
      </p:sp>
      <p:sp>
        <p:nvSpPr>
          <p:cNvPr id="54" name="ZoneTexte 53">
            <a:extLst>
              <a:ext uri="{FF2B5EF4-FFF2-40B4-BE49-F238E27FC236}">
                <a16:creationId xmlns:a16="http://schemas.microsoft.com/office/drawing/2014/main" id="{5C88BC8C-DB80-4465-95A2-54417C0ED8F4}"/>
              </a:ext>
            </a:extLst>
          </p:cNvPr>
          <p:cNvSpPr txBox="1"/>
          <p:nvPr/>
        </p:nvSpPr>
        <p:spPr>
          <a:xfrm>
            <a:off x="8284075" y="1115567"/>
            <a:ext cx="452368" cy="461665"/>
          </a:xfrm>
          <a:prstGeom prst="rect">
            <a:avLst/>
          </a:prstGeom>
          <a:noFill/>
        </p:spPr>
        <p:txBody>
          <a:bodyPr wrap="none" rtlCol="0">
            <a:spAutoFit/>
          </a:bodyPr>
          <a:lstStyle/>
          <a:p>
            <a:pPr algn="ctr"/>
            <a:r>
              <a:rPr lang="fr-FR" sz="2400" b="1" dirty="0"/>
              <a:t>=</a:t>
            </a:r>
          </a:p>
        </p:txBody>
      </p:sp>
      <p:sp>
        <p:nvSpPr>
          <p:cNvPr id="70" name="Text Placeholder 1">
            <a:extLst>
              <a:ext uri="{FF2B5EF4-FFF2-40B4-BE49-F238E27FC236}">
                <a16:creationId xmlns:a16="http://schemas.microsoft.com/office/drawing/2014/main" id="{2AB099DC-9DDA-469F-ABA8-F3BBC0291764}"/>
              </a:ext>
            </a:extLst>
          </p:cNvPr>
          <p:cNvSpPr txBox="1">
            <a:spLocks/>
          </p:cNvSpPr>
          <p:nvPr/>
        </p:nvSpPr>
        <p:spPr>
          <a:xfrm>
            <a:off x="6055566"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ITIL®</a:t>
            </a:r>
          </a:p>
        </p:txBody>
      </p:sp>
      <p:sp>
        <p:nvSpPr>
          <p:cNvPr id="76" name="Text Placeholder 1">
            <a:extLst>
              <a:ext uri="{FF2B5EF4-FFF2-40B4-BE49-F238E27FC236}">
                <a16:creationId xmlns:a16="http://schemas.microsoft.com/office/drawing/2014/main" id="{A82ADCE1-BB71-46FC-8DF7-9EFF4E427541}"/>
              </a:ext>
            </a:extLst>
          </p:cNvPr>
          <p:cNvSpPr txBox="1">
            <a:spLocks/>
          </p:cNvSpPr>
          <p:nvPr/>
        </p:nvSpPr>
        <p:spPr>
          <a:xfrm>
            <a:off x="7937112"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AGILITE</a:t>
            </a:r>
          </a:p>
        </p:txBody>
      </p:sp>
      <p:sp>
        <p:nvSpPr>
          <p:cNvPr id="77" name="Text Placeholder 1">
            <a:extLst>
              <a:ext uri="{FF2B5EF4-FFF2-40B4-BE49-F238E27FC236}">
                <a16:creationId xmlns:a16="http://schemas.microsoft.com/office/drawing/2014/main" id="{3B1C8235-2412-43BF-889C-E8FDFFE2EE9F}"/>
              </a:ext>
            </a:extLst>
          </p:cNvPr>
          <p:cNvSpPr txBox="1">
            <a:spLocks/>
          </p:cNvSpPr>
          <p:nvPr/>
        </p:nvSpPr>
        <p:spPr>
          <a:xfrm>
            <a:off x="9711631"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DevOps</a:t>
            </a:r>
          </a:p>
        </p:txBody>
      </p:sp>
      <p:sp>
        <p:nvSpPr>
          <p:cNvPr id="117" name="Rectangle 116">
            <a:extLst>
              <a:ext uri="{FF2B5EF4-FFF2-40B4-BE49-F238E27FC236}">
                <a16:creationId xmlns:a16="http://schemas.microsoft.com/office/drawing/2014/main" id="{66E44187-71EB-4221-8439-71216014D13D}"/>
              </a:ext>
            </a:extLst>
          </p:cNvPr>
          <p:cNvSpPr/>
          <p:nvPr/>
        </p:nvSpPr>
        <p:spPr>
          <a:xfrm>
            <a:off x="3728538" y="2966949"/>
            <a:ext cx="7840225" cy="157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grpSp>
        <p:nvGrpSpPr>
          <p:cNvPr id="78" name="Groupe 77">
            <a:extLst>
              <a:ext uri="{FF2B5EF4-FFF2-40B4-BE49-F238E27FC236}">
                <a16:creationId xmlns:a16="http://schemas.microsoft.com/office/drawing/2014/main" id="{B3F5AD2C-BF4E-4F69-8CA1-C282AAD43F7E}"/>
              </a:ext>
            </a:extLst>
          </p:cNvPr>
          <p:cNvGrpSpPr>
            <a:grpSpLocks noChangeAspect="1"/>
          </p:cNvGrpSpPr>
          <p:nvPr/>
        </p:nvGrpSpPr>
        <p:grpSpPr>
          <a:xfrm>
            <a:off x="4479747" y="2988066"/>
            <a:ext cx="1332118" cy="1695275"/>
            <a:chOff x="6086589" y="2033003"/>
            <a:chExt cx="2002432" cy="2548338"/>
          </a:xfrm>
        </p:grpSpPr>
        <p:sp>
          <p:nvSpPr>
            <p:cNvPr id="79" name="Flèche : droite à entaille 78">
              <a:extLst>
                <a:ext uri="{FF2B5EF4-FFF2-40B4-BE49-F238E27FC236}">
                  <a16:creationId xmlns:a16="http://schemas.microsoft.com/office/drawing/2014/main" id="{92144C42-E547-46DC-BC9E-72A1449F9CCA}"/>
                </a:ext>
              </a:extLst>
            </p:cNvPr>
            <p:cNvSpPr/>
            <p:nvPr/>
          </p:nvSpPr>
          <p:spPr>
            <a:xfrm rot="18888017">
              <a:off x="6632884" y="2947990"/>
              <a:ext cx="2371124" cy="541150"/>
            </a:xfrm>
            <a:prstGeom prst="notchedRightArrow">
              <a:avLst>
                <a:gd name="adj1" fmla="val 100000"/>
                <a:gd name="adj2" fmla="val 50000"/>
              </a:avLst>
            </a:prstGeom>
            <a:solidFill>
              <a:srgbClr val="02D35E"/>
            </a:solidFill>
            <a:ln>
              <a:solidFill>
                <a:srgbClr val="05D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   Validation &amp; Release</a:t>
              </a:r>
            </a:p>
          </p:txBody>
        </p:sp>
        <p:sp>
          <p:nvSpPr>
            <p:cNvPr id="80" name="Flèche : droite à entaille 79">
              <a:extLst>
                <a:ext uri="{FF2B5EF4-FFF2-40B4-BE49-F238E27FC236}">
                  <a16:creationId xmlns:a16="http://schemas.microsoft.com/office/drawing/2014/main" id="{B883C726-E9B6-42D2-9E17-125E67BE9730}"/>
                </a:ext>
              </a:extLst>
            </p:cNvPr>
            <p:cNvSpPr/>
            <p:nvPr/>
          </p:nvSpPr>
          <p:spPr>
            <a:xfrm rot="2774576">
              <a:off x="5166632" y="3120230"/>
              <a:ext cx="2381068" cy="541153"/>
            </a:xfrm>
            <a:prstGeom prst="notchedRightArrow">
              <a:avLst>
                <a:gd name="adj1" fmla="val 100000"/>
                <a:gd name="adj2" fmla="val 50000"/>
              </a:avLst>
            </a:prstGeom>
            <a:solidFill>
              <a:srgbClr val="0D2C40"/>
            </a:solidFill>
            <a:ln>
              <a:solidFill>
                <a:srgbClr val="0E2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Plan &amp; Development</a:t>
              </a:r>
            </a:p>
          </p:txBody>
        </p:sp>
      </p:grpSp>
      <p:grpSp>
        <p:nvGrpSpPr>
          <p:cNvPr id="2" name="Groupe 1">
            <a:extLst>
              <a:ext uri="{FF2B5EF4-FFF2-40B4-BE49-F238E27FC236}">
                <a16:creationId xmlns:a16="http://schemas.microsoft.com/office/drawing/2014/main" id="{C4132548-4BF8-4F37-A5CC-D09898A6C1FA}"/>
              </a:ext>
            </a:extLst>
          </p:cNvPr>
          <p:cNvGrpSpPr/>
          <p:nvPr/>
        </p:nvGrpSpPr>
        <p:grpSpPr>
          <a:xfrm>
            <a:off x="6303262" y="3035727"/>
            <a:ext cx="2241117" cy="1512639"/>
            <a:chOff x="6150862" y="3142263"/>
            <a:chExt cx="2241117" cy="1512639"/>
          </a:xfrm>
        </p:grpSpPr>
        <p:sp>
          <p:nvSpPr>
            <p:cNvPr id="58" name="Text Placeholder 1">
              <a:extLst>
                <a:ext uri="{FF2B5EF4-FFF2-40B4-BE49-F238E27FC236}">
                  <a16:creationId xmlns:a16="http://schemas.microsoft.com/office/drawing/2014/main" id="{3002DA7F-A46B-453B-BDAC-71F5E26DBBDB}"/>
                </a:ext>
              </a:extLst>
            </p:cNvPr>
            <p:cNvSpPr txBox="1">
              <a:spLocks/>
            </p:cNvSpPr>
            <p:nvPr/>
          </p:nvSpPr>
          <p:spPr>
            <a:xfrm>
              <a:off x="6507482" y="4354689"/>
              <a:ext cx="1547809" cy="300213"/>
            </a:xfrm>
            <a:prstGeom prst="rect">
              <a:avLst/>
            </a:prstGeom>
          </p:spPr>
          <p:txBody>
            <a:bodyPr wrap="none"/>
            <a:lstStyle/>
            <a:p>
              <a:pPr algn="ctr">
                <a:spcBef>
                  <a:spcPts val="200"/>
                </a:spcBef>
                <a:buClr>
                  <a:schemeClr val="accent1"/>
                </a:buClr>
              </a:pPr>
              <a:r>
                <a:rPr lang="en-US" sz="11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“Mur de la confusion”</a:t>
              </a:r>
            </a:p>
          </p:txBody>
        </p:sp>
        <p:grpSp>
          <p:nvGrpSpPr>
            <p:cNvPr id="21" name="Groupe 20">
              <a:extLst>
                <a:ext uri="{FF2B5EF4-FFF2-40B4-BE49-F238E27FC236}">
                  <a16:creationId xmlns:a16="http://schemas.microsoft.com/office/drawing/2014/main" id="{D2FEC3F5-4753-4791-8A21-58F16BDC6AEB}"/>
                </a:ext>
              </a:extLst>
            </p:cNvPr>
            <p:cNvGrpSpPr>
              <a:grpSpLocks noChangeAspect="1"/>
            </p:cNvGrpSpPr>
            <p:nvPr/>
          </p:nvGrpSpPr>
          <p:grpSpPr>
            <a:xfrm>
              <a:off x="6150862" y="3142263"/>
              <a:ext cx="2241117" cy="1371841"/>
              <a:chOff x="5550957" y="4036434"/>
              <a:chExt cx="2976495" cy="1821983"/>
            </a:xfrm>
          </p:grpSpPr>
          <p:pic>
            <p:nvPicPr>
              <p:cNvPr id="83" name="Picture 4">
                <a:extLst>
                  <a:ext uri="{FF2B5EF4-FFF2-40B4-BE49-F238E27FC236}">
                    <a16:creationId xmlns:a16="http://schemas.microsoft.com/office/drawing/2014/main" id="{59AE6FCA-9B8F-4134-AFDE-B7D94D2D61DE}"/>
                  </a:ext>
                </a:extLst>
              </p:cNvPr>
              <p:cNvPicPr>
                <a:picLocks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688331" y="4036434"/>
                <a:ext cx="725604" cy="1821983"/>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e 83">
                <a:extLst>
                  <a:ext uri="{FF2B5EF4-FFF2-40B4-BE49-F238E27FC236}">
                    <a16:creationId xmlns:a16="http://schemas.microsoft.com/office/drawing/2014/main" id="{1C11430F-5679-4B76-88E3-E935B584949F}"/>
                  </a:ext>
                </a:extLst>
              </p:cNvPr>
              <p:cNvGrpSpPr>
                <a:grpSpLocks noChangeAspect="1"/>
              </p:cNvGrpSpPr>
              <p:nvPr/>
            </p:nvGrpSpPr>
            <p:grpSpPr>
              <a:xfrm>
                <a:off x="6920869" y="4657718"/>
                <a:ext cx="1606583" cy="928248"/>
                <a:chOff x="5015187" y="288031"/>
                <a:chExt cx="3874349" cy="2238512"/>
              </a:xfrm>
            </p:grpSpPr>
            <p:pic>
              <p:nvPicPr>
                <p:cNvPr id="85" name="Picture 8">
                  <a:extLst>
                    <a:ext uri="{FF2B5EF4-FFF2-40B4-BE49-F238E27FC236}">
                      <a16:creationId xmlns:a16="http://schemas.microsoft.com/office/drawing/2014/main" id="{805761D1-160D-49E3-828E-DF57281B29D7}"/>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1538" l="10000" r="90000">
                              <a14:foregroundMark x1="48889" y1="19231" x2="48889" y2="19231"/>
                              <a14:foregroundMark x1="53222" y1="91538" x2="53222" y2="91538"/>
                              <a14:backgroundMark x1="49556" y1="71731" x2="49556" y2="71731"/>
                              <a14:backgroundMark x1="46222" y1="38077" x2="46222" y2="38077"/>
                              <a14:backgroundMark x1="58444" y1="40000" x2="58444" y2="40000"/>
                              <a14:backgroundMark x1="40778" y1="40577" x2="40778" y2="40577"/>
                            </a14:backgroundRemoval>
                          </a14:imgEffect>
                        </a14:imgLayer>
                      </a14:imgProps>
                    </a:ext>
                    <a:ext uri="{28A0092B-C50C-407E-A947-70E740481C1C}">
                      <a14:useLocalDpi xmlns:a14="http://schemas.microsoft.com/office/drawing/2010/main" val="0"/>
                    </a:ext>
                  </a:extLst>
                </a:blip>
                <a:srcRect/>
                <a:stretch>
                  <a:fillRect/>
                </a:stretch>
              </p:blipFill>
              <p:spPr bwMode="auto">
                <a:xfrm>
                  <a:off x="5015187" y="288031"/>
                  <a:ext cx="3874349" cy="2238512"/>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 coins arrondis 85">
                  <a:extLst>
                    <a:ext uri="{FF2B5EF4-FFF2-40B4-BE49-F238E27FC236}">
                      <a16:creationId xmlns:a16="http://schemas.microsoft.com/office/drawing/2014/main" id="{7E962B20-F4E1-4761-82FF-B797C37CFA6B}"/>
                    </a:ext>
                  </a:extLst>
                </p:cNvPr>
                <p:cNvSpPr/>
                <p:nvPr/>
              </p:nvSpPr>
              <p:spPr>
                <a:xfrm>
                  <a:off x="6305668" y="2319524"/>
                  <a:ext cx="1293385" cy="70108"/>
                </a:xfrm>
                <a:prstGeom prst="roundRect">
                  <a:avLst/>
                </a:prstGeom>
                <a:solidFill>
                  <a:srgbClr val="05D15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87" name="Trapèze 86">
                  <a:extLst>
                    <a:ext uri="{FF2B5EF4-FFF2-40B4-BE49-F238E27FC236}">
                      <a16:creationId xmlns:a16="http://schemas.microsoft.com/office/drawing/2014/main" id="{9FB7B8E3-E110-4F81-833D-5EB086154A19}"/>
                    </a:ext>
                  </a:extLst>
                </p:cNvPr>
                <p:cNvSpPr/>
                <p:nvPr/>
              </p:nvSpPr>
              <p:spPr>
                <a:xfrm rot="10800000">
                  <a:off x="6187657" y="1477379"/>
                  <a:ext cx="1534233" cy="827999"/>
                </a:xfrm>
                <a:prstGeom prst="trapezoid">
                  <a:avLst>
                    <a:gd name="adj" fmla="val 18967"/>
                  </a:avLst>
                </a:prstGeom>
                <a:solidFill>
                  <a:srgbClr val="05D1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88" name="ZoneTexte 87">
                  <a:extLst>
                    <a:ext uri="{FF2B5EF4-FFF2-40B4-BE49-F238E27FC236}">
                      <a16:creationId xmlns:a16="http://schemas.microsoft.com/office/drawing/2014/main" id="{CF0BD7CE-6792-4CBA-8EEB-3E6BA9384A1E}"/>
                    </a:ext>
                  </a:extLst>
                </p:cNvPr>
                <p:cNvSpPr txBox="1">
                  <a:spLocks noChangeAspect="1"/>
                </p:cNvSpPr>
                <p:nvPr/>
              </p:nvSpPr>
              <p:spPr>
                <a:xfrm>
                  <a:off x="6324911" y="1429912"/>
                  <a:ext cx="1241670" cy="667995"/>
                </a:xfrm>
                <a:prstGeom prst="rect">
                  <a:avLst/>
                </a:prstGeom>
                <a:noFill/>
              </p:spPr>
              <p:txBody>
                <a:bodyPr wrap="none" rtlCol="0">
                  <a:spAutoFit/>
                </a:bodyPr>
                <a:lstStyle/>
                <a:p>
                  <a:pPr algn="ctr"/>
                  <a:r>
                    <a:rPr lang="fr-FR" sz="1200" b="1" dirty="0">
                      <a:solidFill>
                        <a:schemeClr val="bg1"/>
                      </a:solidFill>
                    </a:rPr>
                    <a:t>Ops</a:t>
                  </a:r>
                </a:p>
              </p:txBody>
            </p:sp>
          </p:grpSp>
          <p:grpSp>
            <p:nvGrpSpPr>
              <p:cNvPr id="89" name="Groupe 88">
                <a:extLst>
                  <a:ext uri="{FF2B5EF4-FFF2-40B4-BE49-F238E27FC236}">
                    <a16:creationId xmlns:a16="http://schemas.microsoft.com/office/drawing/2014/main" id="{0AB541F3-B68A-4761-B82A-516094CE3363}"/>
                  </a:ext>
                </a:extLst>
              </p:cNvPr>
              <p:cNvGrpSpPr>
                <a:grpSpLocks noChangeAspect="1"/>
              </p:cNvGrpSpPr>
              <p:nvPr/>
            </p:nvGrpSpPr>
            <p:grpSpPr>
              <a:xfrm>
                <a:off x="5550957" y="4657718"/>
                <a:ext cx="1606583" cy="928248"/>
                <a:chOff x="5015187" y="288031"/>
                <a:chExt cx="3874349" cy="2238512"/>
              </a:xfrm>
            </p:grpSpPr>
            <p:pic>
              <p:nvPicPr>
                <p:cNvPr id="90" name="Picture 8">
                  <a:extLst>
                    <a:ext uri="{FF2B5EF4-FFF2-40B4-BE49-F238E27FC236}">
                      <a16:creationId xmlns:a16="http://schemas.microsoft.com/office/drawing/2014/main" id="{40CC7D47-2F47-470E-86DB-E947AE2D5B4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1538" l="10000" r="90000">
                              <a14:foregroundMark x1="48889" y1="19231" x2="48889" y2="19231"/>
                              <a14:foregroundMark x1="53222" y1="91538" x2="53222" y2="91538"/>
                              <a14:backgroundMark x1="49556" y1="71731" x2="49556" y2="71731"/>
                              <a14:backgroundMark x1="46222" y1="38077" x2="46222" y2="38077"/>
                              <a14:backgroundMark x1="58444" y1="40000" x2="58444" y2="40000"/>
                              <a14:backgroundMark x1="40778" y1="40577" x2="40778" y2="40577"/>
                            </a14:backgroundRemoval>
                          </a14:imgEffect>
                        </a14:imgLayer>
                      </a14:imgProps>
                    </a:ext>
                    <a:ext uri="{28A0092B-C50C-407E-A947-70E740481C1C}">
                      <a14:useLocalDpi xmlns:a14="http://schemas.microsoft.com/office/drawing/2010/main" val="0"/>
                    </a:ext>
                  </a:extLst>
                </a:blip>
                <a:srcRect/>
                <a:stretch>
                  <a:fillRect/>
                </a:stretch>
              </p:blipFill>
              <p:spPr bwMode="auto">
                <a:xfrm>
                  <a:off x="5015187" y="288031"/>
                  <a:ext cx="3874349" cy="2238512"/>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 coins arrondis 90">
                  <a:extLst>
                    <a:ext uri="{FF2B5EF4-FFF2-40B4-BE49-F238E27FC236}">
                      <a16:creationId xmlns:a16="http://schemas.microsoft.com/office/drawing/2014/main" id="{272625C4-04E0-41AA-9BA1-C139D93D2FFC}"/>
                    </a:ext>
                  </a:extLst>
                </p:cNvPr>
                <p:cNvSpPr/>
                <p:nvPr/>
              </p:nvSpPr>
              <p:spPr>
                <a:xfrm>
                  <a:off x="6305669" y="2319523"/>
                  <a:ext cx="1293384" cy="70109"/>
                </a:xfrm>
                <a:prstGeom prst="roundRect">
                  <a:avLst/>
                </a:prstGeom>
                <a:solidFill>
                  <a:srgbClr val="0D2C4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92" name="Trapèze 91">
                  <a:extLst>
                    <a:ext uri="{FF2B5EF4-FFF2-40B4-BE49-F238E27FC236}">
                      <a16:creationId xmlns:a16="http://schemas.microsoft.com/office/drawing/2014/main" id="{92572B69-023F-4551-95DF-C326A541D04A}"/>
                    </a:ext>
                  </a:extLst>
                </p:cNvPr>
                <p:cNvSpPr/>
                <p:nvPr/>
              </p:nvSpPr>
              <p:spPr>
                <a:xfrm rot="10800000">
                  <a:off x="6178469" y="1468191"/>
                  <a:ext cx="1534233" cy="827999"/>
                </a:xfrm>
                <a:prstGeom prst="trapezoid">
                  <a:avLst>
                    <a:gd name="adj" fmla="val 18967"/>
                  </a:avLst>
                </a:prstGeom>
                <a:solidFill>
                  <a:srgbClr val="0D2C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93" name="ZoneTexte 92">
                  <a:extLst>
                    <a:ext uri="{FF2B5EF4-FFF2-40B4-BE49-F238E27FC236}">
                      <a16:creationId xmlns:a16="http://schemas.microsoft.com/office/drawing/2014/main" id="{B3336804-4741-4181-87FB-F6C723136F68}"/>
                    </a:ext>
                  </a:extLst>
                </p:cNvPr>
                <p:cNvSpPr txBox="1">
                  <a:spLocks noChangeAspect="1"/>
                </p:cNvSpPr>
                <p:nvPr/>
              </p:nvSpPr>
              <p:spPr>
                <a:xfrm>
                  <a:off x="6324914" y="1490926"/>
                  <a:ext cx="1241670" cy="667995"/>
                </a:xfrm>
                <a:prstGeom prst="rect">
                  <a:avLst/>
                </a:prstGeom>
                <a:noFill/>
              </p:spPr>
              <p:txBody>
                <a:bodyPr wrap="none" rtlCol="0">
                  <a:spAutoFit/>
                </a:bodyPr>
                <a:lstStyle/>
                <a:p>
                  <a:pPr algn="ctr"/>
                  <a:r>
                    <a:rPr lang="fr-FR" sz="1200" b="1" dirty="0">
                      <a:solidFill>
                        <a:schemeClr val="bg1"/>
                      </a:solidFill>
                    </a:rPr>
                    <a:t>Dev</a:t>
                  </a:r>
                </a:p>
              </p:txBody>
            </p:sp>
          </p:grpSp>
        </p:grpSp>
      </p:grpSp>
      <p:pic>
        <p:nvPicPr>
          <p:cNvPr id="95" name="Picture 2" descr="Résultat de recherche d'images pour &quot;devops&quot;">
            <a:extLst>
              <a:ext uri="{FF2B5EF4-FFF2-40B4-BE49-F238E27FC236}">
                <a16:creationId xmlns:a16="http://schemas.microsoft.com/office/drawing/2014/main" id="{DF8C2509-F2A7-4618-8DE2-23662C46C846}"/>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60" t="14161" r="1056" b="12424"/>
          <a:stretch/>
        </p:blipFill>
        <p:spPr bwMode="auto">
          <a:xfrm>
            <a:off x="8869880" y="3156057"/>
            <a:ext cx="2641631" cy="1326164"/>
          </a:xfrm>
          <a:prstGeom prst="roundRect">
            <a:avLst/>
          </a:prstGeom>
          <a:noFill/>
          <a:ln>
            <a:noFill/>
          </a:ln>
          <a:extLst>
            <a:ext uri="{909E8E84-426E-40DD-AFC4-6F175D3DCCD1}">
              <a14:hiddenFill xmlns:a14="http://schemas.microsoft.com/office/drawing/2010/main">
                <a:solidFill>
                  <a:srgbClr val="FFFFFF"/>
                </a:solidFill>
              </a14:hiddenFill>
            </a:ext>
          </a:extLst>
        </p:spPr>
      </p:pic>
      <p:grpSp>
        <p:nvGrpSpPr>
          <p:cNvPr id="27" name="Groupe 26">
            <a:extLst>
              <a:ext uri="{FF2B5EF4-FFF2-40B4-BE49-F238E27FC236}">
                <a16:creationId xmlns:a16="http://schemas.microsoft.com/office/drawing/2014/main" id="{8B99436F-CC26-4D58-BC90-38FD4B83B0C4}"/>
              </a:ext>
            </a:extLst>
          </p:cNvPr>
          <p:cNvGrpSpPr/>
          <p:nvPr/>
        </p:nvGrpSpPr>
        <p:grpSpPr>
          <a:xfrm>
            <a:off x="3289340" y="805530"/>
            <a:ext cx="747430" cy="720000"/>
            <a:chOff x="4087248" y="-127833"/>
            <a:chExt cx="747430" cy="720000"/>
          </a:xfrm>
        </p:grpSpPr>
        <p:sp>
          <p:nvSpPr>
            <p:cNvPr id="101" name="Freeform 271">
              <a:extLst>
                <a:ext uri="{FF2B5EF4-FFF2-40B4-BE49-F238E27FC236}">
                  <a16:creationId xmlns:a16="http://schemas.microsoft.com/office/drawing/2014/main" id="{51411AEF-AD35-49F9-9F03-BBED642F616E}"/>
                </a:ext>
              </a:extLst>
            </p:cNvPr>
            <p:cNvSpPr>
              <a:spLocks/>
            </p:cNvSpPr>
            <p:nvPr/>
          </p:nvSpPr>
          <p:spPr bwMode="auto">
            <a:xfrm>
              <a:off x="4087248" y="-127833"/>
              <a:ext cx="747430" cy="720000"/>
            </a:xfrm>
            <a:custGeom>
              <a:avLst/>
              <a:gdLst>
                <a:gd name="T0" fmla="*/ 0 w 256"/>
                <a:gd name="T1" fmla="*/ 121 h 246"/>
                <a:gd name="T2" fmla="*/ 128 w 256"/>
                <a:gd name="T3" fmla="*/ 0 h 246"/>
                <a:gd name="T4" fmla="*/ 256 w 256"/>
                <a:gd name="T5" fmla="*/ 121 h 246"/>
                <a:gd name="T6" fmla="*/ 128 w 256"/>
                <a:gd name="T7" fmla="*/ 242 h 246"/>
                <a:gd name="T8" fmla="*/ 0 w 256"/>
                <a:gd name="T9" fmla="*/ 121 h 246"/>
              </a:gdLst>
              <a:ahLst/>
              <a:cxnLst>
                <a:cxn ang="0">
                  <a:pos x="T0" y="T1"/>
                </a:cxn>
                <a:cxn ang="0">
                  <a:pos x="T2" y="T3"/>
                </a:cxn>
                <a:cxn ang="0">
                  <a:pos x="T4" y="T5"/>
                </a:cxn>
                <a:cxn ang="0">
                  <a:pos x="T6" y="T7"/>
                </a:cxn>
                <a:cxn ang="0">
                  <a:pos x="T8" y="T9"/>
                </a:cxn>
              </a:cxnLst>
              <a:rect l="0" t="0" r="r" b="b"/>
              <a:pathLst>
                <a:path w="256" h="246">
                  <a:moveTo>
                    <a:pt x="0" y="121"/>
                  </a:moveTo>
                  <a:cubicBezTo>
                    <a:pt x="0" y="54"/>
                    <a:pt x="60" y="1"/>
                    <a:pt x="128" y="0"/>
                  </a:cubicBezTo>
                  <a:cubicBezTo>
                    <a:pt x="204" y="0"/>
                    <a:pt x="256" y="54"/>
                    <a:pt x="256" y="121"/>
                  </a:cubicBezTo>
                  <a:cubicBezTo>
                    <a:pt x="256" y="188"/>
                    <a:pt x="183" y="238"/>
                    <a:pt x="128" y="242"/>
                  </a:cubicBezTo>
                  <a:cubicBezTo>
                    <a:pt x="51" y="246"/>
                    <a:pt x="0" y="188"/>
                    <a:pt x="0" y="121"/>
                  </a:cubicBezTo>
                  <a:close/>
                </a:path>
              </a:pathLst>
            </a:custGeom>
            <a:solidFill>
              <a:schemeClr val="accent2">
                <a:lumMod val="20000"/>
                <a:lumOff val="80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6" name="Groupe 25">
              <a:extLst>
                <a:ext uri="{FF2B5EF4-FFF2-40B4-BE49-F238E27FC236}">
                  <a16:creationId xmlns:a16="http://schemas.microsoft.com/office/drawing/2014/main" id="{BC6AE2CE-47D3-4959-8F6B-33EEC48DA4EF}"/>
                </a:ext>
              </a:extLst>
            </p:cNvPr>
            <p:cNvGrpSpPr>
              <a:grpSpLocks noChangeAspect="1"/>
            </p:cNvGrpSpPr>
            <p:nvPr/>
          </p:nvGrpSpPr>
          <p:grpSpPr>
            <a:xfrm>
              <a:off x="4299209" y="-21021"/>
              <a:ext cx="323376" cy="504000"/>
              <a:chOff x="4305305" y="21652"/>
              <a:chExt cx="304458" cy="474515"/>
            </a:xfrm>
          </p:grpSpPr>
          <p:sp>
            <p:nvSpPr>
              <p:cNvPr id="102" name="Freeform 272">
                <a:extLst>
                  <a:ext uri="{FF2B5EF4-FFF2-40B4-BE49-F238E27FC236}">
                    <a16:creationId xmlns:a16="http://schemas.microsoft.com/office/drawing/2014/main" id="{966E82C9-71C5-4B3A-9855-F83053ABA695}"/>
                  </a:ext>
                </a:extLst>
              </p:cNvPr>
              <p:cNvSpPr>
                <a:spLocks/>
              </p:cNvSpPr>
              <p:nvPr/>
            </p:nvSpPr>
            <p:spPr bwMode="auto">
              <a:xfrm>
                <a:off x="4434219" y="483824"/>
                <a:ext cx="43886" cy="12343"/>
              </a:xfrm>
              <a:custGeom>
                <a:avLst/>
                <a:gdLst>
                  <a:gd name="T0" fmla="*/ 0 w 15"/>
                  <a:gd name="T1" fmla="*/ 0 h 4"/>
                  <a:gd name="T2" fmla="*/ 0 w 15"/>
                  <a:gd name="T3" fmla="*/ 2 h 4"/>
                  <a:gd name="T4" fmla="*/ 3 w 15"/>
                  <a:gd name="T5" fmla="*/ 4 h 4"/>
                  <a:gd name="T6" fmla="*/ 13 w 15"/>
                  <a:gd name="T7" fmla="*/ 4 h 4"/>
                  <a:gd name="T8" fmla="*/ 15 w 15"/>
                  <a:gd name="T9" fmla="*/ 2 h 4"/>
                  <a:gd name="T10" fmla="*/ 15 w 15"/>
                  <a:gd name="T11" fmla="*/ 0 h 4"/>
                  <a:gd name="T12" fmla="*/ 0 w 15"/>
                  <a:gd name="T13" fmla="*/ 0 h 4"/>
                  <a:gd name="T14" fmla="*/ 0 w 1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
                    <a:moveTo>
                      <a:pt x="0" y="0"/>
                    </a:moveTo>
                    <a:cubicBezTo>
                      <a:pt x="0" y="2"/>
                      <a:pt x="0" y="2"/>
                      <a:pt x="0" y="2"/>
                    </a:cubicBezTo>
                    <a:cubicBezTo>
                      <a:pt x="0" y="3"/>
                      <a:pt x="1" y="4"/>
                      <a:pt x="3" y="4"/>
                    </a:cubicBezTo>
                    <a:cubicBezTo>
                      <a:pt x="13" y="4"/>
                      <a:pt x="13" y="4"/>
                      <a:pt x="13" y="4"/>
                    </a:cubicBezTo>
                    <a:cubicBezTo>
                      <a:pt x="14" y="4"/>
                      <a:pt x="15" y="3"/>
                      <a:pt x="15" y="2"/>
                    </a:cubicBezTo>
                    <a:cubicBezTo>
                      <a:pt x="15" y="0"/>
                      <a:pt x="15" y="0"/>
                      <a:pt x="15" y="0"/>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73">
                <a:extLst>
                  <a:ext uri="{FF2B5EF4-FFF2-40B4-BE49-F238E27FC236}">
                    <a16:creationId xmlns:a16="http://schemas.microsoft.com/office/drawing/2014/main" id="{88E0BD6A-D32F-43A2-A06C-3777F299AAD2}"/>
                  </a:ext>
                </a:extLst>
              </p:cNvPr>
              <p:cNvSpPr>
                <a:spLocks/>
              </p:cNvSpPr>
              <p:nvPr/>
            </p:nvSpPr>
            <p:spPr bwMode="auto">
              <a:xfrm>
                <a:off x="4408163" y="419366"/>
                <a:ext cx="98743" cy="17829"/>
              </a:xfrm>
              <a:custGeom>
                <a:avLst/>
                <a:gdLst>
                  <a:gd name="T0" fmla="*/ 72 w 72"/>
                  <a:gd name="T1" fmla="*/ 0 h 13"/>
                  <a:gd name="T2" fmla="*/ 72 w 72"/>
                  <a:gd name="T3" fmla="*/ 13 h 13"/>
                  <a:gd name="T4" fmla="*/ 0 w 72"/>
                  <a:gd name="T5" fmla="*/ 7 h 13"/>
                  <a:gd name="T6" fmla="*/ 0 w 72"/>
                  <a:gd name="T7" fmla="*/ 0 h 13"/>
                  <a:gd name="T8" fmla="*/ 72 w 72"/>
                  <a:gd name="T9" fmla="*/ 0 h 13"/>
                  <a:gd name="T10" fmla="*/ 72 w 72"/>
                  <a:gd name="T11" fmla="*/ 0 h 13"/>
                  <a:gd name="T12" fmla="*/ 72 w 7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72" h="13">
                    <a:moveTo>
                      <a:pt x="72" y="0"/>
                    </a:moveTo>
                    <a:lnTo>
                      <a:pt x="72" y="13"/>
                    </a:lnTo>
                    <a:lnTo>
                      <a:pt x="0" y="7"/>
                    </a:lnTo>
                    <a:lnTo>
                      <a:pt x="0" y="0"/>
                    </a:lnTo>
                    <a:lnTo>
                      <a:pt x="72" y="0"/>
                    </a:lnTo>
                    <a:lnTo>
                      <a:pt x="72" y="0"/>
                    </a:lnTo>
                    <a:lnTo>
                      <a:pt x="72" y="0"/>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74">
                <a:extLst>
                  <a:ext uri="{FF2B5EF4-FFF2-40B4-BE49-F238E27FC236}">
                    <a16:creationId xmlns:a16="http://schemas.microsoft.com/office/drawing/2014/main" id="{56AC607E-DA82-4DB8-9655-F5B2E6CDE9B4}"/>
                  </a:ext>
                </a:extLst>
              </p:cNvPr>
              <p:cNvSpPr>
                <a:spLocks/>
              </p:cNvSpPr>
              <p:nvPr/>
            </p:nvSpPr>
            <p:spPr bwMode="auto">
              <a:xfrm>
                <a:off x="4408163" y="437195"/>
                <a:ext cx="98743" cy="23315"/>
              </a:xfrm>
              <a:custGeom>
                <a:avLst/>
                <a:gdLst>
                  <a:gd name="T0" fmla="*/ 72 w 72"/>
                  <a:gd name="T1" fmla="*/ 6 h 17"/>
                  <a:gd name="T2" fmla="*/ 72 w 72"/>
                  <a:gd name="T3" fmla="*/ 17 h 17"/>
                  <a:gd name="T4" fmla="*/ 0 w 72"/>
                  <a:gd name="T5" fmla="*/ 11 h 17"/>
                  <a:gd name="T6" fmla="*/ 0 w 72"/>
                  <a:gd name="T7" fmla="*/ 0 h 17"/>
                  <a:gd name="T8" fmla="*/ 72 w 72"/>
                  <a:gd name="T9" fmla="*/ 6 h 17"/>
                  <a:gd name="T10" fmla="*/ 72 w 72"/>
                  <a:gd name="T11" fmla="*/ 6 h 17"/>
                  <a:gd name="T12" fmla="*/ 72 w 72"/>
                  <a:gd name="T13" fmla="*/ 6 h 17"/>
                </a:gdLst>
                <a:ahLst/>
                <a:cxnLst>
                  <a:cxn ang="0">
                    <a:pos x="T0" y="T1"/>
                  </a:cxn>
                  <a:cxn ang="0">
                    <a:pos x="T2" y="T3"/>
                  </a:cxn>
                  <a:cxn ang="0">
                    <a:pos x="T4" y="T5"/>
                  </a:cxn>
                  <a:cxn ang="0">
                    <a:pos x="T6" y="T7"/>
                  </a:cxn>
                  <a:cxn ang="0">
                    <a:pos x="T8" y="T9"/>
                  </a:cxn>
                  <a:cxn ang="0">
                    <a:pos x="T10" y="T11"/>
                  </a:cxn>
                  <a:cxn ang="0">
                    <a:pos x="T12" y="T13"/>
                  </a:cxn>
                </a:cxnLst>
                <a:rect l="0" t="0" r="r" b="b"/>
                <a:pathLst>
                  <a:path w="72" h="17">
                    <a:moveTo>
                      <a:pt x="72" y="6"/>
                    </a:moveTo>
                    <a:lnTo>
                      <a:pt x="72" y="17"/>
                    </a:lnTo>
                    <a:lnTo>
                      <a:pt x="0" y="11"/>
                    </a:lnTo>
                    <a:lnTo>
                      <a:pt x="0" y="0"/>
                    </a:lnTo>
                    <a:lnTo>
                      <a:pt x="72" y="6"/>
                    </a:lnTo>
                    <a:lnTo>
                      <a:pt x="72" y="6"/>
                    </a:lnTo>
                    <a:lnTo>
                      <a:pt x="72" y="6"/>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75">
                <a:extLst>
                  <a:ext uri="{FF2B5EF4-FFF2-40B4-BE49-F238E27FC236}">
                    <a16:creationId xmlns:a16="http://schemas.microsoft.com/office/drawing/2014/main" id="{4C7BD963-4D62-4CB1-838E-77F4A14F7627}"/>
                  </a:ext>
                </a:extLst>
              </p:cNvPr>
              <p:cNvSpPr>
                <a:spLocks/>
              </p:cNvSpPr>
              <p:nvPr/>
            </p:nvSpPr>
            <p:spPr bwMode="auto">
              <a:xfrm>
                <a:off x="4408163" y="460509"/>
                <a:ext cx="98743" cy="15086"/>
              </a:xfrm>
              <a:custGeom>
                <a:avLst/>
                <a:gdLst>
                  <a:gd name="T0" fmla="*/ 0 w 34"/>
                  <a:gd name="T1" fmla="*/ 0 h 5"/>
                  <a:gd name="T2" fmla="*/ 34 w 34"/>
                  <a:gd name="T3" fmla="*/ 2 h 5"/>
                  <a:gd name="T4" fmla="*/ 34 w 34"/>
                  <a:gd name="T5" fmla="*/ 3 h 5"/>
                  <a:gd name="T6" fmla="*/ 31 w 34"/>
                  <a:gd name="T7" fmla="*/ 5 h 5"/>
                  <a:gd name="T8" fmla="*/ 3 w 34"/>
                  <a:gd name="T9" fmla="*/ 5 h 5"/>
                  <a:gd name="T10" fmla="*/ 0 w 34"/>
                  <a:gd name="T11" fmla="*/ 3 h 5"/>
                  <a:gd name="T12" fmla="*/ 0 w 34"/>
                  <a:gd name="T13" fmla="*/ 0 h 5"/>
                  <a:gd name="T14" fmla="*/ 0 w 3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
                    <a:moveTo>
                      <a:pt x="0" y="0"/>
                    </a:moveTo>
                    <a:cubicBezTo>
                      <a:pt x="34" y="2"/>
                      <a:pt x="34" y="2"/>
                      <a:pt x="34" y="2"/>
                    </a:cubicBezTo>
                    <a:cubicBezTo>
                      <a:pt x="34" y="3"/>
                      <a:pt x="34" y="3"/>
                      <a:pt x="34" y="3"/>
                    </a:cubicBezTo>
                    <a:cubicBezTo>
                      <a:pt x="34" y="4"/>
                      <a:pt x="33" y="5"/>
                      <a:pt x="31" y="5"/>
                    </a:cubicBezTo>
                    <a:cubicBezTo>
                      <a:pt x="3" y="5"/>
                      <a:pt x="3" y="5"/>
                      <a:pt x="3" y="5"/>
                    </a:cubicBezTo>
                    <a:cubicBezTo>
                      <a:pt x="1" y="5"/>
                      <a:pt x="0" y="4"/>
                      <a:pt x="0" y="3"/>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76">
                <a:extLst>
                  <a:ext uri="{FF2B5EF4-FFF2-40B4-BE49-F238E27FC236}">
                    <a16:creationId xmlns:a16="http://schemas.microsoft.com/office/drawing/2014/main" id="{87ADEA2A-5035-480D-BBFC-BC1B9D32C153}"/>
                  </a:ext>
                </a:extLst>
              </p:cNvPr>
              <p:cNvSpPr>
                <a:spLocks/>
              </p:cNvSpPr>
              <p:nvPr/>
            </p:nvSpPr>
            <p:spPr bwMode="auto">
              <a:xfrm>
                <a:off x="4399934" y="21652"/>
                <a:ext cx="209829" cy="389486"/>
              </a:xfrm>
              <a:custGeom>
                <a:avLst/>
                <a:gdLst>
                  <a:gd name="T0" fmla="*/ 70 w 72"/>
                  <a:gd name="T1" fmla="*/ 54 h 133"/>
                  <a:gd name="T2" fmla="*/ 67 w 72"/>
                  <a:gd name="T3" fmla="*/ 65 h 133"/>
                  <a:gd name="T4" fmla="*/ 64 w 72"/>
                  <a:gd name="T5" fmla="*/ 73 h 133"/>
                  <a:gd name="T6" fmla="*/ 55 w 72"/>
                  <a:gd name="T7" fmla="*/ 89 h 133"/>
                  <a:gd name="T8" fmla="*/ 45 w 72"/>
                  <a:gd name="T9" fmla="*/ 108 h 133"/>
                  <a:gd name="T10" fmla="*/ 42 w 72"/>
                  <a:gd name="T11" fmla="*/ 125 h 133"/>
                  <a:gd name="T12" fmla="*/ 42 w 72"/>
                  <a:gd name="T13" fmla="*/ 125 h 133"/>
                  <a:gd name="T14" fmla="*/ 37 w 72"/>
                  <a:gd name="T15" fmla="*/ 133 h 133"/>
                  <a:gd name="T16" fmla="*/ 22 w 72"/>
                  <a:gd name="T17" fmla="*/ 133 h 133"/>
                  <a:gd name="T18" fmla="*/ 22 w 72"/>
                  <a:gd name="T19" fmla="*/ 110 h 133"/>
                  <a:gd name="T20" fmla="*/ 22 w 72"/>
                  <a:gd name="T21" fmla="*/ 110 h 133"/>
                  <a:gd name="T22" fmla="*/ 17 w 72"/>
                  <a:gd name="T23" fmla="*/ 104 h 133"/>
                  <a:gd name="T24" fmla="*/ 17 w 72"/>
                  <a:gd name="T25" fmla="*/ 104 h 133"/>
                  <a:gd name="T26" fmla="*/ 16 w 72"/>
                  <a:gd name="T27" fmla="*/ 104 h 133"/>
                  <a:gd name="T28" fmla="*/ 16 w 72"/>
                  <a:gd name="T29" fmla="*/ 104 h 133"/>
                  <a:gd name="T30" fmla="*/ 13 w 72"/>
                  <a:gd name="T31" fmla="*/ 106 h 133"/>
                  <a:gd name="T32" fmla="*/ 8 w 72"/>
                  <a:gd name="T33" fmla="*/ 108 h 133"/>
                  <a:gd name="T34" fmla="*/ 0 w 72"/>
                  <a:gd name="T35" fmla="*/ 100 h 133"/>
                  <a:gd name="T36" fmla="*/ 8 w 72"/>
                  <a:gd name="T37" fmla="*/ 92 h 133"/>
                  <a:gd name="T38" fmla="*/ 13 w 72"/>
                  <a:gd name="T39" fmla="*/ 94 h 133"/>
                  <a:gd name="T40" fmla="*/ 13 w 72"/>
                  <a:gd name="T41" fmla="*/ 94 h 133"/>
                  <a:gd name="T42" fmla="*/ 16 w 72"/>
                  <a:gd name="T43" fmla="*/ 96 h 133"/>
                  <a:gd name="T44" fmla="*/ 16 w 72"/>
                  <a:gd name="T45" fmla="*/ 96 h 133"/>
                  <a:gd name="T46" fmla="*/ 16 w 72"/>
                  <a:gd name="T47" fmla="*/ 96 h 133"/>
                  <a:gd name="T48" fmla="*/ 17 w 72"/>
                  <a:gd name="T49" fmla="*/ 96 h 133"/>
                  <a:gd name="T50" fmla="*/ 22 w 72"/>
                  <a:gd name="T51" fmla="*/ 90 h 133"/>
                  <a:gd name="T52" fmla="*/ 22 w 72"/>
                  <a:gd name="T53" fmla="*/ 90 h 133"/>
                  <a:gd name="T54" fmla="*/ 22 w 72"/>
                  <a:gd name="T55" fmla="*/ 43 h 133"/>
                  <a:gd name="T56" fmla="*/ 24 w 72"/>
                  <a:gd name="T57" fmla="*/ 39 h 133"/>
                  <a:gd name="T58" fmla="*/ 24 w 72"/>
                  <a:gd name="T59" fmla="*/ 39 h 133"/>
                  <a:gd name="T60" fmla="*/ 26 w 72"/>
                  <a:gd name="T61" fmla="*/ 41 h 133"/>
                  <a:gd name="T62" fmla="*/ 26 w 72"/>
                  <a:gd name="T63" fmla="*/ 41 h 133"/>
                  <a:gd name="T64" fmla="*/ 26 w 72"/>
                  <a:gd name="T65" fmla="*/ 41 h 133"/>
                  <a:gd name="T66" fmla="*/ 27 w 72"/>
                  <a:gd name="T67" fmla="*/ 41 h 133"/>
                  <a:gd name="T68" fmla="*/ 34 w 72"/>
                  <a:gd name="T69" fmla="*/ 43 h 133"/>
                  <a:gd name="T70" fmla="*/ 45 w 72"/>
                  <a:gd name="T71" fmla="*/ 33 h 133"/>
                  <a:gd name="T72" fmla="*/ 34 w 72"/>
                  <a:gd name="T73" fmla="*/ 22 h 133"/>
                  <a:gd name="T74" fmla="*/ 27 w 72"/>
                  <a:gd name="T75" fmla="*/ 24 h 133"/>
                  <a:gd name="T76" fmla="*/ 24 w 72"/>
                  <a:gd name="T77" fmla="*/ 26 h 133"/>
                  <a:gd name="T78" fmla="*/ 24 w 72"/>
                  <a:gd name="T79" fmla="*/ 26 h 133"/>
                  <a:gd name="T80" fmla="*/ 22 w 72"/>
                  <a:gd name="T81" fmla="*/ 22 h 133"/>
                  <a:gd name="T82" fmla="*/ 22 w 72"/>
                  <a:gd name="T83" fmla="*/ 0 h 133"/>
                  <a:gd name="T84" fmla="*/ 48 w 72"/>
                  <a:gd name="T85" fmla="*/ 7 h 133"/>
                  <a:gd name="T86" fmla="*/ 60 w 72"/>
                  <a:gd name="T87" fmla="*/ 17 h 133"/>
                  <a:gd name="T88" fmla="*/ 70 w 72"/>
                  <a:gd name="T8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33">
                    <a:moveTo>
                      <a:pt x="70" y="54"/>
                    </a:moveTo>
                    <a:cubicBezTo>
                      <a:pt x="70" y="58"/>
                      <a:pt x="69" y="61"/>
                      <a:pt x="67" y="65"/>
                    </a:cubicBezTo>
                    <a:cubicBezTo>
                      <a:pt x="67" y="65"/>
                      <a:pt x="65" y="71"/>
                      <a:pt x="64" y="73"/>
                    </a:cubicBezTo>
                    <a:cubicBezTo>
                      <a:pt x="55" y="89"/>
                      <a:pt x="55" y="89"/>
                      <a:pt x="55" y="89"/>
                    </a:cubicBezTo>
                    <a:cubicBezTo>
                      <a:pt x="52" y="95"/>
                      <a:pt x="49" y="102"/>
                      <a:pt x="45" y="108"/>
                    </a:cubicBezTo>
                    <a:cubicBezTo>
                      <a:pt x="43" y="114"/>
                      <a:pt x="42" y="119"/>
                      <a:pt x="42" y="125"/>
                    </a:cubicBezTo>
                    <a:cubicBezTo>
                      <a:pt x="42" y="125"/>
                      <a:pt x="42" y="125"/>
                      <a:pt x="42" y="125"/>
                    </a:cubicBezTo>
                    <a:cubicBezTo>
                      <a:pt x="42" y="130"/>
                      <a:pt x="39" y="132"/>
                      <a:pt x="37" y="133"/>
                    </a:cubicBezTo>
                    <a:cubicBezTo>
                      <a:pt x="22" y="133"/>
                      <a:pt x="22" y="133"/>
                      <a:pt x="22" y="133"/>
                    </a:cubicBezTo>
                    <a:cubicBezTo>
                      <a:pt x="22" y="110"/>
                      <a:pt x="22" y="110"/>
                      <a:pt x="22" y="110"/>
                    </a:cubicBezTo>
                    <a:cubicBezTo>
                      <a:pt x="22" y="110"/>
                      <a:pt x="22" y="110"/>
                      <a:pt x="22" y="110"/>
                    </a:cubicBezTo>
                    <a:cubicBezTo>
                      <a:pt x="21" y="105"/>
                      <a:pt x="19" y="104"/>
                      <a:pt x="17" y="104"/>
                    </a:cubicBezTo>
                    <a:cubicBezTo>
                      <a:pt x="17" y="104"/>
                      <a:pt x="17" y="104"/>
                      <a:pt x="17" y="104"/>
                    </a:cubicBezTo>
                    <a:cubicBezTo>
                      <a:pt x="16" y="104"/>
                      <a:pt x="16" y="104"/>
                      <a:pt x="16" y="104"/>
                    </a:cubicBezTo>
                    <a:cubicBezTo>
                      <a:pt x="16" y="104"/>
                      <a:pt x="16" y="104"/>
                      <a:pt x="16" y="104"/>
                    </a:cubicBezTo>
                    <a:cubicBezTo>
                      <a:pt x="15" y="105"/>
                      <a:pt x="13" y="106"/>
                      <a:pt x="13" y="106"/>
                    </a:cubicBezTo>
                    <a:cubicBezTo>
                      <a:pt x="12" y="107"/>
                      <a:pt x="10" y="108"/>
                      <a:pt x="8" y="108"/>
                    </a:cubicBezTo>
                    <a:cubicBezTo>
                      <a:pt x="3" y="108"/>
                      <a:pt x="0" y="104"/>
                      <a:pt x="0" y="100"/>
                    </a:cubicBezTo>
                    <a:cubicBezTo>
                      <a:pt x="0" y="95"/>
                      <a:pt x="3" y="92"/>
                      <a:pt x="8" y="92"/>
                    </a:cubicBezTo>
                    <a:cubicBezTo>
                      <a:pt x="10" y="92"/>
                      <a:pt x="12" y="92"/>
                      <a:pt x="13" y="94"/>
                    </a:cubicBezTo>
                    <a:cubicBezTo>
                      <a:pt x="13" y="94"/>
                      <a:pt x="13" y="94"/>
                      <a:pt x="13" y="94"/>
                    </a:cubicBezTo>
                    <a:cubicBezTo>
                      <a:pt x="14" y="95"/>
                      <a:pt x="16" y="95"/>
                      <a:pt x="16" y="96"/>
                    </a:cubicBezTo>
                    <a:cubicBezTo>
                      <a:pt x="16" y="96"/>
                      <a:pt x="16" y="96"/>
                      <a:pt x="16" y="96"/>
                    </a:cubicBezTo>
                    <a:cubicBezTo>
                      <a:pt x="16" y="96"/>
                      <a:pt x="16" y="96"/>
                      <a:pt x="16" y="96"/>
                    </a:cubicBezTo>
                    <a:cubicBezTo>
                      <a:pt x="17" y="96"/>
                      <a:pt x="17" y="96"/>
                      <a:pt x="17" y="96"/>
                    </a:cubicBezTo>
                    <a:cubicBezTo>
                      <a:pt x="19" y="96"/>
                      <a:pt x="21" y="95"/>
                      <a:pt x="22" y="90"/>
                    </a:cubicBezTo>
                    <a:cubicBezTo>
                      <a:pt x="22" y="90"/>
                      <a:pt x="22" y="90"/>
                      <a:pt x="22" y="90"/>
                    </a:cubicBezTo>
                    <a:cubicBezTo>
                      <a:pt x="22" y="43"/>
                      <a:pt x="22" y="43"/>
                      <a:pt x="22" y="43"/>
                    </a:cubicBezTo>
                    <a:cubicBezTo>
                      <a:pt x="23" y="42"/>
                      <a:pt x="23" y="39"/>
                      <a:pt x="24" y="39"/>
                    </a:cubicBezTo>
                    <a:cubicBezTo>
                      <a:pt x="24" y="39"/>
                      <a:pt x="24" y="39"/>
                      <a:pt x="24" y="39"/>
                    </a:cubicBezTo>
                    <a:cubicBezTo>
                      <a:pt x="24" y="39"/>
                      <a:pt x="25" y="40"/>
                      <a:pt x="26" y="41"/>
                    </a:cubicBezTo>
                    <a:cubicBezTo>
                      <a:pt x="26" y="41"/>
                      <a:pt x="26" y="41"/>
                      <a:pt x="26" y="41"/>
                    </a:cubicBezTo>
                    <a:cubicBezTo>
                      <a:pt x="26" y="41"/>
                      <a:pt x="26" y="41"/>
                      <a:pt x="26" y="41"/>
                    </a:cubicBezTo>
                    <a:cubicBezTo>
                      <a:pt x="27" y="41"/>
                      <a:pt x="27" y="41"/>
                      <a:pt x="27" y="41"/>
                    </a:cubicBezTo>
                    <a:cubicBezTo>
                      <a:pt x="28" y="43"/>
                      <a:pt x="31" y="43"/>
                      <a:pt x="34" y="43"/>
                    </a:cubicBezTo>
                    <a:cubicBezTo>
                      <a:pt x="39" y="43"/>
                      <a:pt x="45" y="39"/>
                      <a:pt x="45" y="33"/>
                    </a:cubicBezTo>
                    <a:cubicBezTo>
                      <a:pt x="45" y="26"/>
                      <a:pt x="39" y="22"/>
                      <a:pt x="34" y="22"/>
                    </a:cubicBezTo>
                    <a:cubicBezTo>
                      <a:pt x="31" y="22"/>
                      <a:pt x="28" y="22"/>
                      <a:pt x="27" y="24"/>
                    </a:cubicBezTo>
                    <a:cubicBezTo>
                      <a:pt x="25" y="25"/>
                      <a:pt x="24" y="26"/>
                      <a:pt x="24" y="26"/>
                    </a:cubicBezTo>
                    <a:cubicBezTo>
                      <a:pt x="24" y="26"/>
                      <a:pt x="24" y="26"/>
                      <a:pt x="24" y="26"/>
                    </a:cubicBezTo>
                    <a:cubicBezTo>
                      <a:pt x="23" y="26"/>
                      <a:pt x="23" y="23"/>
                      <a:pt x="22" y="22"/>
                    </a:cubicBezTo>
                    <a:cubicBezTo>
                      <a:pt x="22" y="0"/>
                      <a:pt x="22" y="0"/>
                      <a:pt x="22" y="0"/>
                    </a:cubicBezTo>
                    <a:cubicBezTo>
                      <a:pt x="31" y="0"/>
                      <a:pt x="40" y="2"/>
                      <a:pt x="48" y="7"/>
                    </a:cubicBezTo>
                    <a:cubicBezTo>
                      <a:pt x="53" y="10"/>
                      <a:pt x="57" y="13"/>
                      <a:pt x="60" y="17"/>
                    </a:cubicBezTo>
                    <a:cubicBezTo>
                      <a:pt x="67" y="26"/>
                      <a:pt x="72" y="37"/>
                      <a:pt x="70" y="54"/>
                    </a:cubicBezTo>
                    <a:close/>
                  </a:path>
                </a:pathLst>
              </a:custGeom>
              <a:solidFill>
                <a:schemeClr val="accent1">
                  <a:lumMod val="75000"/>
                </a:schemeClr>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7">
                <a:extLst>
                  <a:ext uri="{FF2B5EF4-FFF2-40B4-BE49-F238E27FC236}">
                    <a16:creationId xmlns:a16="http://schemas.microsoft.com/office/drawing/2014/main" id="{A812F1DC-8942-4C48-A803-482C7C62DAD2}"/>
                  </a:ext>
                </a:extLst>
              </p:cNvPr>
              <p:cNvSpPr>
                <a:spLocks/>
              </p:cNvSpPr>
              <p:nvPr/>
            </p:nvSpPr>
            <p:spPr bwMode="auto">
              <a:xfrm>
                <a:off x="4305305" y="21652"/>
                <a:ext cx="213943" cy="389486"/>
              </a:xfrm>
              <a:custGeom>
                <a:avLst/>
                <a:gdLst>
                  <a:gd name="T0" fmla="*/ 65 w 73"/>
                  <a:gd name="T1" fmla="*/ 24 h 133"/>
                  <a:gd name="T2" fmla="*/ 60 w 73"/>
                  <a:gd name="T3" fmla="*/ 26 h 133"/>
                  <a:gd name="T4" fmla="*/ 56 w 73"/>
                  <a:gd name="T5" fmla="*/ 28 h 133"/>
                  <a:gd name="T6" fmla="*/ 55 w 73"/>
                  <a:gd name="T7" fmla="*/ 28 h 133"/>
                  <a:gd name="T8" fmla="*/ 51 w 73"/>
                  <a:gd name="T9" fmla="*/ 23 h 133"/>
                  <a:gd name="T10" fmla="*/ 51 w 73"/>
                  <a:gd name="T11" fmla="*/ 23 h 133"/>
                  <a:gd name="T12" fmla="*/ 51 w 73"/>
                  <a:gd name="T13" fmla="*/ 0 h 133"/>
                  <a:gd name="T14" fmla="*/ 25 w 73"/>
                  <a:gd name="T15" fmla="*/ 7 h 133"/>
                  <a:gd name="T16" fmla="*/ 13 w 73"/>
                  <a:gd name="T17" fmla="*/ 17 h 133"/>
                  <a:gd name="T18" fmla="*/ 3 w 73"/>
                  <a:gd name="T19" fmla="*/ 55 h 133"/>
                  <a:gd name="T20" fmla="*/ 6 w 73"/>
                  <a:gd name="T21" fmla="*/ 68 h 133"/>
                  <a:gd name="T22" fmla="*/ 27 w 73"/>
                  <a:gd name="T23" fmla="*/ 109 h 133"/>
                  <a:gd name="T24" fmla="*/ 31 w 73"/>
                  <a:gd name="T25" fmla="*/ 125 h 133"/>
                  <a:gd name="T26" fmla="*/ 31 w 73"/>
                  <a:gd name="T27" fmla="*/ 125 h 133"/>
                  <a:gd name="T28" fmla="*/ 36 w 73"/>
                  <a:gd name="T29" fmla="*/ 133 h 133"/>
                  <a:gd name="T30" fmla="*/ 51 w 73"/>
                  <a:gd name="T31" fmla="*/ 133 h 133"/>
                  <a:gd name="T32" fmla="*/ 51 w 73"/>
                  <a:gd name="T33" fmla="*/ 111 h 133"/>
                  <a:gd name="T34" fmla="*/ 51 w 73"/>
                  <a:gd name="T35" fmla="*/ 111 h 133"/>
                  <a:gd name="T36" fmla="*/ 49 w 73"/>
                  <a:gd name="T37" fmla="*/ 107 h 133"/>
                  <a:gd name="T38" fmla="*/ 49 w 73"/>
                  <a:gd name="T39" fmla="*/ 107 h 133"/>
                  <a:gd name="T40" fmla="*/ 48 w 73"/>
                  <a:gd name="T41" fmla="*/ 107 h 133"/>
                  <a:gd name="T42" fmla="*/ 48 w 73"/>
                  <a:gd name="T43" fmla="*/ 107 h 133"/>
                  <a:gd name="T44" fmla="*/ 46 w 73"/>
                  <a:gd name="T45" fmla="*/ 108 h 133"/>
                  <a:gd name="T46" fmla="*/ 39 w 73"/>
                  <a:gd name="T47" fmla="*/ 111 h 133"/>
                  <a:gd name="T48" fmla="*/ 29 w 73"/>
                  <a:gd name="T49" fmla="*/ 100 h 133"/>
                  <a:gd name="T50" fmla="*/ 39 w 73"/>
                  <a:gd name="T51" fmla="*/ 90 h 133"/>
                  <a:gd name="T52" fmla="*/ 46 w 73"/>
                  <a:gd name="T53" fmla="*/ 92 h 133"/>
                  <a:gd name="T54" fmla="*/ 46 w 73"/>
                  <a:gd name="T55" fmla="*/ 92 h 133"/>
                  <a:gd name="T56" fmla="*/ 48 w 73"/>
                  <a:gd name="T57" fmla="*/ 94 h 133"/>
                  <a:gd name="T58" fmla="*/ 48 w 73"/>
                  <a:gd name="T59" fmla="*/ 94 h 133"/>
                  <a:gd name="T60" fmla="*/ 48 w 73"/>
                  <a:gd name="T61" fmla="*/ 94 h 133"/>
                  <a:gd name="T62" fmla="*/ 49 w 73"/>
                  <a:gd name="T63" fmla="*/ 94 h 133"/>
                  <a:gd name="T64" fmla="*/ 51 w 73"/>
                  <a:gd name="T65" fmla="*/ 90 h 133"/>
                  <a:gd name="T66" fmla="*/ 51 w 73"/>
                  <a:gd name="T67" fmla="*/ 90 h 133"/>
                  <a:gd name="T68" fmla="*/ 51 w 73"/>
                  <a:gd name="T69" fmla="*/ 43 h 133"/>
                  <a:gd name="T70" fmla="*/ 51 w 73"/>
                  <a:gd name="T71" fmla="*/ 43 h 133"/>
                  <a:gd name="T72" fmla="*/ 55 w 73"/>
                  <a:gd name="T73" fmla="*/ 38 h 133"/>
                  <a:gd name="T74" fmla="*/ 56 w 73"/>
                  <a:gd name="T75" fmla="*/ 38 h 133"/>
                  <a:gd name="T76" fmla="*/ 59 w 73"/>
                  <a:gd name="T77" fmla="*/ 39 h 133"/>
                  <a:gd name="T78" fmla="*/ 59 w 73"/>
                  <a:gd name="T79" fmla="*/ 39 h 133"/>
                  <a:gd name="T80" fmla="*/ 60 w 73"/>
                  <a:gd name="T81" fmla="*/ 40 h 133"/>
                  <a:gd name="T82" fmla="*/ 65 w 73"/>
                  <a:gd name="T83" fmla="*/ 42 h 133"/>
                  <a:gd name="T84" fmla="*/ 73 w 73"/>
                  <a:gd name="T85" fmla="*/ 33 h 133"/>
                  <a:gd name="T86" fmla="*/ 65 w 73"/>
                  <a:gd name="T87" fmla="*/ 2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3">
                    <a:moveTo>
                      <a:pt x="65" y="24"/>
                    </a:moveTo>
                    <a:cubicBezTo>
                      <a:pt x="63" y="24"/>
                      <a:pt x="61" y="25"/>
                      <a:pt x="60" y="26"/>
                    </a:cubicBezTo>
                    <a:cubicBezTo>
                      <a:pt x="58" y="27"/>
                      <a:pt x="57" y="28"/>
                      <a:pt x="56" y="28"/>
                    </a:cubicBezTo>
                    <a:cubicBezTo>
                      <a:pt x="55" y="28"/>
                      <a:pt x="55" y="28"/>
                      <a:pt x="55" y="28"/>
                    </a:cubicBezTo>
                    <a:cubicBezTo>
                      <a:pt x="53" y="28"/>
                      <a:pt x="51" y="26"/>
                      <a:pt x="51" y="23"/>
                    </a:cubicBezTo>
                    <a:cubicBezTo>
                      <a:pt x="51" y="23"/>
                      <a:pt x="51" y="23"/>
                      <a:pt x="51" y="23"/>
                    </a:cubicBezTo>
                    <a:cubicBezTo>
                      <a:pt x="51" y="0"/>
                      <a:pt x="51" y="0"/>
                      <a:pt x="51" y="0"/>
                    </a:cubicBezTo>
                    <a:cubicBezTo>
                      <a:pt x="42" y="0"/>
                      <a:pt x="33" y="3"/>
                      <a:pt x="25" y="7"/>
                    </a:cubicBezTo>
                    <a:cubicBezTo>
                      <a:pt x="20" y="10"/>
                      <a:pt x="16" y="13"/>
                      <a:pt x="13" y="17"/>
                    </a:cubicBezTo>
                    <a:cubicBezTo>
                      <a:pt x="6" y="26"/>
                      <a:pt x="0" y="38"/>
                      <a:pt x="3" y="55"/>
                    </a:cubicBezTo>
                    <a:cubicBezTo>
                      <a:pt x="3" y="58"/>
                      <a:pt x="6" y="68"/>
                      <a:pt x="6" y="68"/>
                    </a:cubicBezTo>
                    <a:cubicBezTo>
                      <a:pt x="11" y="79"/>
                      <a:pt x="21" y="94"/>
                      <a:pt x="27" y="109"/>
                    </a:cubicBezTo>
                    <a:cubicBezTo>
                      <a:pt x="29" y="114"/>
                      <a:pt x="31" y="119"/>
                      <a:pt x="31" y="125"/>
                    </a:cubicBezTo>
                    <a:cubicBezTo>
                      <a:pt x="31" y="125"/>
                      <a:pt x="31" y="125"/>
                      <a:pt x="31" y="125"/>
                    </a:cubicBezTo>
                    <a:cubicBezTo>
                      <a:pt x="31" y="130"/>
                      <a:pt x="33" y="133"/>
                      <a:pt x="36" y="133"/>
                    </a:cubicBezTo>
                    <a:cubicBezTo>
                      <a:pt x="51" y="133"/>
                      <a:pt x="51" y="133"/>
                      <a:pt x="51" y="133"/>
                    </a:cubicBezTo>
                    <a:cubicBezTo>
                      <a:pt x="51" y="111"/>
                      <a:pt x="51" y="111"/>
                      <a:pt x="51" y="111"/>
                    </a:cubicBezTo>
                    <a:cubicBezTo>
                      <a:pt x="51" y="111"/>
                      <a:pt x="51" y="111"/>
                      <a:pt x="51" y="111"/>
                    </a:cubicBezTo>
                    <a:cubicBezTo>
                      <a:pt x="51" y="107"/>
                      <a:pt x="50" y="107"/>
                      <a:pt x="49" y="107"/>
                    </a:cubicBezTo>
                    <a:cubicBezTo>
                      <a:pt x="49" y="107"/>
                      <a:pt x="49" y="107"/>
                      <a:pt x="49" y="107"/>
                    </a:cubicBezTo>
                    <a:cubicBezTo>
                      <a:pt x="48" y="107"/>
                      <a:pt x="48" y="107"/>
                      <a:pt x="48" y="107"/>
                    </a:cubicBezTo>
                    <a:cubicBezTo>
                      <a:pt x="48" y="107"/>
                      <a:pt x="48" y="107"/>
                      <a:pt x="48" y="107"/>
                    </a:cubicBezTo>
                    <a:cubicBezTo>
                      <a:pt x="47" y="107"/>
                      <a:pt x="46" y="108"/>
                      <a:pt x="46" y="108"/>
                    </a:cubicBezTo>
                    <a:cubicBezTo>
                      <a:pt x="44" y="110"/>
                      <a:pt x="42" y="111"/>
                      <a:pt x="39" y="111"/>
                    </a:cubicBezTo>
                    <a:cubicBezTo>
                      <a:pt x="33" y="111"/>
                      <a:pt x="29" y="106"/>
                      <a:pt x="29" y="100"/>
                    </a:cubicBezTo>
                    <a:cubicBezTo>
                      <a:pt x="29" y="95"/>
                      <a:pt x="33" y="90"/>
                      <a:pt x="39" y="90"/>
                    </a:cubicBezTo>
                    <a:cubicBezTo>
                      <a:pt x="42" y="90"/>
                      <a:pt x="44" y="91"/>
                      <a:pt x="46" y="92"/>
                    </a:cubicBezTo>
                    <a:cubicBezTo>
                      <a:pt x="46" y="92"/>
                      <a:pt x="46" y="92"/>
                      <a:pt x="46" y="92"/>
                    </a:cubicBezTo>
                    <a:cubicBezTo>
                      <a:pt x="47" y="94"/>
                      <a:pt x="48" y="94"/>
                      <a:pt x="48" y="94"/>
                    </a:cubicBezTo>
                    <a:cubicBezTo>
                      <a:pt x="48" y="94"/>
                      <a:pt x="48" y="94"/>
                      <a:pt x="48" y="94"/>
                    </a:cubicBezTo>
                    <a:cubicBezTo>
                      <a:pt x="48" y="94"/>
                      <a:pt x="48" y="94"/>
                      <a:pt x="48" y="94"/>
                    </a:cubicBezTo>
                    <a:cubicBezTo>
                      <a:pt x="49" y="94"/>
                      <a:pt x="49" y="94"/>
                      <a:pt x="49" y="94"/>
                    </a:cubicBezTo>
                    <a:cubicBezTo>
                      <a:pt x="50" y="94"/>
                      <a:pt x="51" y="94"/>
                      <a:pt x="51" y="90"/>
                    </a:cubicBezTo>
                    <a:cubicBezTo>
                      <a:pt x="51" y="90"/>
                      <a:pt x="51" y="90"/>
                      <a:pt x="51" y="90"/>
                    </a:cubicBezTo>
                    <a:cubicBezTo>
                      <a:pt x="51" y="43"/>
                      <a:pt x="51" y="43"/>
                      <a:pt x="51" y="43"/>
                    </a:cubicBezTo>
                    <a:cubicBezTo>
                      <a:pt x="51" y="43"/>
                      <a:pt x="51" y="43"/>
                      <a:pt x="51" y="43"/>
                    </a:cubicBezTo>
                    <a:cubicBezTo>
                      <a:pt x="51" y="39"/>
                      <a:pt x="53" y="38"/>
                      <a:pt x="55" y="38"/>
                    </a:cubicBezTo>
                    <a:cubicBezTo>
                      <a:pt x="56" y="38"/>
                      <a:pt x="56" y="38"/>
                      <a:pt x="56" y="38"/>
                    </a:cubicBezTo>
                    <a:cubicBezTo>
                      <a:pt x="57" y="38"/>
                      <a:pt x="58" y="38"/>
                      <a:pt x="59" y="39"/>
                    </a:cubicBezTo>
                    <a:cubicBezTo>
                      <a:pt x="59" y="39"/>
                      <a:pt x="59" y="39"/>
                      <a:pt x="59" y="39"/>
                    </a:cubicBezTo>
                    <a:cubicBezTo>
                      <a:pt x="59" y="39"/>
                      <a:pt x="59" y="40"/>
                      <a:pt x="60" y="40"/>
                    </a:cubicBezTo>
                    <a:cubicBezTo>
                      <a:pt x="61" y="41"/>
                      <a:pt x="63" y="42"/>
                      <a:pt x="65" y="42"/>
                    </a:cubicBezTo>
                    <a:cubicBezTo>
                      <a:pt x="69" y="42"/>
                      <a:pt x="73" y="38"/>
                      <a:pt x="73" y="33"/>
                    </a:cubicBezTo>
                    <a:cubicBezTo>
                      <a:pt x="73" y="28"/>
                      <a:pt x="69" y="24"/>
                      <a:pt x="65" y="24"/>
                    </a:cubicBezTo>
                    <a:close/>
                  </a:path>
                </a:pathLst>
              </a:custGeom>
              <a:solidFill>
                <a:srgbClr val="FFFFFF"/>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32" name="Title 3">
            <a:extLst>
              <a:ext uri="{FF2B5EF4-FFF2-40B4-BE49-F238E27FC236}">
                <a16:creationId xmlns:a16="http://schemas.microsoft.com/office/drawing/2014/main" id="{200BA765-D268-450A-B4EE-A5C7AB1F0248}"/>
              </a:ext>
            </a:extLst>
          </p:cNvPr>
          <p:cNvSpPr>
            <a:spLocks noGrp="1"/>
          </p:cNvSpPr>
          <p:nvPr>
            <p:ph type="title"/>
          </p:nvPr>
        </p:nvSpPr>
        <p:spPr>
          <a:xfrm>
            <a:off x="227349" y="144016"/>
            <a:ext cx="11125236" cy="692696"/>
          </a:xfrm>
        </p:spPr>
        <p:txBody>
          <a:bodyPr/>
          <a:lstStyle/>
          <a:p>
            <a:r>
              <a:rPr lang="fr-FR" sz="2800" b="1" dirty="0"/>
              <a:t>L’approche DevOps, une continuité incontournable </a:t>
            </a:r>
          </a:p>
        </p:txBody>
      </p:sp>
      <p:sp>
        <p:nvSpPr>
          <p:cNvPr id="180" name="Rectangle 179">
            <a:extLst>
              <a:ext uri="{FF2B5EF4-FFF2-40B4-BE49-F238E27FC236}">
                <a16:creationId xmlns:a16="http://schemas.microsoft.com/office/drawing/2014/main" id="{C1D5016C-EDC7-4505-8C59-A65F046A4B6D}"/>
              </a:ext>
            </a:extLst>
          </p:cNvPr>
          <p:cNvSpPr/>
          <p:nvPr/>
        </p:nvSpPr>
        <p:spPr>
          <a:xfrm>
            <a:off x="438914" y="1023359"/>
            <a:ext cx="2697558" cy="20341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181" name="Text Placeholder 9">
            <a:extLst>
              <a:ext uri="{FF2B5EF4-FFF2-40B4-BE49-F238E27FC236}">
                <a16:creationId xmlns:a16="http://schemas.microsoft.com/office/drawing/2014/main" id="{82169388-9F01-41AA-A715-6DEB9063386F}"/>
              </a:ext>
            </a:extLst>
          </p:cNvPr>
          <p:cNvSpPr txBox="1">
            <a:spLocks/>
          </p:cNvSpPr>
          <p:nvPr/>
        </p:nvSpPr>
        <p:spPr>
          <a:xfrm>
            <a:off x="632871" y="961146"/>
            <a:ext cx="2697558"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Entreprise CECM</a:t>
            </a:r>
          </a:p>
        </p:txBody>
      </p:sp>
      <p:sp>
        <p:nvSpPr>
          <p:cNvPr id="191" name="Freeform 12">
            <a:extLst>
              <a:ext uri="{FF2B5EF4-FFF2-40B4-BE49-F238E27FC236}">
                <a16:creationId xmlns:a16="http://schemas.microsoft.com/office/drawing/2014/main" id="{DD81BD06-DA96-4D37-8DCA-854802E6B9E5}"/>
              </a:ext>
            </a:extLst>
          </p:cNvPr>
          <p:cNvSpPr>
            <a:spLocks/>
          </p:cNvSpPr>
          <p:nvPr/>
        </p:nvSpPr>
        <p:spPr bwMode="auto">
          <a:xfrm>
            <a:off x="119891" y="771884"/>
            <a:ext cx="822561" cy="771527"/>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chemeClr val="accent2">
              <a:lumMod val="20000"/>
              <a:lumOff val="80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92" name="Groupe 191">
            <a:extLst>
              <a:ext uri="{FF2B5EF4-FFF2-40B4-BE49-F238E27FC236}">
                <a16:creationId xmlns:a16="http://schemas.microsoft.com/office/drawing/2014/main" id="{C227D218-DA97-4F3E-BA42-D07C4B81FEAD}"/>
              </a:ext>
            </a:extLst>
          </p:cNvPr>
          <p:cNvGrpSpPr>
            <a:grpSpLocks noChangeAspect="1"/>
          </p:cNvGrpSpPr>
          <p:nvPr/>
        </p:nvGrpSpPr>
        <p:grpSpPr>
          <a:xfrm>
            <a:off x="327982" y="939263"/>
            <a:ext cx="399699" cy="432000"/>
            <a:chOff x="364558" y="1007081"/>
            <a:chExt cx="312480" cy="337732"/>
          </a:xfrm>
        </p:grpSpPr>
        <p:sp>
          <p:nvSpPr>
            <p:cNvPr id="193" name="Freeform 89">
              <a:extLst>
                <a:ext uri="{FF2B5EF4-FFF2-40B4-BE49-F238E27FC236}">
                  <a16:creationId xmlns:a16="http://schemas.microsoft.com/office/drawing/2014/main" id="{631ECF01-C5C1-4CF7-93B1-DEF3542C6530}"/>
                </a:ext>
              </a:extLst>
            </p:cNvPr>
            <p:cNvSpPr>
              <a:spLocks noChangeAspect="1"/>
            </p:cNvSpPr>
            <p:nvPr/>
          </p:nvSpPr>
          <p:spPr bwMode="auto">
            <a:xfrm>
              <a:off x="364558" y="1007081"/>
              <a:ext cx="312480" cy="324000"/>
            </a:xfrm>
            <a:custGeom>
              <a:avLst/>
              <a:gdLst>
                <a:gd name="T0" fmla="*/ 85 w 92"/>
                <a:gd name="T1" fmla="*/ 38 h 95"/>
                <a:gd name="T2" fmla="*/ 46 w 92"/>
                <a:gd name="T3" fmla="*/ 0 h 95"/>
                <a:gd name="T4" fmla="*/ 8 w 92"/>
                <a:gd name="T5" fmla="*/ 38 h 95"/>
                <a:gd name="T6" fmla="*/ 13 w 92"/>
                <a:gd name="T7" fmla="*/ 52 h 95"/>
                <a:gd name="T8" fmla="*/ 19 w 92"/>
                <a:gd name="T9" fmla="*/ 52 h 95"/>
                <a:gd name="T10" fmla="*/ 19 w 92"/>
                <a:gd name="T11" fmla="*/ 85 h 95"/>
                <a:gd name="T12" fmla="*/ 19 w 92"/>
                <a:gd name="T13" fmla="*/ 92 h 95"/>
                <a:gd name="T14" fmla="*/ 23 w 92"/>
                <a:gd name="T15" fmla="*/ 92 h 95"/>
                <a:gd name="T16" fmla="*/ 28 w 92"/>
                <a:gd name="T17" fmla="*/ 92 h 95"/>
                <a:gd name="T18" fmla="*/ 39 w 92"/>
                <a:gd name="T19" fmla="*/ 94 h 95"/>
                <a:gd name="T20" fmla="*/ 39 w 92"/>
                <a:gd name="T21" fmla="*/ 74 h 95"/>
                <a:gd name="T22" fmla="*/ 53 w 92"/>
                <a:gd name="T23" fmla="*/ 74 h 95"/>
                <a:gd name="T24" fmla="*/ 53 w 92"/>
                <a:gd name="T25" fmla="*/ 95 h 95"/>
                <a:gd name="T26" fmla="*/ 66 w 92"/>
                <a:gd name="T27" fmla="*/ 94 h 95"/>
                <a:gd name="T28" fmla="*/ 71 w 92"/>
                <a:gd name="T29" fmla="*/ 91 h 95"/>
                <a:gd name="T30" fmla="*/ 71 w 92"/>
                <a:gd name="T31" fmla="*/ 91 h 95"/>
                <a:gd name="T32" fmla="*/ 73 w 92"/>
                <a:gd name="T33" fmla="*/ 87 h 95"/>
                <a:gd name="T34" fmla="*/ 73 w 92"/>
                <a:gd name="T35" fmla="*/ 78 h 95"/>
                <a:gd name="T36" fmla="*/ 73 w 92"/>
                <a:gd name="T37" fmla="*/ 52 h 95"/>
                <a:gd name="T38" fmla="*/ 79 w 92"/>
                <a:gd name="T39" fmla="*/ 52 h 95"/>
                <a:gd name="T40" fmla="*/ 85 w 92"/>
                <a:gd name="T41"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95">
                  <a:moveTo>
                    <a:pt x="85" y="38"/>
                  </a:moveTo>
                  <a:cubicBezTo>
                    <a:pt x="46" y="0"/>
                    <a:pt x="46" y="0"/>
                    <a:pt x="46" y="0"/>
                  </a:cubicBezTo>
                  <a:cubicBezTo>
                    <a:pt x="8" y="38"/>
                    <a:pt x="8" y="38"/>
                    <a:pt x="8" y="38"/>
                  </a:cubicBezTo>
                  <a:cubicBezTo>
                    <a:pt x="0" y="45"/>
                    <a:pt x="3" y="52"/>
                    <a:pt x="13" y="52"/>
                  </a:cubicBezTo>
                  <a:cubicBezTo>
                    <a:pt x="19" y="52"/>
                    <a:pt x="19" y="52"/>
                    <a:pt x="19" y="52"/>
                  </a:cubicBezTo>
                  <a:cubicBezTo>
                    <a:pt x="19" y="52"/>
                    <a:pt x="19" y="76"/>
                    <a:pt x="19" y="85"/>
                  </a:cubicBezTo>
                  <a:cubicBezTo>
                    <a:pt x="19" y="87"/>
                    <a:pt x="19" y="90"/>
                    <a:pt x="19" y="92"/>
                  </a:cubicBezTo>
                  <a:cubicBezTo>
                    <a:pt x="20" y="92"/>
                    <a:pt x="21" y="92"/>
                    <a:pt x="23" y="92"/>
                  </a:cubicBezTo>
                  <a:cubicBezTo>
                    <a:pt x="24" y="92"/>
                    <a:pt x="26" y="92"/>
                    <a:pt x="28" y="92"/>
                  </a:cubicBezTo>
                  <a:cubicBezTo>
                    <a:pt x="32" y="93"/>
                    <a:pt x="36" y="93"/>
                    <a:pt x="39" y="94"/>
                  </a:cubicBezTo>
                  <a:cubicBezTo>
                    <a:pt x="39" y="74"/>
                    <a:pt x="39" y="74"/>
                    <a:pt x="39" y="74"/>
                  </a:cubicBezTo>
                  <a:cubicBezTo>
                    <a:pt x="53" y="74"/>
                    <a:pt x="53" y="74"/>
                    <a:pt x="53" y="74"/>
                  </a:cubicBezTo>
                  <a:cubicBezTo>
                    <a:pt x="53" y="95"/>
                    <a:pt x="53" y="95"/>
                    <a:pt x="53" y="95"/>
                  </a:cubicBezTo>
                  <a:cubicBezTo>
                    <a:pt x="57" y="95"/>
                    <a:pt x="61" y="94"/>
                    <a:pt x="66" y="94"/>
                  </a:cubicBezTo>
                  <a:cubicBezTo>
                    <a:pt x="68" y="93"/>
                    <a:pt x="69" y="92"/>
                    <a:pt x="71" y="91"/>
                  </a:cubicBezTo>
                  <a:cubicBezTo>
                    <a:pt x="71" y="91"/>
                    <a:pt x="71" y="91"/>
                    <a:pt x="71" y="91"/>
                  </a:cubicBezTo>
                  <a:cubicBezTo>
                    <a:pt x="72" y="90"/>
                    <a:pt x="73" y="89"/>
                    <a:pt x="73" y="87"/>
                  </a:cubicBezTo>
                  <a:cubicBezTo>
                    <a:pt x="73" y="78"/>
                    <a:pt x="73" y="78"/>
                    <a:pt x="73" y="78"/>
                  </a:cubicBezTo>
                  <a:cubicBezTo>
                    <a:pt x="73" y="52"/>
                    <a:pt x="73" y="52"/>
                    <a:pt x="73" y="52"/>
                  </a:cubicBezTo>
                  <a:cubicBezTo>
                    <a:pt x="79" y="52"/>
                    <a:pt x="79" y="52"/>
                    <a:pt x="79" y="52"/>
                  </a:cubicBezTo>
                  <a:cubicBezTo>
                    <a:pt x="89" y="52"/>
                    <a:pt x="92" y="45"/>
                    <a:pt x="85" y="38"/>
                  </a:cubicBezTo>
                  <a:close/>
                </a:path>
              </a:pathLst>
            </a:custGeom>
            <a:solidFill>
              <a:srgbClr val="00B0DF"/>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90">
              <a:extLst>
                <a:ext uri="{FF2B5EF4-FFF2-40B4-BE49-F238E27FC236}">
                  <a16:creationId xmlns:a16="http://schemas.microsoft.com/office/drawing/2014/main" id="{76EEBAF0-61CD-42D3-9ACB-B8DD78D4DA31}"/>
                </a:ext>
              </a:extLst>
            </p:cNvPr>
            <p:cNvSpPr>
              <a:spLocks/>
            </p:cNvSpPr>
            <p:nvPr/>
          </p:nvSpPr>
          <p:spPr bwMode="auto">
            <a:xfrm>
              <a:off x="502653" y="1269762"/>
              <a:ext cx="49534" cy="75051"/>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5" name="Groupe 194">
            <a:extLst>
              <a:ext uri="{FF2B5EF4-FFF2-40B4-BE49-F238E27FC236}">
                <a16:creationId xmlns:a16="http://schemas.microsoft.com/office/drawing/2014/main" id="{5C5BE8ED-CF84-4032-8303-E92591C3E46B}"/>
              </a:ext>
            </a:extLst>
          </p:cNvPr>
          <p:cNvGrpSpPr/>
          <p:nvPr/>
        </p:nvGrpSpPr>
        <p:grpSpPr>
          <a:xfrm>
            <a:off x="1004235" y="2489955"/>
            <a:ext cx="504000" cy="504000"/>
            <a:chOff x="475681" y="2550715"/>
            <a:chExt cx="504000" cy="504000"/>
          </a:xfrm>
        </p:grpSpPr>
        <p:sp>
          <p:nvSpPr>
            <p:cNvPr id="196" name="Ellipse 195">
              <a:extLst>
                <a:ext uri="{FF2B5EF4-FFF2-40B4-BE49-F238E27FC236}">
                  <a16:creationId xmlns:a16="http://schemas.microsoft.com/office/drawing/2014/main" id="{4F9A33F8-3A5B-4141-8195-B2698F438175}"/>
                </a:ext>
              </a:extLst>
            </p:cNvPr>
            <p:cNvSpPr/>
            <p:nvPr/>
          </p:nvSpPr>
          <p:spPr>
            <a:xfrm>
              <a:off x="475681" y="2550715"/>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7" name="Picture 35">
              <a:extLst>
                <a:ext uri="{FF2B5EF4-FFF2-40B4-BE49-F238E27FC236}">
                  <a16:creationId xmlns:a16="http://schemas.microsoft.com/office/drawing/2014/main" id="{00E18D4E-C8A4-416A-8573-74670120F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457" y="2629032"/>
              <a:ext cx="350160" cy="3501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8" name="Groupe 197">
            <a:extLst>
              <a:ext uri="{FF2B5EF4-FFF2-40B4-BE49-F238E27FC236}">
                <a16:creationId xmlns:a16="http://schemas.microsoft.com/office/drawing/2014/main" id="{BA3D38CE-BC0D-4F9F-A1A7-AC041574E04B}"/>
              </a:ext>
            </a:extLst>
          </p:cNvPr>
          <p:cNvGrpSpPr/>
          <p:nvPr/>
        </p:nvGrpSpPr>
        <p:grpSpPr>
          <a:xfrm>
            <a:off x="565609" y="2489955"/>
            <a:ext cx="504000" cy="504000"/>
            <a:chOff x="1098574" y="2550715"/>
            <a:chExt cx="504000" cy="504000"/>
          </a:xfrm>
        </p:grpSpPr>
        <p:sp>
          <p:nvSpPr>
            <p:cNvPr id="199" name="Ellipse 198">
              <a:extLst>
                <a:ext uri="{FF2B5EF4-FFF2-40B4-BE49-F238E27FC236}">
                  <a16:creationId xmlns:a16="http://schemas.microsoft.com/office/drawing/2014/main" id="{BF75A36A-9137-49CC-B7E7-9CFD7ECDB8BA}"/>
                </a:ext>
              </a:extLst>
            </p:cNvPr>
            <p:cNvSpPr/>
            <p:nvPr/>
          </p:nvSpPr>
          <p:spPr>
            <a:xfrm>
              <a:off x="1098574" y="2550715"/>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0" name="Picture 2">
              <a:extLst>
                <a:ext uri="{FF2B5EF4-FFF2-40B4-BE49-F238E27FC236}">
                  <a16:creationId xmlns:a16="http://schemas.microsoft.com/office/drawing/2014/main" id="{9DF05ADF-C34B-4D04-9CA5-D152C11690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2927" y="2637951"/>
              <a:ext cx="324000"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201" name="Text Placeholder 10">
            <a:extLst>
              <a:ext uri="{FF2B5EF4-FFF2-40B4-BE49-F238E27FC236}">
                <a16:creationId xmlns:a16="http://schemas.microsoft.com/office/drawing/2014/main" id="{0C508BFF-268A-4B03-8139-EFC9365862C2}"/>
              </a:ext>
            </a:extLst>
          </p:cNvPr>
          <p:cNvSpPr txBox="1">
            <a:spLocks/>
          </p:cNvSpPr>
          <p:nvPr/>
        </p:nvSpPr>
        <p:spPr>
          <a:xfrm>
            <a:off x="470302" y="1604593"/>
            <a:ext cx="2654794" cy="1711208"/>
          </a:xfrm>
          <a:prstGeom prst="rect">
            <a:avLst/>
          </a:prstGeom>
        </p:spPr>
        <p:txBody>
          <a:bodyPr vert="horz" lIns="0" tIns="0" rIns="0" bIns="0" rtlCol="0">
            <a:noAutofit/>
          </a:bodyPr>
          <a:lstStyle/>
          <a:p>
            <a:pPr lvl="0">
              <a:spcBef>
                <a:spcPts val="200"/>
              </a:spcBef>
              <a:buClr>
                <a:srgbClr val="0070AD"/>
              </a:buClr>
              <a:defRPr/>
            </a:pPr>
            <a:r>
              <a:rPr lang="en-US" sz="1200"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PRODUIT </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Joint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d’étanchéité</a:t>
            </a:r>
            <a:endPar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endParaRPr>
          </a:p>
          <a:p>
            <a:pPr lvl="0">
              <a:spcBef>
                <a:spcPts val="200"/>
              </a:spcBef>
              <a:buClr>
                <a:srgbClr val="0070AD"/>
              </a:buClr>
              <a:defRPr/>
            </a:pPr>
            <a:endPar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endParaRPr>
          </a:p>
          <a:p>
            <a:pPr lvl="0">
              <a:spcBef>
                <a:spcPts val="200"/>
              </a:spcBef>
              <a:buClr>
                <a:srgbClr val="0070AD"/>
              </a:buClr>
              <a:defRPr/>
            </a:pPr>
            <a:r>
              <a:rPr lang="en-US" sz="1200"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BESOIN</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 Modification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Modèle</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de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données</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 Conception</a:t>
            </a:r>
          </a:p>
        </p:txBody>
      </p:sp>
      <p:grpSp>
        <p:nvGrpSpPr>
          <p:cNvPr id="16" name="Groupe 15">
            <a:extLst>
              <a:ext uri="{FF2B5EF4-FFF2-40B4-BE49-F238E27FC236}">
                <a16:creationId xmlns:a16="http://schemas.microsoft.com/office/drawing/2014/main" id="{32DE541C-A7E9-4AEF-BB0D-4D3D8131E9FD}"/>
              </a:ext>
            </a:extLst>
          </p:cNvPr>
          <p:cNvGrpSpPr/>
          <p:nvPr/>
        </p:nvGrpSpPr>
        <p:grpSpPr>
          <a:xfrm>
            <a:off x="113801" y="3057228"/>
            <a:ext cx="3251423" cy="3330018"/>
            <a:chOff x="113801" y="3057228"/>
            <a:chExt cx="3251423" cy="3330018"/>
          </a:xfrm>
        </p:grpSpPr>
        <p:sp>
          <p:nvSpPr>
            <p:cNvPr id="182" name="Rectangle 181">
              <a:extLst>
                <a:ext uri="{FF2B5EF4-FFF2-40B4-BE49-F238E27FC236}">
                  <a16:creationId xmlns:a16="http://schemas.microsoft.com/office/drawing/2014/main" id="{25E4BAC3-CEE0-4801-A999-EB9C9C4B4B86}"/>
                </a:ext>
              </a:extLst>
            </p:cNvPr>
            <p:cNvSpPr/>
            <p:nvPr/>
          </p:nvSpPr>
          <p:spPr>
            <a:xfrm>
              <a:off x="438914" y="3274071"/>
              <a:ext cx="2696610" cy="3091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183" name="Text Placeholder 9">
              <a:extLst>
                <a:ext uri="{FF2B5EF4-FFF2-40B4-BE49-F238E27FC236}">
                  <a16:creationId xmlns:a16="http://schemas.microsoft.com/office/drawing/2014/main" id="{A87098C8-AD39-4980-A325-0CB8E86CAD76}"/>
                </a:ext>
              </a:extLst>
            </p:cNvPr>
            <p:cNvSpPr txBox="1">
              <a:spLocks/>
            </p:cNvSpPr>
            <p:nvPr/>
          </p:nvSpPr>
          <p:spPr>
            <a:xfrm>
              <a:off x="707862" y="3214757"/>
              <a:ext cx="2313201" cy="645047"/>
            </a:xfrm>
            <a:prstGeom prst="rect">
              <a:avLst/>
            </a:prstGeom>
            <a:noFill/>
          </p:spPr>
          <p:txBody>
            <a:bodyPr vert="horz" lIns="0" tIns="0" rIns="0" bIns="0" rtlCol="0" anchor="ctr">
              <a:no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dirty="0">
                  <a:ln>
                    <a:noFill/>
                  </a:ln>
                  <a:solidFill>
                    <a:srgbClr val="2FD6D5"/>
                  </a:solidFill>
                  <a:effectLst/>
                  <a:uLnTx/>
                  <a:uFillTx/>
                  <a:latin typeface="Verdana" panose="020B0604030504040204" pitchFamily="34" charset="0"/>
                  <a:ea typeface="Verdana" panose="020B0604030504040204" pitchFamily="34" charset="0"/>
                  <a:cs typeface="Verdana" panose="020B0604030504040204" pitchFamily="34" charset="0"/>
                </a:rPr>
                <a:t>3DEXPERIENCE</a:t>
              </a:r>
            </a:p>
          </p:txBody>
        </p:sp>
        <p:grpSp>
          <p:nvGrpSpPr>
            <p:cNvPr id="184" name="Groupe 183">
              <a:extLst>
                <a:ext uri="{FF2B5EF4-FFF2-40B4-BE49-F238E27FC236}">
                  <a16:creationId xmlns:a16="http://schemas.microsoft.com/office/drawing/2014/main" id="{B8CA8503-BF96-4F49-ABDC-C06C671AA46F}"/>
                </a:ext>
              </a:extLst>
            </p:cNvPr>
            <p:cNvGrpSpPr>
              <a:grpSpLocks noChangeAspect="1"/>
            </p:cNvGrpSpPr>
            <p:nvPr/>
          </p:nvGrpSpPr>
          <p:grpSpPr>
            <a:xfrm>
              <a:off x="113801" y="3057228"/>
              <a:ext cx="834739" cy="786674"/>
              <a:chOff x="2115476" y="2239862"/>
              <a:chExt cx="912796" cy="860237"/>
            </a:xfrm>
          </p:grpSpPr>
          <p:sp>
            <p:nvSpPr>
              <p:cNvPr id="185" name="Freeform 217">
                <a:extLst>
                  <a:ext uri="{FF2B5EF4-FFF2-40B4-BE49-F238E27FC236}">
                    <a16:creationId xmlns:a16="http://schemas.microsoft.com/office/drawing/2014/main" id="{3DC19786-9C33-4D94-977F-8D54288D18F6}"/>
                  </a:ext>
                </a:extLst>
              </p:cNvPr>
              <p:cNvSpPr>
                <a:spLocks noChangeAspect="1"/>
              </p:cNvSpPr>
              <p:nvPr/>
            </p:nvSpPr>
            <p:spPr bwMode="auto">
              <a:xfrm>
                <a:off x="2115476" y="2239862"/>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chemeClr val="accent2">
                  <a:lumMod val="20000"/>
                  <a:lumOff val="80000"/>
                </a:schemeClr>
              </a:solidFill>
              <a:ln>
                <a:solidFill>
                  <a:schemeClr val="bg2">
                    <a:lumMod val="50000"/>
                  </a:schemeClr>
                </a:solid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grpSp>
            <p:nvGrpSpPr>
              <p:cNvPr id="186" name="Group 892">
                <a:extLst>
                  <a:ext uri="{FF2B5EF4-FFF2-40B4-BE49-F238E27FC236}">
                    <a16:creationId xmlns:a16="http://schemas.microsoft.com/office/drawing/2014/main" id="{E05BBAE6-A8EC-45DA-8F79-80E1D722D9AB}"/>
                  </a:ext>
                </a:extLst>
              </p:cNvPr>
              <p:cNvGrpSpPr/>
              <p:nvPr/>
            </p:nvGrpSpPr>
            <p:grpSpPr>
              <a:xfrm>
                <a:off x="2302485" y="2436724"/>
                <a:ext cx="448686" cy="445174"/>
                <a:chOff x="11076038" y="4842626"/>
                <a:chExt cx="894239" cy="887242"/>
              </a:xfrm>
              <a:solidFill>
                <a:schemeClr val="bg1"/>
              </a:solidFill>
            </p:grpSpPr>
            <p:sp>
              <p:nvSpPr>
                <p:cNvPr id="187" name="Freeform 34">
                  <a:extLst>
                    <a:ext uri="{FF2B5EF4-FFF2-40B4-BE49-F238E27FC236}">
                      <a16:creationId xmlns:a16="http://schemas.microsoft.com/office/drawing/2014/main" id="{EFFD0076-B136-40A1-976A-8850D11ABD6C}"/>
                    </a:ext>
                  </a:extLst>
                </p:cNvPr>
                <p:cNvSpPr>
                  <a:spLocks/>
                </p:cNvSpPr>
                <p:nvPr/>
              </p:nvSpPr>
              <p:spPr bwMode="auto">
                <a:xfrm>
                  <a:off x="11132015" y="5342224"/>
                  <a:ext cx="383445" cy="387644"/>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sp>
              <p:nvSpPr>
                <p:cNvPr id="188" name="Freeform 35">
                  <a:extLst>
                    <a:ext uri="{FF2B5EF4-FFF2-40B4-BE49-F238E27FC236}">
                      <a16:creationId xmlns:a16="http://schemas.microsoft.com/office/drawing/2014/main" id="{6FD9BE7E-5ECE-473F-98F5-528F68C62C79}"/>
                    </a:ext>
                  </a:extLst>
                </p:cNvPr>
                <p:cNvSpPr>
                  <a:spLocks/>
                </p:cNvSpPr>
                <p:nvPr/>
              </p:nvSpPr>
              <p:spPr bwMode="auto">
                <a:xfrm>
                  <a:off x="11348928" y="5115515"/>
                  <a:ext cx="607355" cy="607355"/>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sp>
              <p:nvSpPr>
                <p:cNvPr id="189" name="Freeform 36">
                  <a:extLst>
                    <a:ext uri="{FF2B5EF4-FFF2-40B4-BE49-F238E27FC236}">
                      <a16:creationId xmlns:a16="http://schemas.microsoft.com/office/drawing/2014/main" id="{E220BA10-DBD1-4063-B6B5-999FA239755B}"/>
                    </a:ext>
                  </a:extLst>
                </p:cNvPr>
                <p:cNvSpPr>
                  <a:spLocks/>
                </p:cNvSpPr>
                <p:nvPr/>
              </p:nvSpPr>
              <p:spPr bwMode="auto">
                <a:xfrm>
                  <a:off x="11575636" y="4883209"/>
                  <a:ext cx="394641" cy="398840"/>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sp>
              <p:nvSpPr>
                <p:cNvPr id="190" name="Freeform 37">
                  <a:extLst>
                    <a:ext uri="{FF2B5EF4-FFF2-40B4-BE49-F238E27FC236}">
                      <a16:creationId xmlns:a16="http://schemas.microsoft.com/office/drawing/2014/main" id="{965E42BD-C746-42FD-8AD1-F6F9B21C4A42}"/>
                    </a:ext>
                  </a:extLst>
                </p:cNvPr>
                <p:cNvSpPr>
                  <a:spLocks/>
                </p:cNvSpPr>
                <p:nvPr/>
              </p:nvSpPr>
              <p:spPr bwMode="auto">
                <a:xfrm>
                  <a:off x="11076038" y="4842626"/>
                  <a:ext cx="424029" cy="424029"/>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grpSp>
        </p:grpSp>
        <p:sp>
          <p:nvSpPr>
            <p:cNvPr id="202" name="Text Placeholder 10">
              <a:extLst>
                <a:ext uri="{FF2B5EF4-FFF2-40B4-BE49-F238E27FC236}">
                  <a16:creationId xmlns:a16="http://schemas.microsoft.com/office/drawing/2014/main" id="{8F476E05-79C5-4762-9D16-58E98F952AF7}"/>
                </a:ext>
              </a:extLst>
            </p:cNvPr>
            <p:cNvSpPr txBox="1">
              <a:spLocks/>
            </p:cNvSpPr>
            <p:nvPr/>
          </p:nvSpPr>
          <p:spPr>
            <a:xfrm>
              <a:off x="470302" y="3926855"/>
              <a:ext cx="2654794" cy="657833"/>
            </a:xfrm>
            <a:prstGeom prst="rect">
              <a:avLst/>
            </a:prstGeom>
          </p:spPr>
          <p:txBody>
            <a:bodyPr vert="horz" lIns="0" tIns="0" rIns="0" bIns="0" rtlCol="0">
              <a:noAutofit/>
            </a:bodyPr>
            <a:lstStyle/>
            <a:p>
              <a:pPr lvl="0">
                <a:spcBef>
                  <a:spcPts val="200"/>
                </a:spcBef>
                <a:buClr>
                  <a:srgbClr val="0070AD"/>
                </a:buClr>
                <a:defRPr/>
              </a:pPr>
              <a:r>
                <a:rPr lang="en-US" sz="1200"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PROGICIEL PLM</a:t>
              </a:r>
            </a:p>
            <a:p>
              <a:pPr lvl="0">
                <a:spcBef>
                  <a:spcPts val="200"/>
                </a:spcBef>
                <a:buClr>
                  <a:srgbClr val="0070AD"/>
                </a:buClr>
                <a:defRPr/>
              </a:pP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Collaboration</a:t>
              </a:r>
            </a:p>
            <a:p>
              <a:pPr lvl="0">
                <a:spcBef>
                  <a:spcPts val="200"/>
                </a:spcBef>
                <a:buClr>
                  <a:srgbClr val="0070AD"/>
                </a:buClr>
                <a:defRPr/>
              </a:pP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Cycle de vie</a:t>
              </a:r>
            </a:p>
          </p:txBody>
        </p:sp>
        <p:sp>
          <p:nvSpPr>
            <p:cNvPr id="203" name="Text Placeholder 10">
              <a:extLst>
                <a:ext uri="{FF2B5EF4-FFF2-40B4-BE49-F238E27FC236}">
                  <a16:creationId xmlns:a16="http://schemas.microsoft.com/office/drawing/2014/main" id="{60BC9263-B22A-4B44-BB39-E07F71CCF1F3}"/>
                </a:ext>
              </a:extLst>
            </p:cNvPr>
            <p:cNvSpPr txBox="1">
              <a:spLocks/>
            </p:cNvSpPr>
            <p:nvPr/>
          </p:nvSpPr>
          <p:spPr>
            <a:xfrm>
              <a:off x="470302" y="4676038"/>
              <a:ext cx="2894922" cy="1711208"/>
            </a:xfrm>
            <a:prstGeom prst="rect">
              <a:avLst/>
            </a:prstGeom>
          </p:spPr>
          <p:txBody>
            <a:bodyPr vert="horz" lIns="0" tIns="0" rIns="0" bIns="0" rtlCol="0">
              <a:noAutofit/>
            </a:bodyPr>
            <a:lstStyle/>
            <a:p>
              <a:pPr lvl="0">
                <a:spcBef>
                  <a:spcPts val="200"/>
                </a:spcBef>
                <a:buClr>
                  <a:srgbClr val="0070AD"/>
                </a:buClr>
                <a:defRPr/>
              </a:pPr>
              <a:r>
                <a:rPr lang="en-US" sz="1200" b="1" dirty="0">
                  <a:latin typeface="Verdana" panose="020B0604030504040204" pitchFamily="34" charset="0"/>
                  <a:ea typeface="Verdana" panose="020B0604030504040204" pitchFamily="34" charset="0"/>
                  <a:cs typeface="Verdana" panose="020B0604030504040204" pitchFamily="34" charset="0"/>
                </a:rPr>
                <a:t>GESTION</a:t>
              </a:r>
            </a:p>
            <a:p>
              <a:pPr lvl="0">
                <a:spcBef>
                  <a:spcPts val="200"/>
                </a:spcBef>
                <a:buClr>
                  <a:srgbClr val="0070AD"/>
                </a:buClr>
                <a:defRPr/>
              </a:pP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Données</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(Structure, store…)</a:t>
              </a:r>
            </a:p>
            <a:p>
              <a:pPr lvl="0">
                <a:spcBef>
                  <a:spcPts val="200"/>
                </a:spcBef>
                <a:buClr>
                  <a:srgbClr val="0070AD"/>
                </a:buClr>
                <a:defRPr/>
              </a:pP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Processus</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(Roles, “workflows”…)</a:t>
              </a:r>
            </a:p>
            <a:p>
              <a:pPr lvl="0">
                <a:spcBef>
                  <a:spcPts val="200"/>
                </a:spcBef>
                <a:buClr>
                  <a:srgbClr val="0070AD"/>
                </a:buClr>
                <a:defRPr/>
              </a:pP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Diversité</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Produit</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(Configurations)</a:t>
              </a:r>
            </a:p>
            <a:p>
              <a:pPr lvl="0">
                <a:spcBef>
                  <a:spcPts val="200"/>
                </a:spcBef>
                <a:buClr>
                  <a:srgbClr val="0070AD"/>
                </a:buClr>
                <a:defRPr/>
              </a:pPr>
              <a:endPar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04" name="Groupe 203">
              <a:extLst>
                <a:ext uri="{FF2B5EF4-FFF2-40B4-BE49-F238E27FC236}">
                  <a16:creationId xmlns:a16="http://schemas.microsoft.com/office/drawing/2014/main" id="{2054B36C-BFBC-4AD9-B9FF-388D64F56D98}"/>
                </a:ext>
              </a:extLst>
            </p:cNvPr>
            <p:cNvGrpSpPr/>
            <p:nvPr/>
          </p:nvGrpSpPr>
          <p:grpSpPr>
            <a:xfrm>
              <a:off x="982264" y="5692033"/>
              <a:ext cx="504000" cy="504000"/>
              <a:chOff x="982264" y="5692033"/>
              <a:chExt cx="504000" cy="504000"/>
            </a:xfrm>
          </p:grpSpPr>
          <p:sp>
            <p:nvSpPr>
              <p:cNvPr id="205" name="Ellipse 204">
                <a:extLst>
                  <a:ext uri="{FF2B5EF4-FFF2-40B4-BE49-F238E27FC236}">
                    <a16:creationId xmlns:a16="http://schemas.microsoft.com/office/drawing/2014/main" id="{D8213ED9-E944-445D-8F88-8F070044B3FE}"/>
                  </a:ext>
                </a:extLst>
              </p:cNvPr>
              <p:cNvSpPr/>
              <p:nvPr/>
            </p:nvSpPr>
            <p:spPr>
              <a:xfrm>
                <a:off x="982264" y="5692033"/>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6" name="Picture 22">
                <a:extLst>
                  <a:ext uri="{FF2B5EF4-FFF2-40B4-BE49-F238E27FC236}">
                    <a16:creationId xmlns:a16="http://schemas.microsoft.com/office/drawing/2014/main" id="{6089A55E-9B9F-4746-A361-9C1DBF5310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6164" y="5757081"/>
                <a:ext cx="373904" cy="373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7" name="Groupe 206">
              <a:extLst>
                <a:ext uri="{FF2B5EF4-FFF2-40B4-BE49-F238E27FC236}">
                  <a16:creationId xmlns:a16="http://schemas.microsoft.com/office/drawing/2014/main" id="{8729B270-ABD9-4535-89AA-2C5F3ABC8869}"/>
                </a:ext>
              </a:extLst>
            </p:cNvPr>
            <p:cNvGrpSpPr/>
            <p:nvPr/>
          </p:nvGrpSpPr>
          <p:grpSpPr>
            <a:xfrm>
              <a:off x="514880" y="5705114"/>
              <a:ext cx="504000" cy="504000"/>
              <a:chOff x="514880" y="5705114"/>
              <a:chExt cx="504000" cy="504000"/>
            </a:xfrm>
          </p:grpSpPr>
          <p:sp>
            <p:nvSpPr>
              <p:cNvPr id="208" name="Ellipse 207">
                <a:extLst>
                  <a:ext uri="{FF2B5EF4-FFF2-40B4-BE49-F238E27FC236}">
                    <a16:creationId xmlns:a16="http://schemas.microsoft.com/office/drawing/2014/main" id="{97495A1F-2C9C-45C2-AD94-832E218746FC}"/>
                  </a:ext>
                </a:extLst>
              </p:cNvPr>
              <p:cNvSpPr/>
              <p:nvPr/>
            </p:nvSpPr>
            <p:spPr>
              <a:xfrm>
                <a:off x="514880" y="5705114"/>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9" name="Picture 40">
                <a:extLst>
                  <a:ext uri="{FF2B5EF4-FFF2-40B4-BE49-F238E27FC236}">
                    <a16:creationId xmlns:a16="http://schemas.microsoft.com/office/drawing/2014/main" id="{29E8268A-B584-45C3-8ABE-3D9DDCCAB4BE}"/>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7010" y="5784155"/>
                <a:ext cx="364967" cy="364967"/>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69" grpId="0"/>
      <p:bldP spid="32" grpId="0"/>
      <p:bldP spid="13" grpId="0" animBg="1"/>
      <p:bldP spid="14" grpId="0" animBg="1"/>
      <p:bldP spid="15" grpId="0" animBg="1"/>
      <p:bldP spid="51" grpId="0" animBg="1"/>
      <p:bldP spid="42" grpId="0" animBg="1"/>
      <p:bldP spid="43" grpId="0" animBg="1"/>
      <p:bldP spid="11" grpId="0" animBg="1"/>
      <p:bldP spid="44" grpId="0" animBg="1"/>
      <p:bldP spid="46" grpId="0" animBg="1"/>
      <p:bldP spid="48" grpId="0" animBg="1"/>
      <p:bldP spid="49" grpId="0" animBg="1"/>
      <p:bldP spid="50" grpId="0" animBg="1"/>
      <p:bldP spid="4" grpId="0"/>
      <p:bldP spid="54" grpId="0"/>
      <p:bldP spid="70" grpId="0"/>
      <p:bldP spid="76" grpId="0"/>
      <p:bldP spid="77" grpId="0"/>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22AFE921-3684-47E3-8DA5-3558F072C9A1}"/>
              </a:ext>
            </a:extLst>
          </p:cNvPr>
          <p:cNvSpPr/>
          <p:nvPr/>
        </p:nvSpPr>
        <p:spPr>
          <a:xfrm>
            <a:off x="3569460" y="1023358"/>
            <a:ext cx="8164850" cy="5341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Verdana"/>
              <a:ea typeface="+mn-ea"/>
              <a:cs typeface="+mn-cs"/>
            </a:endParaRPr>
          </a:p>
        </p:txBody>
      </p:sp>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9" name="think-cell Slide" r:id="rId4" imgW="270" imgH="270" progId="TCLayout.ActiveDocument.1">
                  <p:embed/>
                </p:oleObj>
              </mc:Choice>
              <mc:Fallback>
                <p:oleObj name="think-cell Slide" r:id="rId4" imgW="270" imgH="270" progId="TCLayout.ActiveDocument.1">
                  <p:embed/>
                  <p:pic>
                    <p:nvPicPr>
                      <p:cNvPr id="63" name="Object 6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6159283" y="1037346"/>
            <a:ext cx="2890194"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1" i="0" u="none" strike="noStrike" kern="1200" cap="none" spc="0" normalizeH="0" baseline="0" noProof="0" dirty="0">
                <a:ln>
                  <a:noFill/>
                </a:ln>
                <a:solidFill>
                  <a:srgbClr val="005482"/>
                </a:solidFill>
                <a:effectLst/>
                <a:uLnTx/>
                <a:uFillTx/>
                <a:latin typeface="Verdana" panose="020B0604030504040204" pitchFamily="34" charset="0"/>
                <a:ea typeface="Verdana" panose="020B0604030504040204" pitchFamily="34" charset="0"/>
                <a:cs typeface="Verdana" panose="020B0604030504040204" pitchFamily="34" charset="0"/>
              </a:rPr>
              <a:t>DevOps</a:t>
            </a:r>
          </a:p>
        </p:txBody>
      </p:sp>
      <p:sp>
        <p:nvSpPr>
          <p:cNvPr id="44" name="Rectangle : coins arrondis 43">
            <a:extLst>
              <a:ext uri="{FF2B5EF4-FFF2-40B4-BE49-F238E27FC236}">
                <a16:creationId xmlns:a16="http://schemas.microsoft.com/office/drawing/2014/main" id="{D50789C9-5291-4777-9984-70F39CF8BBE5}"/>
              </a:ext>
            </a:extLst>
          </p:cNvPr>
          <p:cNvSpPr/>
          <p:nvPr/>
        </p:nvSpPr>
        <p:spPr>
          <a:xfrm>
            <a:off x="9049083" y="1187202"/>
            <a:ext cx="756508"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Culture</a:t>
            </a:r>
            <a:endParaRPr lang="fr-FR" sz="1200" b="1" dirty="0"/>
          </a:p>
        </p:txBody>
      </p:sp>
      <p:sp>
        <p:nvSpPr>
          <p:cNvPr id="46" name="Rectangle : coins arrondis 45">
            <a:extLst>
              <a:ext uri="{FF2B5EF4-FFF2-40B4-BE49-F238E27FC236}">
                <a16:creationId xmlns:a16="http://schemas.microsoft.com/office/drawing/2014/main" id="{E69BC631-0403-4DFE-9BD4-68B315B19A54}"/>
              </a:ext>
            </a:extLst>
          </p:cNvPr>
          <p:cNvSpPr/>
          <p:nvPr/>
        </p:nvSpPr>
        <p:spPr>
          <a:xfrm>
            <a:off x="9816883" y="1378100"/>
            <a:ext cx="756508"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Concept</a:t>
            </a:r>
            <a:endParaRPr lang="fr-FR" sz="1200" b="1" dirty="0"/>
          </a:p>
        </p:txBody>
      </p:sp>
      <p:sp>
        <p:nvSpPr>
          <p:cNvPr id="48" name="Rectangle : coins arrondis 47">
            <a:extLst>
              <a:ext uri="{FF2B5EF4-FFF2-40B4-BE49-F238E27FC236}">
                <a16:creationId xmlns:a16="http://schemas.microsoft.com/office/drawing/2014/main" id="{143DCAC5-522E-48D3-9563-3252675C260F}"/>
              </a:ext>
            </a:extLst>
          </p:cNvPr>
          <p:cNvSpPr/>
          <p:nvPr/>
        </p:nvSpPr>
        <p:spPr>
          <a:xfrm>
            <a:off x="9728129" y="1087744"/>
            <a:ext cx="827650"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Approche</a:t>
            </a:r>
            <a:endParaRPr lang="fr-FR" sz="1200" b="1" dirty="0"/>
          </a:p>
        </p:txBody>
      </p:sp>
      <p:sp>
        <p:nvSpPr>
          <p:cNvPr id="49" name="Rectangle : coins arrondis 48">
            <a:extLst>
              <a:ext uri="{FF2B5EF4-FFF2-40B4-BE49-F238E27FC236}">
                <a16:creationId xmlns:a16="http://schemas.microsoft.com/office/drawing/2014/main" id="{313A22B6-AD8A-4201-8AE7-19DE706A639A}"/>
              </a:ext>
            </a:extLst>
          </p:cNvPr>
          <p:cNvSpPr/>
          <p:nvPr/>
        </p:nvSpPr>
        <p:spPr>
          <a:xfrm>
            <a:off x="10643714" y="1030594"/>
            <a:ext cx="925049"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Philosophie</a:t>
            </a:r>
            <a:endParaRPr lang="fr-FR" sz="1200" b="1" dirty="0"/>
          </a:p>
        </p:txBody>
      </p:sp>
      <p:sp>
        <p:nvSpPr>
          <p:cNvPr id="50" name="Rectangle : coins arrondis 49">
            <a:extLst>
              <a:ext uri="{FF2B5EF4-FFF2-40B4-BE49-F238E27FC236}">
                <a16:creationId xmlns:a16="http://schemas.microsoft.com/office/drawing/2014/main" id="{1DB0E99B-0C41-42AF-992A-EF304A7E925D}"/>
              </a:ext>
            </a:extLst>
          </p:cNvPr>
          <p:cNvSpPr/>
          <p:nvPr/>
        </p:nvSpPr>
        <p:spPr>
          <a:xfrm>
            <a:off x="10554960" y="1319975"/>
            <a:ext cx="978704" cy="311523"/>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Mouvement</a:t>
            </a:r>
            <a:endParaRPr lang="fr-FR" sz="1200" b="1" dirty="0"/>
          </a:p>
        </p:txBody>
      </p:sp>
      <p:sp>
        <p:nvSpPr>
          <p:cNvPr id="54" name="ZoneTexte 53">
            <a:extLst>
              <a:ext uri="{FF2B5EF4-FFF2-40B4-BE49-F238E27FC236}">
                <a16:creationId xmlns:a16="http://schemas.microsoft.com/office/drawing/2014/main" id="{5C88BC8C-DB80-4465-95A2-54417C0ED8F4}"/>
              </a:ext>
            </a:extLst>
          </p:cNvPr>
          <p:cNvSpPr txBox="1"/>
          <p:nvPr/>
        </p:nvSpPr>
        <p:spPr>
          <a:xfrm>
            <a:off x="8284075" y="1115567"/>
            <a:ext cx="452368" cy="461665"/>
          </a:xfrm>
          <a:prstGeom prst="rect">
            <a:avLst/>
          </a:prstGeom>
          <a:noFill/>
        </p:spPr>
        <p:txBody>
          <a:bodyPr wrap="none" rtlCol="0">
            <a:spAutoFit/>
          </a:bodyPr>
          <a:lstStyle/>
          <a:p>
            <a:pPr algn="ctr"/>
            <a:r>
              <a:rPr lang="fr-FR" sz="2400" b="1" dirty="0"/>
              <a:t>=</a:t>
            </a:r>
          </a:p>
        </p:txBody>
      </p:sp>
      <p:grpSp>
        <p:nvGrpSpPr>
          <p:cNvPr id="27" name="Groupe 26">
            <a:extLst>
              <a:ext uri="{FF2B5EF4-FFF2-40B4-BE49-F238E27FC236}">
                <a16:creationId xmlns:a16="http://schemas.microsoft.com/office/drawing/2014/main" id="{8B99436F-CC26-4D58-BC90-38FD4B83B0C4}"/>
              </a:ext>
            </a:extLst>
          </p:cNvPr>
          <p:cNvGrpSpPr/>
          <p:nvPr/>
        </p:nvGrpSpPr>
        <p:grpSpPr>
          <a:xfrm>
            <a:off x="3289340" y="805530"/>
            <a:ext cx="747430" cy="720000"/>
            <a:chOff x="4087248" y="-127833"/>
            <a:chExt cx="747430" cy="720000"/>
          </a:xfrm>
        </p:grpSpPr>
        <p:sp>
          <p:nvSpPr>
            <p:cNvPr id="101" name="Freeform 271">
              <a:extLst>
                <a:ext uri="{FF2B5EF4-FFF2-40B4-BE49-F238E27FC236}">
                  <a16:creationId xmlns:a16="http://schemas.microsoft.com/office/drawing/2014/main" id="{51411AEF-AD35-49F9-9F03-BBED642F616E}"/>
                </a:ext>
              </a:extLst>
            </p:cNvPr>
            <p:cNvSpPr>
              <a:spLocks/>
            </p:cNvSpPr>
            <p:nvPr/>
          </p:nvSpPr>
          <p:spPr bwMode="auto">
            <a:xfrm>
              <a:off x="4087248" y="-127833"/>
              <a:ext cx="747430" cy="720000"/>
            </a:xfrm>
            <a:custGeom>
              <a:avLst/>
              <a:gdLst>
                <a:gd name="T0" fmla="*/ 0 w 256"/>
                <a:gd name="T1" fmla="*/ 121 h 246"/>
                <a:gd name="T2" fmla="*/ 128 w 256"/>
                <a:gd name="T3" fmla="*/ 0 h 246"/>
                <a:gd name="T4" fmla="*/ 256 w 256"/>
                <a:gd name="T5" fmla="*/ 121 h 246"/>
                <a:gd name="T6" fmla="*/ 128 w 256"/>
                <a:gd name="T7" fmla="*/ 242 h 246"/>
                <a:gd name="T8" fmla="*/ 0 w 256"/>
                <a:gd name="T9" fmla="*/ 121 h 246"/>
              </a:gdLst>
              <a:ahLst/>
              <a:cxnLst>
                <a:cxn ang="0">
                  <a:pos x="T0" y="T1"/>
                </a:cxn>
                <a:cxn ang="0">
                  <a:pos x="T2" y="T3"/>
                </a:cxn>
                <a:cxn ang="0">
                  <a:pos x="T4" y="T5"/>
                </a:cxn>
                <a:cxn ang="0">
                  <a:pos x="T6" y="T7"/>
                </a:cxn>
                <a:cxn ang="0">
                  <a:pos x="T8" y="T9"/>
                </a:cxn>
              </a:cxnLst>
              <a:rect l="0" t="0" r="r" b="b"/>
              <a:pathLst>
                <a:path w="256" h="246">
                  <a:moveTo>
                    <a:pt x="0" y="121"/>
                  </a:moveTo>
                  <a:cubicBezTo>
                    <a:pt x="0" y="54"/>
                    <a:pt x="60" y="1"/>
                    <a:pt x="128" y="0"/>
                  </a:cubicBezTo>
                  <a:cubicBezTo>
                    <a:pt x="204" y="0"/>
                    <a:pt x="256" y="54"/>
                    <a:pt x="256" y="121"/>
                  </a:cubicBezTo>
                  <a:cubicBezTo>
                    <a:pt x="256" y="188"/>
                    <a:pt x="183" y="238"/>
                    <a:pt x="128" y="242"/>
                  </a:cubicBezTo>
                  <a:cubicBezTo>
                    <a:pt x="51" y="246"/>
                    <a:pt x="0" y="188"/>
                    <a:pt x="0" y="121"/>
                  </a:cubicBezTo>
                  <a:close/>
                </a:path>
              </a:pathLst>
            </a:custGeom>
            <a:solidFill>
              <a:schemeClr val="accent2">
                <a:lumMod val="20000"/>
                <a:lumOff val="80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6" name="Groupe 25">
              <a:extLst>
                <a:ext uri="{FF2B5EF4-FFF2-40B4-BE49-F238E27FC236}">
                  <a16:creationId xmlns:a16="http://schemas.microsoft.com/office/drawing/2014/main" id="{BC6AE2CE-47D3-4959-8F6B-33EEC48DA4EF}"/>
                </a:ext>
              </a:extLst>
            </p:cNvPr>
            <p:cNvGrpSpPr>
              <a:grpSpLocks noChangeAspect="1"/>
            </p:cNvGrpSpPr>
            <p:nvPr/>
          </p:nvGrpSpPr>
          <p:grpSpPr>
            <a:xfrm>
              <a:off x="4299209" y="-21021"/>
              <a:ext cx="323376" cy="504000"/>
              <a:chOff x="4305305" y="21652"/>
              <a:chExt cx="304458" cy="474515"/>
            </a:xfrm>
          </p:grpSpPr>
          <p:sp>
            <p:nvSpPr>
              <p:cNvPr id="102" name="Freeform 272">
                <a:extLst>
                  <a:ext uri="{FF2B5EF4-FFF2-40B4-BE49-F238E27FC236}">
                    <a16:creationId xmlns:a16="http://schemas.microsoft.com/office/drawing/2014/main" id="{966E82C9-71C5-4B3A-9855-F83053ABA695}"/>
                  </a:ext>
                </a:extLst>
              </p:cNvPr>
              <p:cNvSpPr>
                <a:spLocks/>
              </p:cNvSpPr>
              <p:nvPr/>
            </p:nvSpPr>
            <p:spPr bwMode="auto">
              <a:xfrm>
                <a:off x="4434219" y="483824"/>
                <a:ext cx="43886" cy="12343"/>
              </a:xfrm>
              <a:custGeom>
                <a:avLst/>
                <a:gdLst>
                  <a:gd name="T0" fmla="*/ 0 w 15"/>
                  <a:gd name="T1" fmla="*/ 0 h 4"/>
                  <a:gd name="T2" fmla="*/ 0 w 15"/>
                  <a:gd name="T3" fmla="*/ 2 h 4"/>
                  <a:gd name="T4" fmla="*/ 3 w 15"/>
                  <a:gd name="T5" fmla="*/ 4 h 4"/>
                  <a:gd name="T6" fmla="*/ 13 w 15"/>
                  <a:gd name="T7" fmla="*/ 4 h 4"/>
                  <a:gd name="T8" fmla="*/ 15 w 15"/>
                  <a:gd name="T9" fmla="*/ 2 h 4"/>
                  <a:gd name="T10" fmla="*/ 15 w 15"/>
                  <a:gd name="T11" fmla="*/ 0 h 4"/>
                  <a:gd name="T12" fmla="*/ 0 w 15"/>
                  <a:gd name="T13" fmla="*/ 0 h 4"/>
                  <a:gd name="T14" fmla="*/ 0 w 1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
                    <a:moveTo>
                      <a:pt x="0" y="0"/>
                    </a:moveTo>
                    <a:cubicBezTo>
                      <a:pt x="0" y="2"/>
                      <a:pt x="0" y="2"/>
                      <a:pt x="0" y="2"/>
                    </a:cubicBezTo>
                    <a:cubicBezTo>
                      <a:pt x="0" y="3"/>
                      <a:pt x="1" y="4"/>
                      <a:pt x="3" y="4"/>
                    </a:cubicBezTo>
                    <a:cubicBezTo>
                      <a:pt x="13" y="4"/>
                      <a:pt x="13" y="4"/>
                      <a:pt x="13" y="4"/>
                    </a:cubicBezTo>
                    <a:cubicBezTo>
                      <a:pt x="14" y="4"/>
                      <a:pt x="15" y="3"/>
                      <a:pt x="15" y="2"/>
                    </a:cubicBezTo>
                    <a:cubicBezTo>
                      <a:pt x="15" y="0"/>
                      <a:pt x="15" y="0"/>
                      <a:pt x="15" y="0"/>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73">
                <a:extLst>
                  <a:ext uri="{FF2B5EF4-FFF2-40B4-BE49-F238E27FC236}">
                    <a16:creationId xmlns:a16="http://schemas.microsoft.com/office/drawing/2014/main" id="{88E0BD6A-D32F-43A2-A06C-3777F299AAD2}"/>
                  </a:ext>
                </a:extLst>
              </p:cNvPr>
              <p:cNvSpPr>
                <a:spLocks/>
              </p:cNvSpPr>
              <p:nvPr/>
            </p:nvSpPr>
            <p:spPr bwMode="auto">
              <a:xfrm>
                <a:off x="4408163" y="419366"/>
                <a:ext cx="98743" cy="17829"/>
              </a:xfrm>
              <a:custGeom>
                <a:avLst/>
                <a:gdLst>
                  <a:gd name="T0" fmla="*/ 72 w 72"/>
                  <a:gd name="T1" fmla="*/ 0 h 13"/>
                  <a:gd name="T2" fmla="*/ 72 w 72"/>
                  <a:gd name="T3" fmla="*/ 13 h 13"/>
                  <a:gd name="T4" fmla="*/ 0 w 72"/>
                  <a:gd name="T5" fmla="*/ 7 h 13"/>
                  <a:gd name="T6" fmla="*/ 0 w 72"/>
                  <a:gd name="T7" fmla="*/ 0 h 13"/>
                  <a:gd name="T8" fmla="*/ 72 w 72"/>
                  <a:gd name="T9" fmla="*/ 0 h 13"/>
                  <a:gd name="T10" fmla="*/ 72 w 72"/>
                  <a:gd name="T11" fmla="*/ 0 h 13"/>
                  <a:gd name="T12" fmla="*/ 72 w 7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72" h="13">
                    <a:moveTo>
                      <a:pt x="72" y="0"/>
                    </a:moveTo>
                    <a:lnTo>
                      <a:pt x="72" y="13"/>
                    </a:lnTo>
                    <a:lnTo>
                      <a:pt x="0" y="7"/>
                    </a:lnTo>
                    <a:lnTo>
                      <a:pt x="0" y="0"/>
                    </a:lnTo>
                    <a:lnTo>
                      <a:pt x="72" y="0"/>
                    </a:lnTo>
                    <a:lnTo>
                      <a:pt x="72" y="0"/>
                    </a:lnTo>
                    <a:lnTo>
                      <a:pt x="72" y="0"/>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74">
                <a:extLst>
                  <a:ext uri="{FF2B5EF4-FFF2-40B4-BE49-F238E27FC236}">
                    <a16:creationId xmlns:a16="http://schemas.microsoft.com/office/drawing/2014/main" id="{56AC607E-DA82-4DB8-9655-F5B2E6CDE9B4}"/>
                  </a:ext>
                </a:extLst>
              </p:cNvPr>
              <p:cNvSpPr>
                <a:spLocks/>
              </p:cNvSpPr>
              <p:nvPr/>
            </p:nvSpPr>
            <p:spPr bwMode="auto">
              <a:xfrm>
                <a:off x="4408163" y="437195"/>
                <a:ext cx="98743" cy="23315"/>
              </a:xfrm>
              <a:custGeom>
                <a:avLst/>
                <a:gdLst>
                  <a:gd name="T0" fmla="*/ 72 w 72"/>
                  <a:gd name="T1" fmla="*/ 6 h 17"/>
                  <a:gd name="T2" fmla="*/ 72 w 72"/>
                  <a:gd name="T3" fmla="*/ 17 h 17"/>
                  <a:gd name="T4" fmla="*/ 0 w 72"/>
                  <a:gd name="T5" fmla="*/ 11 h 17"/>
                  <a:gd name="T6" fmla="*/ 0 w 72"/>
                  <a:gd name="T7" fmla="*/ 0 h 17"/>
                  <a:gd name="T8" fmla="*/ 72 w 72"/>
                  <a:gd name="T9" fmla="*/ 6 h 17"/>
                  <a:gd name="T10" fmla="*/ 72 w 72"/>
                  <a:gd name="T11" fmla="*/ 6 h 17"/>
                  <a:gd name="T12" fmla="*/ 72 w 72"/>
                  <a:gd name="T13" fmla="*/ 6 h 17"/>
                </a:gdLst>
                <a:ahLst/>
                <a:cxnLst>
                  <a:cxn ang="0">
                    <a:pos x="T0" y="T1"/>
                  </a:cxn>
                  <a:cxn ang="0">
                    <a:pos x="T2" y="T3"/>
                  </a:cxn>
                  <a:cxn ang="0">
                    <a:pos x="T4" y="T5"/>
                  </a:cxn>
                  <a:cxn ang="0">
                    <a:pos x="T6" y="T7"/>
                  </a:cxn>
                  <a:cxn ang="0">
                    <a:pos x="T8" y="T9"/>
                  </a:cxn>
                  <a:cxn ang="0">
                    <a:pos x="T10" y="T11"/>
                  </a:cxn>
                  <a:cxn ang="0">
                    <a:pos x="T12" y="T13"/>
                  </a:cxn>
                </a:cxnLst>
                <a:rect l="0" t="0" r="r" b="b"/>
                <a:pathLst>
                  <a:path w="72" h="17">
                    <a:moveTo>
                      <a:pt x="72" y="6"/>
                    </a:moveTo>
                    <a:lnTo>
                      <a:pt x="72" y="17"/>
                    </a:lnTo>
                    <a:lnTo>
                      <a:pt x="0" y="11"/>
                    </a:lnTo>
                    <a:lnTo>
                      <a:pt x="0" y="0"/>
                    </a:lnTo>
                    <a:lnTo>
                      <a:pt x="72" y="6"/>
                    </a:lnTo>
                    <a:lnTo>
                      <a:pt x="72" y="6"/>
                    </a:lnTo>
                    <a:lnTo>
                      <a:pt x="72" y="6"/>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75">
                <a:extLst>
                  <a:ext uri="{FF2B5EF4-FFF2-40B4-BE49-F238E27FC236}">
                    <a16:creationId xmlns:a16="http://schemas.microsoft.com/office/drawing/2014/main" id="{4C7BD963-4D62-4CB1-838E-77F4A14F7627}"/>
                  </a:ext>
                </a:extLst>
              </p:cNvPr>
              <p:cNvSpPr>
                <a:spLocks/>
              </p:cNvSpPr>
              <p:nvPr/>
            </p:nvSpPr>
            <p:spPr bwMode="auto">
              <a:xfrm>
                <a:off x="4408163" y="460509"/>
                <a:ext cx="98743" cy="15086"/>
              </a:xfrm>
              <a:custGeom>
                <a:avLst/>
                <a:gdLst>
                  <a:gd name="T0" fmla="*/ 0 w 34"/>
                  <a:gd name="T1" fmla="*/ 0 h 5"/>
                  <a:gd name="T2" fmla="*/ 34 w 34"/>
                  <a:gd name="T3" fmla="*/ 2 h 5"/>
                  <a:gd name="T4" fmla="*/ 34 w 34"/>
                  <a:gd name="T5" fmla="*/ 3 h 5"/>
                  <a:gd name="T6" fmla="*/ 31 w 34"/>
                  <a:gd name="T7" fmla="*/ 5 h 5"/>
                  <a:gd name="T8" fmla="*/ 3 w 34"/>
                  <a:gd name="T9" fmla="*/ 5 h 5"/>
                  <a:gd name="T10" fmla="*/ 0 w 34"/>
                  <a:gd name="T11" fmla="*/ 3 h 5"/>
                  <a:gd name="T12" fmla="*/ 0 w 34"/>
                  <a:gd name="T13" fmla="*/ 0 h 5"/>
                  <a:gd name="T14" fmla="*/ 0 w 3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
                    <a:moveTo>
                      <a:pt x="0" y="0"/>
                    </a:moveTo>
                    <a:cubicBezTo>
                      <a:pt x="34" y="2"/>
                      <a:pt x="34" y="2"/>
                      <a:pt x="34" y="2"/>
                    </a:cubicBezTo>
                    <a:cubicBezTo>
                      <a:pt x="34" y="3"/>
                      <a:pt x="34" y="3"/>
                      <a:pt x="34" y="3"/>
                    </a:cubicBezTo>
                    <a:cubicBezTo>
                      <a:pt x="34" y="4"/>
                      <a:pt x="33" y="5"/>
                      <a:pt x="31" y="5"/>
                    </a:cubicBezTo>
                    <a:cubicBezTo>
                      <a:pt x="3" y="5"/>
                      <a:pt x="3" y="5"/>
                      <a:pt x="3" y="5"/>
                    </a:cubicBezTo>
                    <a:cubicBezTo>
                      <a:pt x="1" y="5"/>
                      <a:pt x="0" y="4"/>
                      <a:pt x="0" y="3"/>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76">
                <a:extLst>
                  <a:ext uri="{FF2B5EF4-FFF2-40B4-BE49-F238E27FC236}">
                    <a16:creationId xmlns:a16="http://schemas.microsoft.com/office/drawing/2014/main" id="{87ADEA2A-5035-480D-BBFC-BC1B9D32C153}"/>
                  </a:ext>
                </a:extLst>
              </p:cNvPr>
              <p:cNvSpPr>
                <a:spLocks/>
              </p:cNvSpPr>
              <p:nvPr/>
            </p:nvSpPr>
            <p:spPr bwMode="auto">
              <a:xfrm>
                <a:off x="4399934" y="21652"/>
                <a:ext cx="209829" cy="389486"/>
              </a:xfrm>
              <a:custGeom>
                <a:avLst/>
                <a:gdLst>
                  <a:gd name="T0" fmla="*/ 70 w 72"/>
                  <a:gd name="T1" fmla="*/ 54 h 133"/>
                  <a:gd name="T2" fmla="*/ 67 w 72"/>
                  <a:gd name="T3" fmla="*/ 65 h 133"/>
                  <a:gd name="T4" fmla="*/ 64 w 72"/>
                  <a:gd name="T5" fmla="*/ 73 h 133"/>
                  <a:gd name="T6" fmla="*/ 55 w 72"/>
                  <a:gd name="T7" fmla="*/ 89 h 133"/>
                  <a:gd name="T8" fmla="*/ 45 w 72"/>
                  <a:gd name="T9" fmla="*/ 108 h 133"/>
                  <a:gd name="T10" fmla="*/ 42 w 72"/>
                  <a:gd name="T11" fmla="*/ 125 h 133"/>
                  <a:gd name="T12" fmla="*/ 42 w 72"/>
                  <a:gd name="T13" fmla="*/ 125 h 133"/>
                  <a:gd name="T14" fmla="*/ 37 w 72"/>
                  <a:gd name="T15" fmla="*/ 133 h 133"/>
                  <a:gd name="T16" fmla="*/ 22 w 72"/>
                  <a:gd name="T17" fmla="*/ 133 h 133"/>
                  <a:gd name="T18" fmla="*/ 22 w 72"/>
                  <a:gd name="T19" fmla="*/ 110 h 133"/>
                  <a:gd name="T20" fmla="*/ 22 w 72"/>
                  <a:gd name="T21" fmla="*/ 110 h 133"/>
                  <a:gd name="T22" fmla="*/ 17 w 72"/>
                  <a:gd name="T23" fmla="*/ 104 h 133"/>
                  <a:gd name="T24" fmla="*/ 17 w 72"/>
                  <a:gd name="T25" fmla="*/ 104 h 133"/>
                  <a:gd name="T26" fmla="*/ 16 w 72"/>
                  <a:gd name="T27" fmla="*/ 104 h 133"/>
                  <a:gd name="T28" fmla="*/ 16 w 72"/>
                  <a:gd name="T29" fmla="*/ 104 h 133"/>
                  <a:gd name="T30" fmla="*/ 13 w 72"/>
                  <a:gd name="T31" fmla="*/ 106 h 133"/>
                  <a:gd name="T32" fmla="*/ 8 w 72"/>
                  <a:gd name="T33" fmla="*/ 108 h 133"/>
                  <a:gd name="T34" fmla="*/ 0 w 72"/>
                  <a:gd name="T35" fmla="*/ 100 h 133"/>
                  <a:gd name="T36" fmla="*/ 8 w 72"/>
                  <a:gd name="T37" fmla="*/ 92 h 133"/>
                  <a:gd name="T38" fmla="*/ 13 w 72"/>
                  <a:gd name="T39" fmla="*/ 94 h 133"/>
                  <a:gd name="T40" fmla="*/ 13 w 72"/>
                  <a:gd name="T41" fmla="*/ 94 h 133"/>
                  <a:gd name="T42" fmla="*/ 16 w 72"/>
                  <a:gd name="T43" fmla="*/ 96 h 133"/>
                  <a:gd name="T44" fmla="*/ 16 w 72"/>
                  <a:gd name="T45" fmla="*/ 96 h 133"/>
                  <a:gd name="T46" fmla="*/ 16 w 72"/>
                  <a:gd name="T47" fmla="*/ 96 h 133"/>
                  <a:gd name="T48" fmla="*/ 17 w 72"/>
                  <a:gd name="T49" fmla="*/ 96 h 133"/>
                  <a:gd name="T50" fmla="*/ 22 w 72"/>
                  <a:gd name="T51" fmla="*/ 90 h 133"/>
                  <a:gd name="T52" fmla="*/ 22 w 72"/>
                  <a:gd name="T53" fmla="*/ 90 h 133"/>
                  <a:gd name="T54" fmla="*/ 22 w 72"/>
                  <a:gd name="T55" fmla="*/ 43 h 133"/>
                  <a:gd name="T56" fmla="*/ 24 w 72"/>
                  <a:gd name="T57" fmla="*/ 39 h 133"/>
                  <a:gd name="T58" fmla="*/ 24 w 72"/>
                  <a:gd name="T59" fmla="*/ 39 h 133"/>
                  <a:gd name="T60" fmla="*/ 26 w 72"/>
                  <a:gd name="T61" fmla="*/ 41 h 133"/>
                  <a:gd name="T62" fmla="*/ 26 w 72"/>
                  <a:gd name="T63" fmla="*/ 41 h 133"/>
                  <a:gd name="T64" fmla="*/ 26 w 72"/>
                  <a:gd name="T65" fmla="*/ 41 h 133"/>
                  <a:gd name="T66" fmla="*/ 27 w 72"/>
                  <a:gd name="T67" fmla="*/ 41 h 133"/>
                  <a:gd name="T68" fmla="*/ 34 w 72"/>
                  <a:gd name="T69" fmla="*/ 43 h 133"/>
                  <a:gd name="T70" fmla="*/ 45 w 72"/>
                  <a:gd name="T71" fmla="*/ 33 h 133"/>
                  <a:gd name="T72" fmla="*/ 34 w 72"/>
                  <a:gd name="T73" fmla="*/ 22 h 133"/>
                  <a:gd name="T74" fmla="*/ 27 w 72"/>
                  <a:gd name="T75" fmla="*/ 24 h 133"/>
                  <a:gd name="T76" fmla="*/ 24 w 72"/>
                  <a:gd name="T77" fmla="*/ 26 h 133"/>
                  <a:gd name="T78" fmla="*/ 24 w 72"/>
                  <a:gd name="T79" fmla="*/ 26 h 133"/>
                  <a:gd name="T80" fmla="*/ 22 w 72"/>
                  <a:gd name="T81" fmla="*/ 22 h 133"/>
                  <a:gd name="T82" fmla="*/ 22 w 72"/>
                  <a:gd name="T83" fmla="*/ 0 h 133"/>
                  <a:gd name="T84" fmla="*/ 48 w 72"/>
                  <a:gd name="T85" fmla="*/ 7 h 133"/>
                  <a:gd name="T86" fmla="*/ 60 w 72"/>
                  <a:gd name="T87" fmla="*/ 17 h 133"/>
                  <a:gd name="T88" fmla="*/ 70 w 72"/>
                  <a:gd name="T8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33">
                    <a:moveTo>
                      <a:pt x="70" y="54"/>
                    </a:moveTo>
                    <a:cubicBezTo>
                      <a:pt x="70" y="58"/>
                      <a:pt x="69" y="61"/>
                      <a:pt x="67" y="65"/>
                    </a:cubicBezTo>
                    <a:cubicBezTo>
                      <a:pt x="67" y="65"/>
                      <a:pt x="65" y="71"/>
                      <a:pt x="64" y="73"/>
                    </a:cubicBezTo>
                    <a:cubicBezTo>
                      <a:pt x="55" y="89"/>
                      <a:pt x="55" y="89"/>
                      <a:pt x="55" y="89"/>
                    </a:cubicBezTo>
                    <a:cubicBezTo>
                      <a:pt x="52" y="95"/>
                      <a:pt x="49" y="102"/>
                      <a:pt x="45" y="108"/>
                    </a:cubicBezTo>
                    <a:cubicBezTo>
                      <a:pt x="43" y="114"/>
                      <a:pt x="42" y="119"/>
                      <a:pt x="42" y="125"/>
                    </a:cubicBezTo>
                    <a:cubicBezTo>
                      <a:pt x="42" y="125"/>
                      <a:pt x="42" y="125"/>
                      <a:pt x="42" y="125"/>
                    </a:cubicBezTo>
                    <a:cubicBezTo>
                      <a:pt x="42" y="130"/>
                      <a:pt x="39" y="132"/>
                      <a:pt x="37" y="133"/>
                    </a:cubicBezTo>
                    <a:cubicBezTo>
                      <a:pt x="22" y="133"/>
                      <a:pt x="22" y="133"/>
                      <a:pt x="22" y="133"/>
                    </a:cubicBezTo>
                    <a:cubicBezTo>
                      <a:pt x="22" y="110"/>
                      <a:pt x="22" y="110"/>
                      <a:pt x="22" y="110"/>
                    </a:cubicBezTo>
                    <a:cubicBezTo>
                      <a:pt x="22" y="110"/>
                      <a:pt x="22" y="110"/>
                      <a:pt x="22" y="110"/>
                    </a:cubicBezTo>
                    <a:cubicBezTo>
                      <a:pt x="21" y="105"/>
                      <a:pt x="19" y="104"/>
                      <a:pt x="17" y="104"/>
                    </a:cubicBezTo>
                    <a:cubicBezTo>
                      <a:pt x="17" y="104"/>
                      <a:pt x="17" y="104"/>
                      <a:pt x="17" y="104"/>
                    </a:cubicBezTo>
                    <a:cubicBezTo>
                      <a:pt x="16" y="104"/>
                      <a:pt x="16" y="104"/>
                      <a:pt x="16" y="104"/>
                    </a:cubicBezTo>
                    <a:cubicBezTo>
                      <a:pt x="16" y="104"/>
                      <a:pt x="16" y="104"/>
                      <a:pt x="16" y="104"/>
                    </a:cubicBezTo>
                    <a:cubicBezTo>
                      <a:pt x="15" y="105"/>
                      <a:pt x="13" y="106"/>
                      <a:pt x="13" y="106"/>
                    </a:cubicBezTo>
                    <a:cubicBezTo>
                      <a:pt x="12" y="107"/>
                      <a:pt x="10" y="108"/>
                      <a:pt x="8" y="108"/>
                    </a:cubicBezTo>
                    <a:cubicBezTo>
                      <a:pt x="3" y="108"/>
                      <a:pt x="0" y="104"/>
                      <a:pt x="0" y="100"/>
                    </a:cubicBezTo>
                    <a:cubicBezTo>
                      <a:pt x="0" y="95"/>
                      <a:pt x="3" y="92"/>
                      <a:pt x="8" y="92"/>
                    </a:cubicBezTo>
                    <a:cubicBezTo>
                      <a:pt x="10" y="92"/>
                      <a:pt x="12" y="92"/>
                      <a:pt x="13" y="94"/>
                    </a:cubicBezTo>
                    <a:cubicBezTo>
                      <a:pt x="13" y="94"/>
                      <a:pt x="13" y="94"/>
                      <a:pt x="13" y="94"/>
                    </a:cubicBezTo>
                    <a:cubicBezTo>
                      <a:pt x="14" y="95"/>
                      <a:pt x="16" y="95"/>
                      <a:pt x="16" y="96"/>
                    </a:cubicBezTo>
                    <a:cubicBezTo>
                      <a:pt x="16" y="96"/>
                      <a:pt x="16" y="96"/>
                      <a:pt x="16" y="96"/>
                    </a:cubicBezTo>
                    <a:cubicBezTo>
                      <a:pt x="16" y="96"/>
                      <a:pt x="16" y="96"/>
                      <a:pt x="16" y="96"/>
                    </a:cubicBezTo>
                    <a:cubicBezTo>
                      <a:pt x="17" y="96"/>
                      <a:pt x="17" y="96"/>
                      <a:pt x="17" y="96"/>
                    </a:cubicBezTo>
                    <a:cubicBezTo>
                      <a:pt x="19" y="96"/>
                      <a:pt x="21" y="95"/>
                      <a:pt x="22" y="90"/>
                    </a:cubicBezTo>
                    <a:cubicBezTo>
                      <a:pt x="22" y="90"/>
                      <a:pt x="22" y="90"/>
                      <a:pt x="22" y="90"/>
                    </a:cubicBezTo>
                    <a:cubicBezTo>
                      <a:pt x="22" y="43"/>
                      <a:pt x="22" y="43"/>
                      <a:pt x="22" y="43"/>
                    </a:cubicBezTo>
                    <a:cubicBezTo>
                      <a:pt x="23" y="42"/>
                      <a:pt x="23" y="39"/>
                      <a:pt x="24" y="39"/>
                    </a:cubicBezTo>
                    <a:cubicBezTo>
                      <a:pt x="24" y="39"/>
                      <a:pt x="24" y="39"/>
                      <a:pt x="24" y="39"/>
                    </a:cubicBezTo>
                    <a:cubicBezTo>
                      <a:pt x="24" y="39"/>
                      <a:pt x="25" y="40"/>
                      <a:pt x="26" y="41"/>
                    </a:cubicBezTo>
                    <a:cubicBezTo>
                      <a:pt x="26" y="41"/>
                      <a:pt x="26" y="41"/>
                      <a:pt x="26" y="41"/>
                    </a:cubicBezTo>
                    <a:cubicBezTo>
                      <a:pt x="26" y="41"/>
                      <a:pt x="26" y="41"/>
                      <a:pt x="26" y="41"/>
                    </a:cubicBezTo>
                    <a:cubicBezTo>
                      <a:pt x="27" y="41"/>
                      <a:pt x="27" y="41"/>
                      <a:pt x="27" y="41"/>
                    </a:cubicBezTo>
                    <a:cubicBezTo>
                      <a:pt x="28" y="43"/>
                      <a:pt x="31" y="43"/>
                      <a:pt x="34" y="43"/>
                    </a:cubicBezTo>
                    <a:cubicBezTo>
                      <a:pt x="39" y="43"/>
                      <a:pt x="45" y="39"/>
                      <a:pt x="45" y="33"/>
                    </a:cubicBezTo>
                    <a:cubicBezTo>
                      <a:pt x="45" y="26"/>
                      <a:pt x="39" y="22"/>
                      <a:pt x="34" y="22"/>
                    </a:cubicBezTo>
                    <a:cubicBezTo>
                      <a:pt x="31" y="22"/>
                      <a:pt x="28" y="22"/>
                      <a:pt x="27" y="24"/>
                    </a:cubicBezTo>
                    <a:cubicBezTo>
                      <a:pt x="25" y="25"/>
                      <a:pt x="24" y="26"/>
                      <a:pt x="24" y="26"/>
                    </a:cubicBezTo>
                    <a:cubicBezTo>
                      <a:pt x="24" y="26"/>
                      <a:pt x="24" y="26"/>
                      <a:pt x="24" y="26"/>
                    </a:cubicBezTo>
                    <a:cubicBezTo>
                      <a:pt x="23" y="26"/>
                      <a:pt x="23" y="23"/>
                      <a:pt x="22" y="22"/>
                    </a:cubicBezTo>
                    <a:cubicBezTo>
                      <a:pt x="22" y="0"/>
                      <a:pt x="22" y="0"/>
                      <a:pt x="22" y="0"/>
                    </a:cubicBezTo>
                    <a:cubicBezTo>
                      <a:pt x="31" y="0"/>
                      <a:pt x="40" y="2"/>
                      <a:pt x="48" y="7"/>
                    </a:cubicBezTo>
                    <a:cubicBezTo>
                      <a:pt x="53" y="10"/>
                      <a:pt x="57" y="13"/>
                      <a:pt x="60" y="17"/>
                    </a:cubicBezTo>
                    <a:cubicBezTo>
                      <a:pt x="67" y="26"/>
                      <a:pt x="72" y="37"/>
                      <a:pt x="70" y="54"/>
                    </a:cubicBezTo>
                    <a:close/>
                  </a:path>
                </a:pathLst>
              </a:custGeom>
              <a:solidFill>
                <a:schemeClr val="accent1">
                  <a:lumMod val="75000"/>
                </a:schemeClr>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7">
                <a:extLst>
                  <a:ext uri="{FF2B5EF4-FFF2-40B4-BE49-F238E27FC236}">
                    <a16:creationId xmlns:a16="http://schemas.microsoft.com/office/drawing/2014/main" id="{A812F1DC-8942-4C48-A803-482C7C62DAD2}"/>
                  </a:ext>
                </a:extLst>
              </p:cNvPr>
              <p:cNvSpPr>
                <a:spLocks/>
              </p:cNvSpPr>
              <p:nvPr/>
            </p:nvSpPr>
            <p:spPr bwMode="auto">
              <a:xfrm>
                <a:off x="4305305" y="21652"/>
                <a:ext cx="213943" cy="389486"/>
              </a:xfrm>
              <a:custGeom>
                <a:avLst/>
                <a:gdLst>
                  <a:gd name="T0" fmla="*/ 65 w 73"/>
                  <a:gd name="T1" fmla="*/ 24 h 133"/>
                  <a:gd name="T2" fmla="*/ 60 w 73"/>
                  <a:gd name="T3" fmla="*/ 26 h 133"/>
                  <a:gd name="T4" fmla="*/ 56 w 73"/>
                  <a:gd name="T5" fmla="*/ 28 h 133"/>
                  <a:gd name="T6" fmla="*/ 55 w 73"/>
                  <a:gd name="T7" fmla="*/ 28 h 133"/>
                  <a:gd name="T8" fmla="*/ 51 w 73"/>
                  <a:gd name="T9" fmla="*/ 23 h 133"/>
                  <a:gd name="T10" fmla="*/ 51 w 73"/>
                  <a:gd name="T11" fmla="*/ 23 h 133"/>
                  <a:gd name="T12" fmla="*/ 51 w 73"/>
                  <a:gd name="T13" fmla="*/ 0 h 133"/>
                  <a:gd name="T14" fmla="*/ 25 w 73"/>
                  <a:gd name="T15" fmla="*/ 7 h 133"/>
                  <a:gd name="T16" fmla="*/ 13 w 73"/>
                  <a:gd name="T17" fmla="*/ 17 h 133"/>
                  <a:gd name="T18" fmla="*/ 3 w 73"/>
                  <a:gd name="T19" fmla="*/ 55 h 133"/>
                  <a:gd name="T20" fmla="*/ 6 w 73"/>
                  <a:gd name="T21" fmla="*/ 68 h 133"/>
                  <a:gd name="T22" fmla="*/ 27 w 73"/>
                  <a:gd name="T23" fmla="*/ 109 h 133"/>
                  <a:gd name="T24" fmla="*/ 31 w 73"/>
                  <a:gd name="T25" fmla="*/ 125 h 133"/>
                  <a:gd name="T26" fmla="*/ 31 w 73"/>
                  <a:gd name="T27" fmla="*/ 125 h 133"/>
                  <a:gd name="T28" fmla="*/ 36 w 73"/>
                  <a:gd name="T29" fmla="*/ 133 h 133"/>
                  <a:gd name="T30" fmla="*/ 51 w 73"/>
                  <a:gd name="T31" fmla="*/ 133 h 133"/>
                  <a:gd name="T32" fmla="*/ 51 w 73"/>
                  <a:gd name="T33" fmla="*/ 111 h 133"/>
                  <a:gd name="T34" fmla="*/ 51 w 73"/>
                  <a:gd name="T35" fmla="*/ 111 h 133"/>
                  <a:gd name="T36" fmla="*/ 49 w 73"/>
                  <a:gd name="T37" fmla="*/ 107 h 133"/>
                  <a:gd name="T38" fmla="*/ 49 w 73"/>
                  <a:gd name="T39" fmla="*/ 107 h 133"/>
                  <a:gd name="T40" fmla="*/ 48 w 73"/>
                  <a:gd name="T41" fmla="*/ 107 h 133"/>
                  <a:gd name="T42" fmla="*/ 48 w 73"/>
                  <a:gd name="T43" fmla="*/ 107 h 133"/>
                  <a:gd name="T44" fmla="*/ 46 w 73"/>
                  <a:gd name="T45" fmla="*/ 108 h 133"/>
                  <a:gd name="T46" fmla="*/ 39 w 73"/>
                  <a:gd name="T47" fmla="*/ 111 h 133"/>
                  <a:gd name="T48" fmla="*/ 29 w 73"/>
                  <a:gd name="T49" fmla="*/ 100 h 133"/>
                  <a:gd name="T50" fmla="*/ 39 w 73"/>
                  <a:gd name="T51" fmla="*/ 90 h 133"/>
                  <a:gd name="T52" fmla="*/ 46 w 73"/>
                  <a:gd name="T53" fmla="*/ 92 h 133"/>
                  <a:gd name="T54" fmla="*/ 46 w 73"/>
                  <a:gd name="T55" fmla="*/ 92 h 133"/>
                  <a:gd name="T56" fmla="*/ 48 w 73"/>
                  <a:gd name="T57" fmla="*/ 94 h 133"/>
                  <a:gd name="T58" fmla="*/ 48 w 73"/>
                  <a:gd name="T59" fmla="*/ 94 h 133"/>
                  <a:gd name="T60" fmla="*/ 48 w 73"/>
                  <a:gd name="T61" fmla="*/ 94 h 133"/>
                  <a:gd name="T62" fmla="*/ 49 w 73"/>
                  <a:gd name="T63" fmla="*/ 94 h 133"/>
                  <a:gd name="T64" fmla="*/ 51 w 73"/>
                  <a:gd name="T65" fmla="*/ 90 h 133"/>
                  <a:gd name="T66" fmla="*/ 51 w 73"/>
                  <a:gd name="T67" fmla="*/ 90 h 133"/>
                  <a:gd name="T68" fmla="*/ 51 w 73"/>
                  <a:gd name="T69" fmla="*/ 43 h 133"/>
                  <a:gd name="T70" fmla="*/ 51 w 73"/>
                  <a:gd name="T71" fmla="*/ 43 h 133"/>
                  <a:gd name="T72" fmla="*/ 55 w 73"/>
                  <a:gd name="T73" fmla="*/ 38 h 133"/>
                  <a:gd name="T74" fmla="*/ 56 w 73"/>
                  <a:gd name="T75" fmla="*/ 38 h 133"/>
                  <a:gd name="T76" fmla="*/ 59 w 73"/>
                  <a:gd name="T77" fmla="*/ 39 h 133"/>
                  <a:gd name="T78" fmla="*/ 59 w 73"/>
                  <a:gd name="T79" fmla="*/ 39 h 133"/>
                  <a:gd name="T80" fmla="*/ 60 w 73"/>
                  <a:gd name="T81" fmla="*/ 40 h 133"/>
                  <a:gd name="T82" fmla="*/ 65 w 73"/>
                  <a:gd name="T83" fmla="*/ 42 h 133"/>
                  <a:gd name="T84" fmla="*/ 73 w 73"/>
                  <a:gd name="T85" fmla="*/ 33 h 133"/>
                  <a:gd name="T86" fmla="*/ 65 w 73"/>
                  <a:gd name="T87" fmla="*/ 2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3">
                    <a:moveTo>
                      <a:pt x="65" y="24"/>
                    </a:moveTo>
                    <a:cubicBezTo>
                      <a:pt x="63" y="24"/>
                      <a:pt x="61" y="25"/>
                      <a:pt x="60" y="26"/>
                    </a:cubicBezTo>
                    <a:cubicBezTo>
                      <a:pt x="58" y="27"/>
                      <a:pt x="57" y="28"/>
                      <a:pt x="56" y="28"/>
                    </a:cubicBezTo>
                    <a:cubicBezTo>
                      <a:pt x="55" y="28"/>
                      <a:pt x="55" y="28"/>
                      <a:pt x="55" y="28"/>
                    </a:cubicBezTo>
                    <a:cubicBezTo>
                      <a:pt x="53" y="28"/>
                      <a:pt x="51" y="26"/>
                      <a:pt x="51" y="23"/>
                    </a:cubicBezTo>
                    <a:cubicBezTo>
                      <a:pt x="51" y="23"/>
                      <a:pt x="51" y="23"/>
                      <a:pt x="51" y="23"/>
                    </a:cubicBezTo>
                    <a:cubicBezTo>
                      <a:pt x="51" y="0"/>
                      <a:pt x="51" y="0"/>
                      <a:pt x="51" y="0"/>
                    </a:cubicBezTo>
                    <a:cubicBezTo>
                      <a:pt x="42" y="0"/>
                      <a:pt x="33" y="3"/>
                      <a:pt x="25" y="7"/>
                    </a:cubicBezTo>
                    <a:cubicBezTo>
                      <a:pt x="20" y="10"/>
                      <a:pt x="16" y="13"/>
                      <a:pt x="13" y="17"/>
                    </a:cubicBezTo>
                    <a:cubicBezTo>
                      <a:pt x="6" y="26"/>
                      <a:pt x="0" y="38"/>
                      <a:pt x="3" y="55"/>
                    </a:cubicBezTo>
                    <a:cubicBezTo>
                      <a:pt x="3" y="58"/>
                      <a:pt x="6" y="68"/>
                      <a:pt x="6" y="68"/>
                    </a:cubicBezTo>
                    <a:cubicBezTo>
                      <a:pt x="11" y="79"/>
                      <a:pt x="21" y="94"/>
                      <a:pt x="27" y="109"/>
                    </a:cubicBezTo>
                    <a:cubicBezTo>
                      <a:pt x="29" y="114"/>
                      <a:pt x="31" y="119"/>
                      <a:pt x="31" y="125"/>
                    </a:cubicBezTo>
                    <a:cubicBezTo>
                      <a:pt x="31" y="125"/>
                      <a:pt x="31" y="125"/>
                      <a:pt x="31" y="125"/>
                    </a:cubicBezTo>
                    <a:cubicBezTo>
                      <a:pt x="31" y="130"/>
                      <a:pt x="33" y="133"/>
                      <a:pt x="36" y="133"/>
                    </a:cubicBezTo>
                    <a:cubicBezTo>
                      <a:pt x="51" y="133"/>
                      <a:pt x="51" y="133"/>
                      <a:pt x="51" y="133"/>
                    </a:cubicBezTo>
                    <a:cubicBezTo>
                      <a:pt x="51" y="111"/>
                      <a:pt x="51" y="111"/>
                      <a:pt x="51" y="111"/>
                    </a:cubicBezTo>
                    <a:cubicBezTo>
                      <a:pt x="51" y="111"/>
                      <a:pt x="51" y="111"/>
                      <a:pt x="51" y="111"/>
                    </a:cubicBezTo>
                    <a:cubicBezTo>
                      <a:pt x="51" y="107"/>
                      <a:pt x="50" y="107"/>
                      <a:pt x="49" y="107"/>
                    </a:cubicBezTo>
                    <a:cubicBezTo>
                      <a:pt x="49" y="107"/>
                      <a:pt x="49" y="107"/>
                      <a:pt x="49" y="107"/>
                    </a:cubicBezTo>
                    <a:cubicBezTo>
                      <a:pt x="48" y="107"/>
                      <a:pt x="48" y="107"/>
                      <a:pt x="48" y="107"/>
                    </a:cubicBezTo>
                    <a:cubicBezTo>
                      <a:pt x="48" y="107"/>
                      <a:pt x="48" y="107"/>
                      <a:pt x="48" y="107"/>
                    </a:cubicBezTo>
                    <a:cubicBezTo>
                      <a:pt x="47" y="107"/>
                      <a:pt x="46" y="108"/>
                      <a:pt x="46" y="108"/>
                    </a:cubicBezTo>
                    <a:cubicBezTo>
                      <a:pt x="44" y="110"/>
                      <a:pt x="42" y="111"/>
                      <a:pt x="39" y="111"/>
                    </a:cubicBezTo>
                    <a:cubicBezTo>
                      <a:pt x="33" y="111"/>
                      <a:pt x="29" y="106"/>
                      <a:pt x="29" y="100"/>
                    </a:cubicBezTo>
                    <a:cubicBezTo>
                      <a:pt x="29" y="95"/>
                      <a:pt x="33" y="90"/>
                      <a:pt x="39" y="90"/>
                    </a:cubicBezTo>
                    <a:cubicBezTo>
                      <a:pt x="42" y="90"/>
                      <a:pt x="44" y="91"/>
                      <a:pt x="46" y="92"/>
                    </a:cubicBezTo>
                    <a:cubicBezTo>
                      <a:pt x="46" y="92"/>
                      <a:pt x="46" y="92"/>
                      <a:pt x="46" y="92"/>
                    </a:cubicBezTo>
                    <a:cubicBezTo>
                      <a:pt x="47" y="94"/>
                      <a:pt x="48" y="94"/>
                      <a:pt x="48" y="94"/>
                    </a:cubicBezTo>
                    <a:cubicBezTo>
                      <a:pt x="48" y="94"/>
                      <a:pt x="48" y="94"/>
                      <a:pt x="48" y="94"/>
                    </a:cubicBezTo>
                    <a:cubicBezTo>
                      <a:pt x="48" y="94"/>
                      <a:pt x="48" y="94"/>
                      <a:pt x="48" y="94"/>
                    </a:cubicBezTo>
                    <a:cubicBezTo>
                      <a:pt x="49" y="94"/>
                      <a:pt x="49" y="94"/>
                      <a:pt x="49" y="94"/>
                    </a:cubicBezTo>
                    <a:cubicBezTo>
                      <a:pt x="50" y="94"/>
                      <a:pt x="51" y="94"/>
                      <a:pt x="51" y="90"/>
                    </a:cubicBezTo>
                    <a:cubicBezTo>
                      <a:pt x="51" y="90"/>
                      <a:pt x="51" y="90"/>
                      <a:pt x="51" y="90"/>
                    </a:cubicBezTo>
                    <a:cubicBezTo>
                      <a:pt x="51" y="43"/>
                      <a:pt x="51" y="43"/>
                      <a:pt x="51" y="43"/>
                    </a:cubicBezTo>
                    <a:cubicBezTo>
                      <a:pt x="51" y="43"/>
                      <a:pt x="51" y="43"/>
                      <a:pt x="51" y="43"/>
                    </a:cubicBezTo>
                    <a:cubicBezTo>
                      <a:pt x="51" y="39"/>
                      <a:pt x="53" y="38"/>
                      <a:pt x="55" y="38"/>
                    </a:cubicBezTo>
                    <a:cubicBezTo>
                      <a:pt x="56" y="38"/>
                      <a:pt x="56" y="38"/>
                      <a:pt x="56" y="38"/>
                    </a:cubicBezTo>
                    <a:cubicBezTo>
                      <a:pt x="57" y="38"/>
                      <a:pt x="58" y="38"/>
                      <a:pt x="59" y="39"/>
                    </a:cubicBezTo>
                    <a:cubicBezTo>
                      <a:pt x="59" y="39"/>
                      <a:pt x="59" y="39"/>
                      <a:pt x="59" y="39"/>
                    </a:cubicBezTo>
                    <a:cubicBezTo>
                      <a:pt x="59" y="39"/>
                      <a:pt x="59" y="40"/>
                      <a:pt x="60" y="40"/>
                    </a:cubicBezTo>
                    <a:cubicBezTo>
                      <a:pt x="61" y="41"/>
                      <a:pt x="63" y="42"/>
                      <a:pt x="65" y="42"/>
                    </a:cubicBezTo>
                    <a:cubicBezTo>
                      <a:pt x="69" y="42"/>
                      <a:pt x="73" y="38"/>
                      <a:pt x="73" y="33"/>
                    </a:cubicBezTo>
                    <a:cubicBezTo>
                      <a:pt x="73" y="28"/>
                      <a:pt x="69" y="24"/>
                      <a:pt x="65" y="24"/>
                    </a:cubicBezTo>
                    <a:close/>
                  </a:path>
                </a:pathLst>
              </a:custGeom>
              <a:solidFill>
                <a:srgbClr val="FFFFFF"/>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53" name="Groupe 152">
            <a:extLst>
              <a:ext uri="{FF2B5EF4-FFF2-40B4-BE49-F238E27FC236}">
                <a16:creationId xmlns:a16="http://schemas.microsoft.com/office/drawing/2014/main" id="{07333A00-48EA-4772-9B1F-4090D7CF6D6D}"/>
              </a:ext>
            </a:extLst>
          </p:cNvPr>
          <p:cNvGrpSpPr/>
          <p:nvPr/>
        </p:nvGrpSpPr>
        <p:grpSpPr>
          <a:xfrm>
            <a:off x="3627877" y="4745640"/>
            <a:ext cx="8164850" cy="1588627"/>
            <a:chOff x="3627877" y="4745640"/>
            <a:chExt cx="8164850" cy="1588627"/>
          </a:xfrm>
        </p:grpSpPr>
        <p:sp>
          <p:nvSpPr>
            <p:cNvPr id="9" name="ZoneTexte 8">
              <a:extLst>
                <a:ext uri="{FF2B5EF4-FFF2-40B4-BE49-F238E27FC236}">
                  <a16:creationId xmlns:a16="http://schemas.microsoft.com/office/drawing/2014/main" id="{139346A6-600A-425D-8C6B-60B7852E1383}"/>
                </a:ext>
              </a:extLst>
            </p:cNvPr>
            <p:cNvSpPr txBox="1"/>
            <p:nvPr/>
          </p:nvSpPr>
          <p:spPr>
            <a:xfrm>
              <a:off x="3627877" y="5281304"/>
              <a:ext cx="8164850" cy="523220"/>
            </a:xfrm>
            <a:prstGeom prst="rect">
              <a:avLst/>
            </a:prstGeom>
            <a:noFill/>
          </p:spPr>
          <p:txBody>
            <a:bodyPr wrap="square" lIns="0" rIns="0" rtlCol="0">
              <a:spAutoFit/>
            </a:bodyPr>
            <a:lstStyle/>
            <a:p>
              <a:pPr algn="ctr"/>
              <a:r>
                <a:rPr lang="fr-FR" sz="1400" dirty="0">
                  <a:solidFill>
                    <a:srgbClr val="2B0A3D">
                      <a:lumMod val="50000"/>
                    </a:srgbClr>
                  </a:solidFill>
                  <a:latin typeface="Verdana" panose="020B0604030504040204" pitchFamily="34" charset="0"/>
                  <a:ea typeface="Verdana" panose="020B0604030504040204" pitchFamily="34" charset="0"/>
                </a:rPr>
                <a:t>«</a:t>
              </a:r>
              <a:r>
                <a:rPr lang="fr-FR" sz="1400" b="1" dirty="0">
                  <a:solidFill>
                    <a:srgbClr val="2B0A3D">
                      <a:lumMod val="50000"/>
                    </a:srgbClr>
                  </a:solidFill>
                  <a:latin typeface="Verdana" panose="020B0604030504040204" pitchFamily="34" charset="0"/>
                  <a:ea typeface="Verdana" panose="020B0604030504040204" pitchFamily="34" charset="0"/>
                </a:rPr>
                <a:t>Union</a:t>
              </a:r>
              <a:r>
                <a:rPr lang="fr-FR" sz="1400" dirty="0">
                  <a:solidFill>
                    <a:srgbClr val="2B0A3D">
                      <a:lumMod val="50000"/>
                    </a:srgbClr>
                  </a:solidFill>
                  <a:latin typeface="Verdana" panose="020B0604030504040204" pitchFamily="34" charset="0"/>
                  <a:ea typeface="Verdana" panose="020B0604030504040204" pitchFamily="34" charset="0"/>
                </a:rPr>
                <a:t> des personnes, des </a:t>
              </a:r>
              <a:r>
                <a:rPr lang="fr-FR" sz="1400" b="1" dirty="0">
                  <a:solidFill>
                    <a:srgbClr val="2B0A3D">
                      <a:lumMod val="50000"/>
                    </a:srgbClr>
                  </a:solidFill>
                  <a:latin typeface="Verdana" panose="020B0604030504040204" pitchFamily="34" charset="0"/>
                  <a:ea typeface="Verdana" panose="020B0604030504040204" pitchFamily="34" charset="0"/>
                </a:rPr>
                <a:t>processus</a:t>
              </a:r>
              <a:r>
                <a:rPr lang="fr-FR" sz="1400" dirty="0">
                  <a:solidFill>
                    <a:srgbClr val="2B0A3D">
                      <a:lumMod val="50000"/>
                    </a:srgbClr>
                  </a:solidFill>
                  <a:latin typeface="Verdana" panose="020B0604030504040204" pitchFamily="34" charset="0"/>
                  <a:ea typeface="Verdana" panose="020B0604030504040204" pitchFamily="34" charset="0"/>
                </a:rPr>
                <a:t> et des </a:t>
              </a:r>
              <a:r>
                <a:rPr lang="fr-FR" sz="1400" b="1" dirty="0">
                  <a:solidFill>
                    <a:srgbClr val="2B0A3D">
                      <a:lumMod val="50000"/>
                    </a:srgbClr>
                  </a:solidFill>
                  <a:latin typeface="Verdana" panose="020B0604030504040204" pitchFamily="34" charset="0"/>
                  <a:ea typeface="Verdana" panose="020B0604030504040204" pitchFamily="34" charset="0"/>
                </a:rPr>
                <a:t>outils</a:t>
              </a:r>
              <a:r>
                <a:rPr lang="fr-FR" sz="1400" dirty="0">
                  <a:solidFill>
                    <a:srgbClr val="2B0A3D">
                      <a:lumMod val="50000"/>
                    </a:srgbClr>
                  </a:solidFill>
                  <a:latin typeface="Verdana" panose="020B0604030504040204" pitchFamily="34" charset="0"/>
                  <a:ea typeface="Verdana" panose="020B0604030504040204" pitchFamily="34" charset="0"/>
                </a:rPr>
                <a:t> pour livrer de façon </a:t>
              </a:r>
              <a:r>
                <a:rPr lang="fr-FR" sz="1400" b="1" dirty="0">
                  <a:solidFill>
                    <a:srgbClr val="2B0A3D">
                      <a:lumMod val="50000"/>
                    </a:srgbClr>
                  </a:solidFill>
                  <a:latin typeface="Verdana" panose="020B0604030504040204" pitchFamily="34" charset="0"/>
                  <a:ea typeface="Verdana" panose="020B0604030504040204" pitchFamily="34" charset="0"/>
                </a:rPr>
                <a:t>continue</a:t>
              </a:r>
              <a:r>
                <a:rPr lang="fr-FR" sz="1400" dirty="0">
                  <a:solidFill>
                    <a:srgbClr val="2B0A3D">
                      <a:lumMod val="50000"/>
                    </a:srgbClr>
                  </a:solidFill>
                  <a:latin typeface="Verdana" panose="020B0604030504040204" pitchFamily="34" charset="0"/>
                  <a:ea typeface="Verdana" panose="020B0604030504040204" pitchFamily="34" charset="0"/>
                </a:rPr>
                <a:t> et efficace de la </a:t>
              </a:r>
              <a:r>
                <a:rPr lang="fr-FR" sz="1400" b="1" dirty="0">
                  <a:solidFill>
                    <a:srgbClr val="2B0A3D">
                      <a:lumMod val="50000"/>
                    </a:srgbClr>
                  </a:solidFill>
                  <a:latin typeface="Verdana" panose="020B0604030504040204" pitchFamily="34" charset="0"/>
                  <a:ea typeface="Verdana" panose="020B0604030504040204" pitchFamily="34" charset="0"/>
                </a:rPr>
                <a:t>valeur</a:t>
              </a:r>
              <a:r>
                <a:rPr lang="fr-FR" sz="1400" dirty="0">
                  <a:solidFill>
                    <a:srgbClr val="2B0A3D">
                      <a:lumMod val="50000"/>
                    </a:srgbClr>
                  </a:solidFill>
                  <a:latin typeface="Verdana" panose="020B0604030504040204" pitchFamily="34" charset="0"/>
                  <a:ea typeface="Verdana" panose="020B0604030504040204" pitchFamily="34" charset="0"/>
                </a:rPr>
                <a:t> ajoutée aux </a:t>
              </a:r>
              <a:r>
                <a:rPr lang="fr-FR" sz="1400" b="1" dirty="0">
                  <a:solidFill>
                    <a:srgbClr val="2B0A3D">
                      <a:lumMod val="50000"/>
                    </a:srgbClr>
                  </a:solidFill>
                  <a:latin typeface="Verdana" panose="020B0604030504040204" pitchFamily="34" charset="0"/>
                  <a:ea typeface="Verdana" panose="020B0604030504040204" pitchFamily="34" charset="0"/>
                </a:rPr>
                <a:t>clients</a:t>
              </a:r>
              <a:r>
                <a:rPr lang="fr-FR" sz="1400" dirty="0">
                  <a:solidFill>
                    <a:srgbClr val="2B0A3D">
                      <a:lumMod val="50000"/>
                    </a:srgbClr>
                  </a:solidFill>
                  <a:latin typeface="Verdana" panose="020B0604030504040204" pitchFamily="34" charset="0"/>
                  <a:ea typeface="Verdana" panose="020B0604030504040204" pitchFamily="34" charset="0"/>
                </a:rPr>
                <a:t>»</a:t>
              </a:r>
              <a:endParaRPr lang="fr-FR" dirty="0"/>
            </a:p>
          </p:txBody>
        </p:sp>
        <p:sp>
          <p:nvSpPr>
            <p:cNvPr id="75" name="Larme 74">
              <a:extLst>
                <a:ext uri="{FF2B5EF4-FFF2-40B4-BE49-F238E27FC236}">
                  <a16:creationId xmlns:a16="http://schemas.microsoft.com/office/drawing/2014/main" id="{87CF7280-7928-4C3D-A7FE-44BC0D9337F5}"/>
                </a:ext>
              </a:extLst>
            </p:cNvPr>
            <p:cNvSpPr/>
            <p:nvPr/>
          </p:nvSpPr>
          <p:spPr>
            <a:xfrm rot="16980943">
              <a:off x="9342010" y="5804506"/>
              <a:ext cx="526944" cy="532578"/>
            </a:xfrm>
            <a:prstGeom prst="teardrop">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8" name="Picture 2">
              <a:extLst>
                <a:ext uri="{FF2B5EF4-FFF2-40B4-BE49-F238E27FC236}">
                  <a16:creationId xmlns:a16="http://schemas.microsoft.com/office/drawing/2014/main" id="{75CF999B-F7D3-485A-9EB8-30AFB50C4D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2576" y="5877283"/>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10" name="Larme 109">
              <a:extLst>
                <a:ext uri="{FF2B5EF4-FFF2-40B4-BE49-F238E27FC236}">
                  <a16:creationId xmlns:a16="http://schemas.microsoft.com/office/drawing/2014/main" id="{548D7EEC-EB3D-4E61-9DBE-4AC942300776}"/>
                </a:ext>
              </a:extLst>
            </p:cNvPr>
            <p:cNvSpPr/>
            <p:nvPr/>
          </p:nvSpPr>
          <p:spPr>
            <a:xfrm rot="16980943">
              <a:off x="7339903" y="5804506"/>
              <a:ext cx="526944" cy="532578"/>
            </a:xfrm>
            <a:prstGeom prst="teardrop">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443" name="Picture 35">
              <a:extLst>
                <a:ext uri="{FF2B5EF4-FFF2-40B4-BE49-F238E27FC236}">
                  <a16:creationId xmlns:a16="http://schemas.microsoft.com/office/drawing/2014/main" id="{D9D221A5-33B1-4F81-B801-1EA31F0D32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5578" y="5877284"/>
              <a:ext cx="350160" cy="350160"/>
            </a:xfrm>
            <a:prstGeom prst="rect">
              <a:avLst/>
            </a:prstGeom>
            <a:noFill/>
            <a:extLst>
              <a:ext uri="{909E8E84-426E-40DD-AFC4-6F175D3DCCD1}">
                <a14:hiddenFill xmlns:a14="http://schemas.microsoft.com/office/drawing/2010/main">
                  <a:solidFill>
                    <a:srgbClr val="FFFFFF"/>
                  </a:solidFill>
                </a14:hiddenFill>
              </a:ext>
            </a:extLst>
          </p:spPr>
        </p:pic>
        <p:sp>
          <p:nvSpPr>
            <p:cNvPr id="112" name="Larme 111">
              <a:extLst>
                <a:ext uri="{FF2B5EF4-FFF2-40B4-BE49-F238E27FC236}">
                  <a16:creationId xmlns:a16="http://schemas.microsoft.com/office/drawing/2014/main" id="{9A8019F1-315C-4A56-A362-04494AE92FA4}"/>
                </a:ext>
              </a:extLst>
            </p:cNvPr>
            <p:cNvSpPr/>
            <p:nvPr/>
          </p:nvSpPr>
          <p:spPr>
            <a:xfrm rot="16980943" flipH="1" flipV="1">
              <a:off x="3875709" y="4742823"/>
              <a:ext cx="526944" cy="532578"/>
            </a:xfrm>
            <a:prstGeom prst="teardrop">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Larme 112">
              <a:extLst>
                <a:ext uri="{FF2B5EF4-FFF2-40B4-BE49-F238E27FC236}">
                  <a16:creationId xmlns:a16="http://schemas.microsoft.com/office/drawing/2014/main" id="{1A3F27A7-CBCB-4D67-A112-3124BEFB4F7D}"/>
                </a:ext>
              </a:extLst>
            </p:cNvPr>
            <p:cNvSpPr/>
            <p:nvPr/>
          </p:nvSpPr>
          <p:spPr>
            <a:xfrm rot="16980943" flipH="1" flipV="1">
              <a:off x="10250727" y="4742823"/>
              <a:ext cx="526944" cy="532578"/>
            </a:xfrm>
            <a:prstGeom prst="teardrop">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Larme 113">
              <a:extLst>
                <a:ext uri="{FF2B5EF4-FFF2-40B4-BE49-F238E27FC236}">
                  <a16:creationId xmlns:a16="http://schemas.microsoft.com/office/drawing/2014/main" id="{206554D2-5381-44C4-B8AC-BCE5E18D689C}"/>
                </a:ext>
              </a:extLst>
            </p:cNvPr>
            <p:cNvSpPr/>
            <p:nvPr/>
          </p:nvSpPr>
          <p:spPr>
            <a:xfrm rot="16980943" flipH="1" flipV="1">
              <a:off x="6604147" y="4742823"/>
              <a:ext cx="526944" cy="532578"/>
            </a:xfrm>
            <a:prstGeom prst="teardrop">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Larme 114">
              <a:extLst>
                <a:ext uri="{FF2B5EF4-FFF2-40B4-BE49-F238E27FC236}">
                  <a16:creationId xmlns:a16="http://schemas.microsoft.com/office/drawing/2014/main" id="{49F15756-4214-4C65-87AF-77F22F9722BC}"/>
                </a:ext>
              </a:extLst>
            </p:cNvPr>
            <p:cNvSpPr/>
            <p:nvPr/>
          </p:nvSpPr>
          <p:spPr>
            <a:xfrm rot="16980943" flipH="1" flipV="1">
              <a:off x="7843977" y="4742823"/>
              <a:ext cx="526944" cy="532578"/>
            </a:xfrm>
            <a:prstGeom prst="teardrop">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448" name="Picture 40">
              <a:extLst>
                <a:ext uri="{FF2B5EF4-FFF2-40B4-BE49-F238E27FC236}">
                  <a16:creationId xmlns:a16="http://schemas.microsoft.com/office/drawing/2014/main" id="{32958003-B0B8-493C-885E-0840614358B2}"/>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67480" y="4843577"/>
              <a:ext cx="364967" cy="364967"/>
            </a:xfrm>
            <a:prstGeom prst="rect">
              <a:avLst/>
            </a:prstGeom>
            <a:noFill/>
            <a:extLst>
              <a:ext uri="{909E8E84-426E-40DD-AFC4-6F175D3DCCD1}">
                <a14:hiddenFill xmlns:a14="http://schemas.microsoft.com/office/drawing/2010/main">
                  <a:solidFill>
                    <a:srgbClr val="FFFFFF"/>
                  </a:solidFill>
                </a14:hiddenFill>
              </a:ext>
            </a:extLst>
          </p:spPr>
        </p:pic>
        <p:pic>
          <p:nvPicPr>
            <p:cNvPr id="17454" name="Picture 46">
              <a:extLst>
                <a:ext uri="{FF2B5EF4-FFF2-40B4-BE49-F238E27FC236}">
                  <a16:creationId xmlns:a16="http://schemas.microsoft.com/office/drawing/2014/main" id="{6C3E390D-C404-4E8B-9C88-D49E486158A0}"/>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32555" y1="27362" x2="32555" y2="27362"/>
                          <a14:foregroundMark x1="39835" y1="27165" x2="39835" y2="27165"/>
                          <a14:foregroundMark x1="51923" y1="32874" x2="51923" y2="32874"/>
                          <a14:foregroundMark x1="73489" y1="22441" x2="73489" y2="22441"/>
                        </a14:backgroundRemoval>
                      </a14:imgEffect>
                    </a14:imgLayer>
                  </a14:imgProps>
                </a:ext>
                <a:ext uri="{28A0092B-C50C-407E-A947-70E740481C1C}">
                  <a14:useLocalDpi xmlns:a14="http://schemas.microsoft.com/office/drawing/2010/main" val="0"/>
                </a:ext>
              </a:extLst>
            </a:blip>
            <a:srcRect/>
            <a:stretch>
              <a:fillRect/>
            </a:stretch>
          </p:blipFill>
          <p:spPr bwMode="auto">
            <a:xfrm>
              <a:off x="7800434" y="4788968"/>
              <a:ext cx="637574" cy="444901"/>
            </a:xfrm>
            <a:prstGeom prst="rect">
              <a:avLst/>
            </a:prstGeom>
            <a:noFill/>
            <a:extLst>
              <a:ext uri="{909E8E84-426E-40DD-AFC4-6F175D3DCCD1}">
                <a14:hiddenFill xmlns:a14="http://schemas.microsoft.com/office/drawing/2010/main">
                  <a:solidFill>
                    <a:srgbClr val="FFFFFF"/>
                  </a:solidFill>
                </a14:hiddenFill>
              </a:ext>
            </a:extLst>
          </p:spPr>
        </p:pic>
        <p:pic>
          <p:nvPicPr>
            <p:cNvPr id="17456" name="Picture 48">
              <a:extLst>
                <a:ext uri="{FF2B5EF4-FFF2-40B4-BE49-F238E27FC236}">
                  <a16:creationId xmlns:a16="http://schemas.microsoft.com/office/drawing/2014/main" id="{E89F9FD6-EED3-4B4E-B143-0EBE608E1E4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84530" y="4780090"/>
              <a:ext cx="476079" cy="476079"/>
            </a:xfrm>
            <a:prstGeom prst="rect">
              <a:avLst/>
            </a:prstGeom>
            <a:noFill/>
            <a:extLst>
              <a:ext uri="{909E8E84-426E-40DD-AFC4-6F175D3DCCD1}">
                <a14:hiddenFill xmlns:a14="http://schemas.microsoft.com/office/drawing/2010/main">
                  <a:solidFill>
                    <a:srgbClr val="FFFFFF"/>
                  </a:solidFill>
                </a14:hiddenFill>
              </a:ext>
            </a:extLst>
          </p:spPr>
        </p:pic>
        <p:pic>
          <p:nvPicPr>
            <p:cNvPr id="17466" name="Picture 58">
              <a:extLst>
                <a:ext uri="{FF2B5EF4-FFF2-40B4-BE49-F238E27FC236}">
                  <a16:creationId xmlns:a16="http://schemas.microsoft.com/office/drawing/2014/main" id="{56C45657-FC48-4FB4-9368-B05823E44F3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6627294" y="4777221"/>
              <a:ext cx="495300" cy="4953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9" name="Connecteur droit avec flèche 108">
            <a:extLst>
              <a:ext uri="{FF2B5EF4-FFF2-40B4-BE49-F238E27FC236}">
                <a16:creationId xmlns:a16="http://schemas.microsoft.com/office/drawing/2014/main" id="{2E6E063E-3C4C-42D4-83DA-24FB2912F9D9}"/>
              </a:ext>
            </a:extLst>
          </p:cNvPr>
          <p:cNvCxnSpPr>
            <a:cxnSpLocks/>
          </p:cNvCxnSpPr>
          <p:nvPr/>
        </p:nvCxnSpPr>
        <p:spPr>
          <a:xfrm rot="16200000" flipH="1">
            <a:off x="2683821" y="3248140"/>
            <a:ext cx="1953728" cy="934861"/>
          </a:xfrm>
          <a:prstGeom prst="bentConnector3">
            <a:avLst>
              <a:gd name="adj1" fmla="val 272"/>
            </a:avLst>
          </a:prstGeom>
          <a:ln w="22225">
            <a:solidFill>
              <a:srgbClr val="02D35E"/>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29" name="Connecteur droit avec flèche 108">
            <a:extLst>
              <a:ext uri="{FF2B5EF4-FFF2-40B4-BE49-F238E27FC236}">
                <a16:creationId xmlns:a16="http://schemas.microsoft.com/office/drawing/2014/main" id="{EE4597ED-2621-49C4-896E-38BA5D5C4974}"/>
              </a:ext>
            </a:extLst>
          </p:cNvPr>
          <p:cNvCxnSpPr>
            <a:cxnSpLocks/>
          </p:cNvCxnSpPr>
          <p:nvPr/>
        </p:nvCxnSpPr>
        <p:spPr>
          <a:xfrm>
            <a:off x="3203683" y="4676038"/>
            <a:ext cx="946280" cy="5626"/>
          </a:xfrm>
          <a:prstGeom prst="straightConnector1">
            <a:avLst/>
          </a:prstGeom>
          <a:ln w="22225">
            <a:solidFill>
              <a:srgbClr val="02D35E"/>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30" name="Connecteur droit avec flèche 108">
            <a:extLst>
              <a:ext uri="{FF2B5EF4-FFF2-40B4-BE49-F238E27FC236}">
                <a16:creationId xmlns:a16="http://schemas.microsoft.com/office/drawing/2014/main" id="{031BBDFA-8E86-42F9-81FC-5C4B60A269AE}"/>
              </a:ext>
            </a:extLst>
          </p:cNvPr>
          <p:cNvCxnSpPr>
            <a:cxnSpLocks/>
          </p:cNvCxnSpPr>
          <p:nvPr/>
        </p:nvCxnSpPr>
        <p:spPr>
          <a:xfrm>
            <a:off x="3203683" y="2165565"/>
            <a:ext cx="4915538" cy="2359331"/>
          </a:xfrm>
          <a:prstGeom prst="bentConnector3">
            <a:avLst>
              <a:gd name="adj1" fmla="val 100226"/>
            </a:avLst>
          </a:prstGeom>
          <a:ln w="22225">
            <a:solidFill>
              <a:srgbClr val="02D35E"/>
            </a:solidFill>
            <a:prstDash val="sysDot"/>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31" name="Connecteur droit avec flèche 108">
            <a:extLst>
              <a:ext uri="{FF2B5EF4-FFF2-40B4-BE49-F238E27FC236}">
                <a16:creationId xmlns:a16="http://schemas.microsoft.com/office/drawing/2014/main" id="{B21FD8E7-D347-44EF-8445-310662049D56}"/>
              </a:ext>
            </a:extLst>
          </p:cNvPr>
          <p:cNvCxnSpPr>
            <a:cxnSpLocks/>
          </p:cNvCxnSpPr>
          <p:nvPr/>
        </p:nvCxnSpPr>
        <p:spPr>
          <a:xfrm flipH="1">
            <a:off x="6867620" y="4523201"/>
            <a:ext cx="3664474" cy="0"/>
          </a:xfrm>
          <a:prstGeom prst="straightConnector1">
            <a:avLst/>
          </a:prstGeom>
          <a:ln w="22225">
            <a:solidFill>
              <a:srgbClr val="02D35E"/>
            </a:solidFill>
            <a:prstDash val="sysDot"/>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41" name="Connecteur droit avec flèche 108">
            <a:extLst>
              <a:ext uri="{FF2B5EF4-FFF2-40B4-BE49-F238E27FC236}">
                <a16:creationId xmlns:a16="http://schemas.microsoft.com/office/drawing/2014/main" id="{A6834C0B-6796-4929-B346-3B6772D6952C}"/>
              </a:ext>
            </a:extLst>
          </p:cNvPr>
          <p:cNvCxnSpPr>
            <a:cxnSpLocks/>
          </p:cNvCxnSpPr>
          <p:nvPr/>
        </p:nvCxnSpPr>
        <p:spPr>
          <a:xfrm>
            <a:off x="6880754" y="4511770"/>
            <a:ext cx="0" cy="180000"/>
          </a:xfrm>
          <a:prstGeom prst="straightConnector1">
            <a:avLst/>
          </a:prstGeom>
          <a:ln w="22225">
            <a:solidFill>
              <a:srgbClr val="02D35E"/>
            </a:solidFill>
            <a:prstDash val="sysDot"/>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43" name="Connecteur droit avec flèche 108">
            <a:extLst>
              <a:ext uri="{FF2B5EF4-FFF2-40B4-BE49-F238E27FC236}">
                <a16:creationId xmlns:a16="http://schemas.microsoft.com/office/drawing/2014/main" id="{1D1B38DA-8565-4B48-8D2E-BD3D2CA8EA6D}"/>
              </a:ext>
            </a:extLst>
          </p:cNvPr>
          <p:cNvCxnSpPr>
            <a:cxnSpLocks/>
          </p:cNvCxnSpPr>
          <p:nvPr/>
        </p:nvCxnSpPr>
        <p:spPr>
          <a:xfrm>
            <a:off x="8126841" y="4511770"/>
            <a:ext cx="0" cy="180000"/>
          </a:xfrm>
          <a:prstGeom prst="straightConnector1">
            <a:avLst/>
          </a:prstGeom>
          <a:ln w="22225">
            <a:solidFill>
              <a:srgbClr val="02D35E"/>
            </a:solidFill>
            <a:prstDash val="sysDot"/>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44" name="Connecteur droit avec flèche 108">
            <a:extLst>
              <a:ext uri="{FF2B5EF4-FFF2-40B4-BE49-F238E27FC236}">
                <a16:creationId xmlns:a16="http://schemas.microsoft.com/office/drawing/2014/main" id="{EDDCCF7F-3F46-485D-9570-5B89186CD745}"/>
              </a:ext>
            </a:extLst>
          </p:cNvPr>
          <p:cNvCxnSpPr>
            <a:cxnSpLocks/>
          </p:cNvCxnSpPr>
          <p:nvPr/>
        </p:nvCxnSpPr>
        <p:spPr>
          <a:xfrm>
            <a:off x="10521819" y="4511770"/>
            <a:ext cx="0" cy="180000"/>
          </a:xfrm>
          <a:prstGeom prst="straightConnector1">
            <a:avLst/>
          </a:prstGeom>
          <a:ln w="22225">
            <a:solidFill>
              <a:srgbClr val="02D35E"/>
            </a:solidFill>
            <a:prstDash val="sysDot"/>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45" name="Connecteur droit avec flèche 108">
            <a:extLst>
              <a:ext uri="{FF2B5EF4-FFF2-40B4-BE49-F238E27FC236}">
                <a16:creationId xmlns:a16="http://schemas.microsoft.com/office/drawing/2014/main" id="{37162D6F-5020-49FA-B6D7-B8788B9249EE}"/>
              </a:ext>
            </a:extLst>
          </p:cNvPr>
          <p:cNvCxnSpPr>
            <a:cxnSpLocks/>
          </p:cNvCxnSpPr>
          <p:nvPr/>
        </p:nvCxnSpPr>
        <p:spPr>
          <a:xfrm flipV="1">
            <a:off x="3203683" y="3776588"/>
            <a:ext cx="4919348" cy="67314"/>
          </a:xfrm>
          <a:prstGeom prst="straightConnector1">
            <a:avLst/>
          </a:prstGeom>
          <a:ln w="22225">
            <a:solidFill>
              <a:srgbClr val="02D35E"/>
            </a:solidFill>
            <a:prstDash val="sysDot"/>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49" name="AutoShape 18">
            <a:extLst>
              <a:ext uri="{FF2B5EF4-FFF2-40B4-BE49-F238E27FC236}">
                <a16:creationId xmlns:a16="http://schemas.microsoft.com/office/drawing/2014/main" id="{EB2DA985-6568-4F06-BE62-C4AD412B55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60" name="Rectangle 159">
            <a:extLst>
              <a:ext uri="{FF2B5EF4-FFF2-40B4-BE49-F238E27FC236}">
                <a16:creationId xmlns:a16="http://schemas.microsoft.com/office/drawing/2014/main" id="{F70FFA12-C62E-4838-AC04-6DF0C35D4458}"/>
              </a:ext>
            </a:extLst>
          </p:cNvPr>
          <p:cNvSpPr/>
          <p:nvPr/>
        </p:nvSpPr>
        <p:spPr>
          <a:xfrm>
            <a:off x="438914" y="1023359"/>
            <a:ext cx="2697558" cy="20341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162" name="Rectangle 161">
            <a:extLst>
              <a:ext uri="{FF2B5EF4-FFF2-40B4-BE49-F238E27FC236}">
                <a16:creationId xmlns:a16="http://schemas.microsoft.com/office/drawing/2014/main" id="{B6CB46F4-A1B5-48AD-ADAA-C71A9B85AF0D}"/>
              </a:ext>
            </a:extLst>
          </p:cNvPr>
          <p:cNvSpPr/>
          <p:nvPr/>
        </p:nvSpPr>
        <p:spPr>
          <a:xfrm>
            <a:off x="438914" y="3274071"/>
            <a:ext cx="2696610" cy="3091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163" name="Text Placeholder 9">
            <a:extLst>
              <a:ext uri="{FF2B5EF4-FFF2-40B4-BE49-F238E27FC236}">
                <a16:creationId xmlns:a16="http://schemas.microsoft.com/office/drawing/2014/main" id="{6599AD60-F91E-4377-9F3F-A374943DB411}"/>
              </a:ext>
            </a:extLst>
          </p:cNvPr>
          <p:cNvSpPr txBox="1">
            <a:spLocks/>
          </p:cNvSpPr>
          <p:nvPr/>
        </p:nvSpPr>
        <p:spPr>
          <a:xfrm>
            <a:off x="707862" y="3214757"/>
            <a:ext cx="2313201" cy="645047"/>
          </a:xfrm>
          <a:prstGeom prst="rect">
            <a:avLst/>
          </a:prstGeom>
          <a:noFill/>
        </p:spPr>
        <p:txBody>
          <a:bodyPr vert="horz" lIns="0" tIns="0" rIns="0" bIns="0" rtlCol="0" anchor="ctr">
            <a:no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dirty="0">
                <a:ln>
                  <a:noFill/>
                </a:ln>
                <a:solidFill>
                  <a:srgbClr val="2FD6D5"/>
                </a:solidFill>
                <a:effectLst/>
                <a:uLnTx/>
                <a:uFillTx/>
                <a:latin typeface="Verdana" panose="020B0604030504040204" pitchFamily="34" charset="0"/>
                <a:ea typeface="Verdana" panose="020B0604030504040204" pitchFamily="34" charset="0"/>
                <a:cs typeface="Verdana" panose="020B0604030504040204" pitchFamily="34" charset="0"/>
              </a:rPr>
              <a:t>3DEXPERIENCE</a:t>
            </a:r>
          </a:p>
        </p:txBody>
      </p:sp>
      <p:grpSp>
        <p:nvGrpSpPr>
          <p:cNvPr id="164" name="Groupe 163">
            <a:extLst>
              <a:ext uri="{FF2B5EF4-FFF2-40B4-BE49-F238E27FC236}">
                <a16:creationId xmlns:a16="http://schemas.microsoft.com/office/drawing/2014/main" id="{CB05A26B-1E94-4916-AE8D-DA0E968E6321}"/>
              </a:ext>
            </a:extLst>
          </p:cNvPr>
          <p:cNvGrpSpPr>
            <a:grpSpLocks noChangeAspect="1"/>
          </p:cNvGrpSpPr>
          <p:nvPr/>
        </p:nvGrpSpPr>
        <p:grpSpPr>
          <a:xfrm>
            <a:off x="113801" y="3057228"/>
            <a:ext cx="834739" cy="786674"/>
            <a:chOff x="2115476" y="2239862"/>
            <a:chExt cx="912796" cy="860237"/>
          </a:xfrm>
        </p:grpSpPr>
        <p:sp>
          <p:nvSpPr>
            <p:cNvPr id="165" name="Freeform 217">
              <a:extLst>
                <a:ext uri="{FF2B5EF4-FFF2-40B4-BE49-F238E27FC236}">
                  <a16:creationId xmlns:a16="http://schemas.microsoft.com/office/drawing/2014/main" id="{12EC04B6-40A7-4238-8E6A-1AF67B789927}"/>
                </a:ext>
              </a:extLst>
            </p:cNvPr>
            <p:cNvSpPr>
              <a:spLocks noChangeAspect="1"/>
            </p:cNvSpPr>
            <p:nvPr/>
          </p:nvSpPr>
          <p:spPr bwMode="auto">
            <a:xfrm>
              <a:off x="2115476" y="2239862"/>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chemeClr val="accent2">
                <a:lumMod val="20000"/>
                <a:lumOff val="80000"/>
              </a:schemeClr>
            </a:solidFill>
            <a:ln>
              <a:solidFill>
                <a:schemeClr val="bg2">
                  <a:lumMod val="50000"/>
                </a:schemeClr>
              </a:solid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grpSp>
          <p:nvGrpSpPr>
            <p:cNvPr id="166" name="Group 892">
              <a:extLst>
                <a:ext uri="{FF2B5EF4-FFF2-40B4-BE49-F238E27FC236}">
                  <a16:creationId xmlns:a16="http://schemas.microsoft.com/office/drawing/2014/main" id="{3BC9FBB4-316F-447B-A198-72E07D862B33}"/>
                </a:ext>
              </a:extLst>
            </p:cNvPr>
            <p:cNvGrpSpPr/>
            <p:nvPr/>
          </p:nvGrpSpPr>
          <p:grpSpPr>
            <a:xfrm>
              <a:off x="2302485" y="2436724"/>
              <a:ext cx="448686" cy="445174"/>
              <a:chOff x="11076038" y="4842626"/>
              <a:chExt cx="894239" cy="887242"/>
            </a:xfrm>
            <a:solidFill>
              <a:schemeClr val="bg1"/>
            </a:solidFill>
          </p:grpSpPr>
          <p:sp>
            <p:nvSpPr>
              <p:cNvPr id="167" name="Freeform 34">
                <a:extLst>
                  <a:ext uri="{FF2B5EF4-FFF2-40B4-BE49-F238E27FC236}">
                    <a16:creationId xmlns:a16="http://schemas.microsoft.com/office/drawing/2014/main" id="{CCDD73A9-5298-4B03-8F7B-DAD842904481}"/>
                  </a:ext>
                </a:extLst>
              </p:cNvPr>
              <p:cNvSpPr>
                <a:spLocks/>
              </p:cNvSpPr>
              <p:nvPr/>
            </p:nvSpPr>
            <p:spPr bwMode="auto">
              <a:xfrm>
                <a:off x="11132015" y="5342224"/>
                <a:ext cx="383445" cy="387644"/>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sp>
            <p:nvSpPr>
              <p:cNvPr id="168" name="Freeform 35">
                <a:extLst>
                  <a:ext uri="{FF2B5EF4-FFF2-40B4-BE49-F238E27FC236}">
                    <a16:creationId xmlns:a16="http://schemas.microsoft.com/office/drawing/2014/main" id="{E1F38386-669A-4FDC-A9DB-A689E2B8CFA7}"/>
                  </a:ext>
                </a:extLst>
              </p:cNvPr>
              <p:cNvSpPr>
                <a:spLocks/>
              </p:cNvSpPr>
              <p:nvPr/>
            </p:nvSpPr>
            <p:spPr bwMode="auto">
              <a:xfrm>
                <a:off x="11348928" y="5115515"/>
                <a:ext cx="607355" cy="607355"/>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sp>
            <p:nvSpPr>
              <p:cNvPr id="169" name="Freeform 36">
                <a:extLst>
                  <a:ext uri="{FF2B5EF4-FFF2-40B4-BE49-F238E27FC236}">
                    <a16:creationId xmlns:a16="http://schemas.microsoft.com/office/drawing/2014/main" id="{DB3E3A97-ED38-42A6-91F1-CD133937D947}"/>
                  </a:ext>
                </a:extLst>
              </p:cNvPr>
              <p:cNvSpPr>
                <a:spLocks/>
              </p:cNvSpPr>
              <p:nvPr/>
            </p:nvSpPr>
            <p:spPr bwMode="auto">
              <a:xfrm>
                <a:off x="11575636" y="4883209"/>
                <a:ext cx="394641" cy="398840"/>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sp>
            <p:nvSpPr>
              <p:cNvPr id="170" name="Freeform 37">
                <a:extLst>
                  <a:ext uri="{FF2B5EF4-FFF2-40B4-BE49-F238E27FC236}">
                    <a16:creationId xmlns:a16="http://schemas.microsoft.com/office/drawing/2014/main" id="{BB2E9BED-E2EE-45B1-B3CE-6FA1B7BF7BB2}"/>
                  </a:ext>
                </a:extLst>
              </p:cNvPr>
              <p:cNvSpPr>
                <a:spLocks/>
              </p:cNvSpPr>
              <p:nvPr/>
            </p:nvSpPr>
            <p:spPr bwMode="auto">
              <a:xfrm>
                <a:off x="11076038" y="4842626"/>
                <a:ext cx="424029" cy="424029"/>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IE"/>
              </a:p>
            </p:txBody>
          </p:sp>
        </p:grpSp>
      </p:grpSp>
      <p:sp>
        <p:nvSpPr>
          <p:cNvPr id="171" name="Freeform 12">
            <a:extLst>
              <a:ext uri="{FF2B5EF4-FFF2-40B4-BE49-F238E27FC236}">
                <a16:creationId xmlns:a16="http://schemas.microsoft.com/office/drawing/2014/main" id="{75BB325D-A3A8-4608-B7A1-211FA9383815}"/>
              </a:ext>
            </a:extLst>
          </p:cNvPr>
          <p:cNvSpPr>
            <a:spLocks/>
          </p:cNvSpPr>
          <p:nvPr/>
        </p:nvSpPr>
        <p:spPr bwMode="auto">
          <a:xfrm>
            <a:off x="119891" y="771884"/>
            <a:ext cx="822561" cy="771527"/>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chemeClr val="accent2">
              <a:lumMod val="20000"/>
              <a:lumOff val="80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2" name="Groupe 171">
            <a:extLst>
              <a:ext uri="{FF2B5EF4-FFF2-40B4-BE49-F238E27FC236}">
                <a16:creationId xmlns:a16="http://schemas.microsoft.com/office/drawing/2014/main" id="{86C2FC72-2BBE-40D9-A783-F492FFAB1637}"/>
              </a:ext>
            </a:extLst>
          </p:cNvPr>
          <p:cNvGrpSpPr>
            <a:grpSpLocks noChangeAspect="1"/>
          </p:cNvGrpSpPr>
          <p:nvPr/>
        </p:nvGrpSpPr>
        <p:grpSpPr>
          <a:xfrm>
            <a:off x="327982" y="939263"/>
            <a:ext cx="399699" cy="432000"/>
            <a:chOff x="364558" y="1007081"/>
            <a:chExt cx="312480" cy="337732"/>
          </a:xfrm>
        </p:grpSpPr>
        <p:sp>
          <p:nvSpPr>
            <p:cNvPr id="173" name="Freeform 89">
              <a:extLst>
                <a:ext uri="{FF2B5EF4-FFF2-40B4-BE49-F238E27FC236}">
                  <a16:creationId xmlns:a16="http://schemas.microsoft.com/office/drawing/2014/main" id="{A5CF800E-357D-466B-8704-8846E20B24DB}"/>
                </a:ext>
              </a:extLst>
            </p:cNvPr>
            <p:cNvSpPr>
              <a:spLocks noChangeAspect="1"/>
            </p:cNvSpPr>
            <p:nvPr/>
          </p:nvSpPr>
          <p:spPr bwMode="auto">
            <a:xfrm>
              <a:off x="364558" y="1007081"/>
              <a:ext cx="312480" cy="324000"/>
            </a:xfrm>
            <a:custGeom>
              <a:avLst/>
              <a:gdLst>
                <a:gd name="T0" fmla="*/ 85 w 92"/>
                <a:gd name="T1" fmla="*/ 38 h 95"/>
                <a:gd name="T2" fmla="*/ 46 w 92"/>
                <a:gd name="T3" fmla="*/ 0 h 95"/>
                <a:gd name="T4" fmla="*/ 8 w 92"/>
                <a:gd name="T5" fmla="*/ 38 h 95"/>
                <a:gd name="T6" fmla="*/ 13 w 92"/>
                <a:gd name="T7" fmla="*/ 52 h 95"/>
                <a:gd name="T8" fmla="*/ 19 w 92"/>
                <a:gd name="T9" fmla="*/ 52 h 95"/>
                <a:gd name="T10" fmla="*/ 19 w 92"/>
                <a:gd name="T11" fmla="*/ 85 h 95"/>
                <a:gd name="T12" fmla="*/ 19 w 92"/>
                <a:gd name="T13" fmla="*/ 92 h 95"/>
                <a:gd name="T14" fmla="*/ 23 w 92"/>
                <a:gd name="T15" fmla="*/ 92 h 95"/>
                <a:gd name="T16" fmla="*/ 28 w 92"/>
                <a:gd name="T17" fmla="*/ 92 h 95"/>
                <a:gd name="T18" fmla="*/ 39 w 92"/>
                <a:gd name="T19" fmla="*/ 94 h 95"/>
                <a:gd name="T20" fmla="*/ 39 w 92"/>
                <a:gd name="T21" fmla="*/ 74 h 95"/>
                <a:gd name="T22" fmla="*/ 53 w 92"/>
                <a:gd name="T23" fmla="*/ 74 h 95"/>
                <a:gd name="T24" fmla="*/ 53 w 92"/>
                <a:gd name="T25" fmla="*/ 95 h 95"/>
                <a:gd name="T26" fmla="*/ 66 w 92"/>
                <a:gd name="T27" fmla="*/ 94 h 95"/>
                <a:gd name="T28" fmla="*/ 71 w 92"/>
                <a:gd name="T29" fmla="*/ 91 h 95"/>
                <a:gd name="T30" fmla="*/ 71 w 92"/>
                <a:gd name="T31" fmla="*/ 91 h 95"/>
                <a:gd name="T32" fmla="*/ 73 w 92"/>
                <a:gd name="T33" fmla="*/ 87 h 95"/>
                <a:gd name="T34" fmla="*/ 73 w 92"/>
                <a:gd name="T35" fmla="*/ 78 h 95"/>
                <a:gd name="T36" fmla="*/ 73 w 92"/>
                <a:gd name="T37" fmla="*/ 52 h 95"/>
                <a:gd name="T38" fmla="*/ 79 w 92"/>
                <a:gd name="T39" fmla="*/ 52 h 95"/>
                <a:gd name="T40" fmla="*/ 85 w 92"/>
                <a:gd name="T41"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95">
                  <a:moveTo>
                    <a:pt x="85" y="38"/>
                  </a:moveTo>
                  <a:cubicBezTo>
                    <a:pt x="46" y="0"/>
                    <a:pt x="46" y="0"/>
                    <a:pt x="46" y="0"/>
                  </a:cubicBezTo>
                  <a:cubicBezTo>
                    <a:pt x="8" y="38"/>
                    <a:pt x="8" y="38"/>
                    <a:pt x="8" y="38"/>
                  </a:cubicBezTo>
                  <a:cubicBezTo>
                    <a:pt x="0" y="45"/>
                    <a:pt x="3" y="52"/>
                    <a:pt x="13" y="52"/>
                  </a:cubicBezTo>
                  <a:cubicBezTo>
                    <a:pt x="19" y="52"/>
                    <a:pt x="19" y="52"/>
                    <a:pt x="19" y="52"/>
                  </a:cubicBezTo>
                  <a:cubicBezTo>
                    <a:pt x="19" y="52"/>
                    <a:pt x="19" y="76"/>
                    <a:pt x="19" y="85"/>
                  </a:cubicBezTo>
                  <a:cubicBezTo>
                    <a:pt x="19" y="87"/>
                    <a:pt x="19" y="90"/>
                    <a:pt x="19" y="92"/>
                  </a:cubicBezTo>
                  <a:cubicBezTo>
                    <a:pt x="20" y="92"/>
                    <a:pt x="21" y="92"/>
                    <a:pt x="23" y="92"/>
                  </a:cubicBezTo>
                  <a:cubicBezTo>
                    <a:pt x="24" y="92"/>
                    <a:pt x="26" y="92"/>
                    <a:pt x="28" y="92"/>
                  </a:cubicBezTo>
                  <a:cubicBezTo>
                    <a:pt x="32" y="93"/>
                    <a:pt x="36" y="93"/>
                    <a:pt x="39" y="94"/>
                  </a:cubicBezTo>
                  <a:cubicBezTo>
                    <a:pt x="39" y="74"/>
                    <a:pt x="39" y="74"/>
                    <a:pt x="39" y="74"/>
                  </a:cubicBezTo>
                  <a:cubicBezTo>
                    <a:pt x="53" y="74"/>
                    <a:pt x="53" y="74"/>
                    <a:pt x="53" y="74"/>
                  </a:cubicBezTo>
                  <a:cubicBezTo>
                    <a:pt x="53" y="95"/>
                    <a:pt x="53" y="95"/>
                    <a:pt x="53" y="95"/>
                  </a:cubicBezTo>
                  <a:cubicBezTo>
                    <a:pt x="57" y="95"/>
                    <a:pt x="61" y="94"/>
                    <a:pt x="66" y="94"/>
                  </a:cubicBezTo>
                  <a:cubicBezTo>
                    <a:pt x="68" y="93"/>
                    <a:pt x="69" y="92"/>
                    <a:pt x="71" y="91"/>
                  </a:cubicBezTo>
                  <a:cubicBezTo>
                    <a:pt x="71" y="91"/>
                    <a:pt x="71" y="91"/>
                    <a:pt x="71" y="91"/>
                  </a:cubicBezTo>
                  <a:cubicBezTo>
                    <a:pt x="72" y="90"/>
                    <a:pt x="73" y="89"/>
                    <a:pt x="73" y="87"/>
                  </a:cubicBezTo>
                  <a:cubicBezTo>
                    <a:pt x="73" y="78"/>
                    <a:pt x="73" y="78"/>
                    <a:pt x="73" y="78"/>
                  </a:cubicBezTo>
                  <a:cubicBezTo>
                    <a:pt x="73" y="52"/>
                    <a:pt x="73" y="52"/>
                    <a:pt x="73" y="52"/>
                  </a:cubicBezTo>
                  <a:cubicBezTo>
                    <a:pt x="79" y="52"/>
                    <a:pt x="79" y="52"/>
                    <a:pt x="79" y="52"/>
                  </a:cubicBezTo>
                  <a:cubicBezTo>
                    <a:pt x="89" y="52"/>
                    <a:pt x="92" y="45"/>
                    <a:pt x="85" y="38"/>
                  </a:cubicBezTo>
                  <a:close/>
                </a:path>
              </a:pathLst>
            </a:custGeom>
            <a:solidFill>
              <a:srgbClr val="00B0DF"/>
            </a:solidFill>
            <a:ln w="952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90">
              <a:extLst>
                <a:ext uri="{FF2B5EF4-FFF2-40B4-BE49-F238E27FC236}">
                  <a16:creationId xmlns:a16="http://schemas.microsoft.com/office/drawing/2014/main" id="{87EF82E5-DF43-48C9-AAB1-2D229686408F}"/>
                </a:ext>
              </a:extLst>
            </p:cNvPr>
            <p:cNvSpPr>
              <a:spLocks/>
            </p:cNvSpPr>
            <p:nvPr/>
          </p:nvSpPr>
          <p:spPr bwMode="auto">
            <a:xfrm>
              <a:off x="502653" y="1269762"/>
              <a:ext cx="49534" cy="75051"/>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5" name="Groupe 174">
            <a:extLst>
              <a:ext uri="{FF2B5EF4-FFF2-40B4-BE49-F238E27FC236}">
                <a16:creationId xmlns:a16="http://schemas.microsoft.com/office/drawing/2014/main" id="{5FD8F82F-3FCE-46ED-9D7B-F2826F2E9C78}"/>
              </a:ext>
            </a:extLst>
          </p:cNvPr>
          <p:cNvGrpSpPr/>
          <p:nvPr/>
        </p:nvGrpSpPr>
        <p:grpSpPr>
          <a:xfrm>
            <a:off x="1004235" y="2489955"/>
            <a:ext cx="504000" cy="504000"/>
            <a:chOff x="475681" y="2550715"/>
            <a:chExt cx="504000" cy="504000"/>
          </a:xfrm>
        </p:grpSpPr>
        <p:sp>
          <p:nvSpPr>
            <p:cNvPr id="176" name="Ellipse 175">
              <a:extLst>
                <a:ext uri="{FF2B5EF4-FFF2-40B4-BE49-F238E27FC236}">
                  <a16:creationId xmlns:a16="http://schemas.microsoft.com/office/drawing/2014/main" id="{2B07E480-D1C3-4550-939B-73CE4C2EB22F}"/>
                </a:ext>
              </a:extLst>
            </p:cNvPr>
            <p:cNvSpPr/>
            <p:nvPr/>
          </p:nvSpPr>
          <p:spPr>
            <a:xfrm>
              <a:off x="475681" y="2550715"/>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7" name="Picture 35">
              <a:extLst>
                <a:ext uri="{FF2B5EF4-FFF2-40B4-BE49-F238E27FC236}">
                  <a16:creationId xmlns:a16="http://schemas.microsoft.com/office/drawing/2014/main" id="{A2311C69-33FD-4644-810E-5979B1F592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457" y="2629032"/>
              <a:ext cx="350160" cy="3501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8" name="Groupe 177">
            <a:extLst>
              <a:ext uri="{FF2B5EF4-FFF2-40B4-BE49-F238E27FC236}">
                <a16:creationId xmlns:a16="http://schemas.microsoft.com/office/drawing/2014/main" id="{E671CD00-8858-4EB0-A96F-1D775023D444}"/>
              </a:ext>
            </a:extLst>
          </p:cNvPr>
          <p:cNvGrpSpPr/>
          <p:nvPr/>
        </p:nvGrpSpPr>
        <p:grpSpPr>
          <a:xfrm>
            <a:off x="565609" y="2489955"/>
            <a:ext cx="504000" cy="504000"/>
            <a:chOff x="1098574" y="2550715"/>
            <a:chExt cx="504000" cy="504000"/>
          </a:xfrm>
        </p:grpSpPr>
        <p:sp>
          <p:nvSpPr>
            <p:cNvPr id="179" name="Ellipse 178">
              <a:extLst>
                <a:ext uri="{FF2B5EF4-FFF2-40B4-BE49-F238E27FC236}">
                  <a16:creationId xmlns:a16="http://schemas.microsoft.com/office/drawing/2014/main" id="{33DEFB16-1398-499C-B226-2C9202E4E15B}"/>
                </a:ext>
              </a:extLst>
            </p:cNvPr>
            <p:cNvSpPr/>
            <p:nvPr/>
          </p:nvSpPr>
          <p:spPr>
            <a:xfrm>
              <a:off x="1098574" y="2550715"/>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0" name="Picture 2">
              <a:extLst>
                <a:ext uri="{FF2B5EF4-FFF2-40B4-BE49-F238E27FC236}">
                  <a16:creationId xmlns:a16="http://schemas.microsoft.com/office/drawing/2014/main" id="{80DD23BD-9C95-49AC-893A-EBFAA97FAB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927" y="2637951"/>
              <a:ext cx="324000"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Placeholder 10">
            <a:extLst>
              <a:ext uri="{FF2B5EF4-FFF2-40B4-BE49-F238E27FC236}">
                <a16:creationId xmlns:a16="http://schemas.microsoft.com/office/drawing/2014/main" id="{669B4D83-344D-4416-94AC-2D964F6DEFCB}"/>
              </a:ext>
            </a:extLst>
          </p:cNvPr>
          <p:cNvSpPr txBox="1">
            <a:spLocks/>
          </p:cNvSpPr>
          <p:nvPr/>
        </p:nvSpPr>
        <p:spPr>
          <a:xfrm>
            <a:off x="470302" y="1604593"/>
            <a:ext cx="2654794" cy="1711208"/>
          </a:xfrm>
          <a:prstGeom prst="rect">
            <a:avLst/>
          </a:prstGeom>
        </p:spPr>
        <p:txBody>
          <a:bodyPr vert="horz" lIns="0" tIns="0" rIns="0" bIns="0" rtlCol="0">
            <a:noAutofit/>
          </a:bodyPr>
          <a:lstStyle/>
          <a:p>
            <a:pPr lvl="0">
              <a:spcBef>
                <a:spcPts val="200"/>
              </a:spcBef>
              <a:buClr>
                <a:srgbClr val="0070AD"/>
              </a:buClr>
              <a:defRPr/>
            </a:pPr>
            <a:r>
              <a:rPr lang="en-US" sz="1200"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PRODUIT </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Joint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d’étanchéité</a:t>
            </a:r>
            <a:endPar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endParaRPr>
          </a:p>
          <a:p>
            <a:pPr lvl="0">
              <a:spcBef>
                <a:spcPts val="200"/>
              </a:spcBef>
              <a:buClr>
                <a:srgbClr val="0070AD"/>
              </a:buClr>
              <a:defRPr/>
            </a:pPr>
            <a:endPar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endParaRPr>
          </a:p>
          <a:p>
            <a:pPr lvl="0">
              <a:spcBef>
                <a:spcPts val="200"/>
              </a:spcBef>
              <a:buClr>
                <a:srgbClr val="0070AD"/>
              </a:buClr>
              <a:defRPr/>
            </a:pPr>
            <a:r>
              <a:rPr lang="en-US" sz="1200"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BESOIN</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 Modification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Modèle</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de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données</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 Conception</a:t>
            </a:r>
          </a:p>
        </p:txBody>
      </p:sp>
      <p:sp>
        <p:nvSpPr>
          <p:cNvPr id="182" name="Text Placeholder 10">
            <a:extLst>
              <a:ext uri="{FF2B5EF4-FFF2-40B4-BE49-F238E27FC236}">
                <a16:creationId xmlns:a16="http://schemas.microsoft.com/office/drawing/2014/main" id="{EA4444BE-9E81-443F-AFD5-6A4338E0C927}"/>
              </a:ext>
            </a:extLst>
          </p:cNvPr>
          <p:cNvSpPr txBox="1">
            <a:spLocks/>
          </p:cNvSpPr>
          <p:nvPr/>
        </p:nvSpPr>
        <p:spPr>
          <a:xfrm>
            <a:off x="470302" y="3926855"/>
            <a:ext cx="2654794" cy="657833"/>
          </a:xfrm>
          <a:prstGeom prst="rect">
            <a:avLst/>
          </a:prstGeom>
        </p:spPr>
        <p:txBody>
          <a:bodyPr vert="horz" lIns="0" tIns="0" rIns="0" bIns="0" rtlCol="0">
            <a:noAutofit/>
          </a:bodyPr>
          <a:lstStyle/>
          <a:p>
            <a:pPr lvl="0">
              <a:spcBef>
                <a:spcPts val="200"/>
              </a:spcBef>
              <a:buClr>
                <a:srgbClr val="0070AD"/>
              </a:buClr>
              <a:defRPr/>
            </a:pPr>
            <a:r>
              <a:rPr lang="en-US" sz="1200"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PROGICIEL PLM</a:t>
            </a:r>
          </a:p>
          <a:p>
            <a:pPr lvl="0">
              <a:spcBef>
                <a:spcPts val="200"/>
              </a:spcBef>
              <a:buClr>
                <a:srgbClr val="0070AD"/>
              </a:buClr>
              <a:defRPr/>
            </a:pP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Collaboration</a:t>
            </a:r>
          </a:p>
          <a:p>
            <a:pPr lvl="0">
              <a:spcBef>
                <a:spcPts val="200"/>
              </a:spcBef>
              <a:buClr>
                <a:srgbClr val="0070AD"/>
              </a:buClr>
              <a:defRPr/>
            </a:pP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Cycle de vie</a:t>
            </a:r>
          </a:p>
        </p:txBody>
      </p:sp>
      <p:sp>
        <p:nvSpPr>
          <p:cNvPr id="183" name="Text Placeholder 10">
            <a:extLst>
              <a:ext uri="{FF2B5EF4-FFF2-40B4-BE49-F238E27FC236}">
                <a16:creationId xmlns:a16="http://schemas.microsoft.com/office/drawing/2014/main" id="{13E23BEC-4B9E-46C8-89A8-913906E783E7}"/>
              </a:ext>
            </a:extLst>
          </p:cNvPr>
          <p:cNvSpPr txBox="1">
            <a:spLocks/>
          </p:cNvSpPr>
          <p:nvPr/>
        </p:nvSpPr>
        <p:spPr>
          <a:xfrm>
            <a:off x="470302" y="4676038"/>
            <a:ext cx="2894922" cy="1711208"/>
          </a:xfrm>
          <a:prstGeom prst="rect">
            <a:avLst/>
          </a:prstGeom>
        </p:spPr>
        <p:txBody>
          <a:bodyPr vert="horz" lIns="0" tIns="0" rIns="0" bIns="0" rtlCol="0">
            <a:noAutofit/>
          </a:bodyPr>
          <a:lstStyle/>
          <a:p>
            <a:pPr lvl="0">
              <a:spcBef>
                <a:spcPts val="200"/>
              </a:spcBef>
              <a:buClr>
                <a:srgbClr val="0070AD"/>
              </a:buClr>
              <a:defRPr/>
            </a:pPr>
            <a:r>
              <a:rPr lang="en-US" sz="1200" b="1" dirty="0">
                <a:latin typeface="Verdana" panose="020B0604030504040204" pitchFamily="34" charset="0"/>
                <a:ea typeface="Verdana" panose="020B0604030504040204" pitchFamily="34" charset="0"/>
                <a:cs typeface="Verdana" panose="020B0604030504040204" pitchFamily="34" charset="0"/>
              </a:rPr>
              <a:t>GESTION</a:t>
            </a:r>
          </a:p>
          <a:p>
            <a:pPr lvl="0">
              <a:spcBef>
                <a:spcPts val="200"/>
              </a:spcBef>
              <a:buClr>
                <a:srgbClr val="0070AD"/>
              </a:buClr>
              <a:defRPr/>
            </a:pP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Données</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(Structure, store…)</a:t>
            </a:r>
          </a:p>
          <a:p>
            <a:pPr lvl="0">
              <a:spcBef>
                <a:spcPts val="200"/>
              </a:spcBef>
              <a:buClr>
                <a:srgbClr val="0070AD"/>
              </a:buClr>
              <a:defRPr/>
            </a:pP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Processus</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(Roles, “workflows”…)</a:t>
            </a:r>
          </a:p>
          <a:p>
            <a:pPr lvl="0">
              <a:spcBef>
                <a:spcPts val="200"/>
              </a:spcBef>
              <a:buClr>
                <a:srgbClr val="0070AD"/>
              </a:buClr>
              <a:defRPr/>
            </a:pP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Diversité</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a:t>
            </a:r>
            <a:r>
              <a:rPr lang="en-US" sz="1200"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Produit</a:t>
            </a:r>
            <a:r>
              <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(Configurations)</a:t>
            </a:r>
          </a:p>
          <a:p>
            <a:pPr lvl="0">
              <a:spcBef>
                <a:spcPts val="200"/>
              </a:spcBef>
              <a:buClr>
                <a:srgbClr val="0070AD"/>
              </a:buClr>
              <a:defRPr/>
            </a:pPr>
            <a:endParaRPr lang="en-US" sz="1200"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84" name="Groupe 183">
            <a:extLst>
              <a:ext uri="{FF2B5EF4-FFF2-40B4-BE49-F238E27FC236}">
                <a16:creationId xmlns:a16="http://schemas.microsoft.com/office/drawing/2014/main" id="{50442322-E084-44B1-B2F3-6AD54E0BF610}"/>
              </a:ext>
            </a:extLst>
          </p:cNvPr>
          <p:cNvGrpSpPr/>
          <p:nvPr/>
        </p:nvGrpSpPr>
        <p:grpSpPr>
          <a:xfrm>
            <a:off x="982264" y="5692033"/>
            <a:ext cx="504000" cy="504000"/>
            <a:chOff x="982264" y="5692033"/>
            <a:chExt cx="504000" cy="504000"/>
          </a:xfrm>
        </p:grpSpPr>
        <p:sp>
          <p:nvSpPr>
            <p:cNvPr id="185" name="Ellipse 184">
              <a:extLst>
                <a:ext uri="{FF2B5EF4-FFF2-40B4-BE49-F238E27FC236}">
                  <a16:creationId xmlns:a16="http://schemas.microsoft.com/office/drawing/2014/main" id="{91AD776B-A616-4C57-8BEA-744EFB2F1E1D}"/>
                </a:ext>
              </a:extLst>
            </p:cNvPr>
            <p:cNvSpPr/>
            <p:nvPr/>
          </p:nvSpPr>
          <p:spPr>
            <a:xfrm>
              <a:off x="982264" y="5692033"/>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6" name="Picture 22">
              <a:extLst>
                <a:ext uri="{FF2B5EF4-FFF2-40B4-BE49-F238E27FC236}">
                  <a16:creationId xmlns:a16="http://schemas.microsoft.com/office/drawing/2014/main" id="{BF40BDC1-2CC9-4702-BB7B-D794C06141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6164" y="5757081"/>
              <a:ext cx="373904" cy="373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7" name="Groupe 186">
            <a:extLst>
              <a:ext uri="{FF2B5EF4-FFF2-40B4-BE49-F238E27FC236}">
                <a16:creationId xmlns:a16="http://schemas.microsoft.com/office/drawing/2014/main" id="{1F0FDE38-5959-4146-8D7F-8FE34E2FB994}"/>
              </a:ext>
            </a:extLst>
          </p:cNvPr>
          <p:cNvGrpSpPr/>
          <p:nvPr/>
        </p:nvGrpSpPr>
        <p:grpSpPr>
          <a:xfrm>
            <a:off x="514880" y="5705114"/>
            <a:ext cx="504000" cy="504000"/>
            <a:chOff x="514880" y="5705114"/>
            <a:chExt cx="504000" cy="504000"/>
          </a:xfrm>
        </p:grpSpPr>
        <p:sp>
          <p:nvSpPr>
            <p:cNvPr id="188" name="Ellipse 187">
              <a:extLst>
                <a:ext uri="{FF2B5EF4-FFF2-40B4-BE49-F238E27FC236}">
                  <a16:creationId xmlns:a16="http://schemas.microsoft.com/office/drawing/2014/main" id="{7357A6BD-66E7-4CAE-8C68-C866888B9ACC}"/>
                </a:ext>
              </a:extLst>
            </p:cNvPr>
            <p:cNvSpPr/>
            <p:nvPr/>
          </p:nvSpPr>
          <p:spPr>
            <a:xfrm>
              <a:off x="514880" y="5705114"/>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9" name="Picture 40">
              <a:extLst>
                <a:ext uri="{FF2B5EF4-FFF2-40B4-BE49-F238E27FC236}">
                  <a16:creationId xmlns:a16="http://schemas.microsoft.com/office/drawing/2014/main" id="{D4DDA469-5012-499C-9D3B-D8E34D6CE5F0}"/>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7010" y="5784155"/>
              <a:ext cx="364967" cy="364967"/>
            </a:xfrm>
            <a:prstGeom prst="rect">
              <a:avLst/>
            </a:prstGeom>
            <a:noFill/>
            <a:extLst>
              <a:ext uri="{909E8E84-426E-40DD-AFC4-6F175D3DCCD1}">
                <a14:hiddenFill xmlns:a14="http://schemas.microsoft.com/office/drawing/2010/main">
                  <a:solidFill>
                    <a:srgbClr val="FFFFFF"/>
                  </a:solidFill>
                </a14:hiddenFill>
              </a:ext>
            </a:extLst>
          </p:spPr>
        </p:pic>
      </p:grpSp>
      <p:sp>
        <p:nvSpPr>
          <p:cNvPr id="192" name="Rectangle : coins arrondis 191">
            <a:extLst>
              <a:ext uri="{FF2B5EF4-FFF2-40B4-BE49-F238E27FC236}">
                <a16:creationId xmlns:a16="http://schemas.microsoft.com/office/drawing/2014/main" id="{189E058F-470B-446A-9689-9DA3F63C3115}"/>
              </a:ext>
            </a:extLst>
          </p:cNvPr>
          <p:cNvSpPr/>
          <p:nvPr/>
        </p:nvSpPr>
        <p:spPr>
          <a:xfrm>
            <a:off x="4583897" y="1085042"/>
            <a:ext cx="846086" cy="3115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Manifeste</a:t>
            </a:r>
            <a:endParaRPr lang="fr-FR" sz="1200" b="1" dirty="0"/>
          </a:p>
        </p:txBody>
      </p:sp>
      <p:sp>
        <p:nvSpPr>
          <p:cNvPr id="193" name="Rectangle : coins arrondis 192">
            <a:extLst>
              <a:ext uri="{FF2B5EF4-FFF2-40B4-BE49-F238E27FC236}">
                <a16:creationId xmlns:a16="http://schemas.microsoft.com/office/drawing/2014/main" id="{EA1A3445-8114-40B1-B83F-ADF8ACD3B2C5}"/>
              </a:ext>
            </a:extLst>
          </p:cNvPr>
          <p:cNvSpPr/>
          <p:nvPr/>
        </p:nvSpPr>
        <p:spPr>
          <a:xfrm>
            <a:off x="5500686" y="1021259"/>
            <a:ext cx="756508" cy="30801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Recueil </a:t>
            </a:r>
          </a:p>
        </p:txBody>
      </p:sp>
      <p:sp>
        <p:nvSpPr>
          <p:cNvPr id="194" name="Rectangle : coins arrondis 193">
            <a:extLst>
              <a:ext uri="{FF2B5EF4-FFF2-40B4-BE49-F238E27FC236}">
                <a16:creationId xmlns:a16="http://schemas.microsoft.com/office/drawing/2014/main" id="{6E962FEE-9503-42FC-85A3-4EF04BE442A2}"/>
              </a:ext>
            </a:extLst>
          </p:cNvPr>
          <p:cNvSpPr/>
          <p:nvPr/>
        </p:nvSpPr>
        <p:spPr>
          <a:xfrm>
            <a:off x="5322975" y="1293884"/>
            <a:ext cx="907291" cy="289794"/>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endParaRPr lang="fr-FR" sz="1050" b="1" dirty="0">
              <a:solidFill>
                <a:srgbClr val="2B0A3D">
                  <a:lumMod val="50000"/>
                </a:srgbClr>
              </a:solidFill>
              <a:latin typeface="Verdana" panose="020B0604030504040204" pitchFamily="34" charset="0"/>
              <a:ea typeface="Verdana" panose="020B0604030504040204" pitchFamily="34" charset="0"/>
            </a:endParaRPr>
          </a:p>
          <a:p>
            <a:pPr lvl="0" algn="ctr">
              <a:defRPr/>
            </a:pPr>
            <a:r>
              <a:rPr lang="fr-FR" sz="1050" b="1" dirty="0">
                <a:solidFill>
                  <a:srgbClr val="2B0A3D">
                    <a:lumMod val="50000"/>
                  </a:srgbClr>
                </a:solidFill>
                <a:latin typeface="Verdana" panose="020B0604030504040204" pitchFamily="34" charset="0"/>
                <a:ea typeface="Verdana" panose="020B0604030504040204" pitchFamily="34" charset="0"/>
              </a:rPr>
              <a:t>Référentiel</a:t>
            </a:r>
          </a:p>
          <a:p>
            <a:pPr algn="ctr"/>
            <a:endParaRPr lang="fr-FR" sz="1000" b="1" dirty="0"/>
          </a:p>
        </p:txBody>
      </p:sp>
      <p:sp>
        <p:nvSpPr>
          <p:cNvPr id="195" name="ZoneTexte 194">
            <a:extLst>
              <a:ext uri="{FF2B5EF4-FFF2-40B4-BE49-F238E27FC236}">
                <a16:creationId xmlns:a16="http://schemas.microsoft.com/office/drawing/2014/main" id="{C0109101-6229-43BB-98FA-7EDB8FC933D4}"/>
              </a:ext>
            </a:extLst>
          </p:cNvPr>
          <p:cNvSpPr txBox="1"/>
          <p:nvPr/>
        </p:nvSpPr>
        <p:spPr>
          <a:xfrm>
            <a:off x="6548832" y="1115567"/>
            <a:ext cx="452368" cy="461665"/>
          </a:xfrm>
          <a:prstGeom prst="rect">
            <a:avLst/>
          </a:prstGeom>
          <a:noFill/>
        </p:spPr>
        <p:txBody>
          <a:bodyPr wrap="none" rtlCol="0">
            <a:spAutoFit/>
          </a:bodyPr>
          <a:lstStyle/>
          <a:p>
            <a:pPr algn="ctr"/>
            <a:r>
              <a:rPr lang="fr-FR" sz="2400" b="1" dirty="0"/>
              <a:t>≠</a:t>
            </a:r>
          </a:p>
        </p:txBody>
      </p:sp>
      <p:grpSp>
        <p:nvGrpSpPr>
          <p:cNvPr id="154" name="Groupe 153">
            <a:extLst>
              <a:ext uri="{FF2B5EF4-FFF2-40B4-BE49-F238E27FC236}">
                <a16:creationId xmlns:a16="http://schemas.microsoft.com/office/drawing/2014/main" id="{39F6B4B5-65D1-4996-B4BB-8013DD6FE5E2}"/>
              </a:ext>
            </a:extLst>
          </p:cNvPr>
          <p:cNvGrpSpPr/>
          <p:nvPr/>
        </p:nvGrpSpPr>
        <p:grpSpPr>
          <a:xfrm>
            <a:off x="3659360" y="5674493"/>
            <a:ext cx="2894922" cy="633354"/>
            <a:chOff x="3659360" y="5674493"/>
            <a:chExt cx="2894922" cy="633354"/>
          </a:xfrm>
        </p:grpSpPr>
        <p:sp>
          <p:nvSpPr>
            <p:cNvPr id="191" name="Text Placeholder 9">
              <a:extLst>
                <a:ext uri="{FF2B5EF4-FFF2-40B4-BE49-F238E27FC236}">
                  <a16:creationId xmlns:a16="http://schemas.microsoft.com/office/drawing/2014/main" id="{F639D6C0-88D6-4C77-B150-8653FD153ACD}"/>
                </a:ext>
              </a:extLst>
            </p:cNvPr>
            <p:cNvSpPr txBox="1">
              <a:spLocks/>
            </p:cNvSpPr>
            <p:nvPr/>
          </p:nvSpPr>
          <p:spPr>
            <a:xfrm rot="21164887">
              <a:off x="3659360" y="5807978"/>
              <a:ext cx="2894922" cy="484507"/>
            </a:xfrm>
            <a:prstGeom prst="rect">
              <a:avLst/>
            </a:prstGeom>
            <a:noFill/>
            <a:ln>
              <a:noFill/>
              <a:prstDash val="dash"/>
            </a:ln>
          </p:spPr>
          <p:txBody>
            <a:bodyPr vert="horz" lIns="0" tIns="0" rIns="0" bIns="0" rtlCol="0" anchor="ctr">
              <a:noAutofit/>
            </a:bodyPr>
            <a:lstStyle/>
            <a:p>
              <a:pPr marL="0" marR="0" lvl="0" indent="0" algn="ctr" defTabSz="914400" rtl="0" eaLnBrk="1" fontAlgn="auto" latinLnBrk="0" hangingPunct="1">
                <a:lnSpc>
                  <a:spcPct val="90000"/>
                </a:lnSpc>
                <a:spcAft>
                  <a:spcPts val="0"/>
                </a:spcAft>
                <a:buClrTx/>
                <a:buSzTx/>
                <a:buFont typeface="Arial" panose="020B0604020202020204" pitchFamily="34" charset="0"/>
                <a:buNone/>
                <a:tabLst/>
                <a:defRPr/>
              </a:pPr>
              <a:r>
                <a:rPr kumimoji="0" lang="pt-PT" sz="1200" b="1" i="0" u="none" strike="noStrike" kern="1200" cap="none" spc="0" normalizeH="0" baseline="0" noProof="0" dirty="0">
                  <a:ln>
                    <a:noFill/>
                  </a:ln>
                  <a:solidFill>
                    <a:srgbClr val="C81110"/>
                  </a:solidFill>
                  <a:effectLst/>
                  <a:uLnTx/>
                  <a:uFillTx/>
                  <a:latin typeface="Verdana" panose="020B0604030504040204" pitchFamily="34" charset="0"/>
                  <a:ea typeface="Verdana" panose="020B0604030504040204" pitchFamily="34" charset="0"/>
                  <a:cs typeface="Verdana" panose="020B0604030504040204" pitchFamily="34" charset="0"/>
                </a:rPr>
                <a:t>Airbus, EDF, </a:t>
              </a:r>
            </a:p>
            <a:p>
              <a:pPr marL="0" marR="0" lvl="0" indent="0" algn="ctr" defTabSz="914400" rtl="0" eaLnBrk="1" fontAlgn="auto" latinLnBrk="0" hangingPunct="1">
                <a:lnSpc>
                  <a:spcPct val="90000"/>
                </a:lnSpc>
                <a:spcAft>
                  <a:spcPts val="0"/>
                </a:spcAft>
                <a:buClrTx/>
                <a:buSzTx/>
                <a:buFont typeface="Arial" panose="020B0604020202020204" pitchFamily="34" charset="0"/>
                <a:buNone/>
                <a:tabLst/>
                <a:defRPr/>
              </a:pPr>
              <a:r>
                <a:rPr kumimoji="0" lang="pt-PT" sz="1200" b="1" i="0" u="none" strike="noStrike" kern="1200" cap="none" spc="0" normalizeH="0" baseline="0" noProof="0" dirty="0">
                  <a:ln>
                    <a:noFill/>
                  </a:ln>
                  <a:solidFill>
                    <a:srgbClr val="C81110"/>
                  </a:solidFill>
                  <a:effectLst/>
                  <a:uLnTx/>
                  <a:uFillTx/>
                  <a:latin typeface="Verdana" panose="020B0604030504040204" pitchFamily="34" charset="0"/>
                  <a:ea typeface="Verdana" panose="020B0604030504040204" pitchFamily="34" charset="0"/>
                  <a:cs typeface="Verdana" panose="020B0604030504040204" pitchFamily="34" charset="0"/>
                </a:rPr>
                <a:t>Framatome...</a:t>
              </a:r>
            </a:p>
          </p:txBody>
        </p:sp>
        <p:pic>
          <p:nvPicPr>
            <p:cNvPr id="23579" name="Picture 27">
              <a:extLst>
                <a:ext uri="{FF2B5EF4-FFF2-40B4-BE49-F238E27FC236}">
                  <a16:creationId xmlns:a16="http://schemas.microsoft.com/office/drawing/2014/main" id="{4B290738-DA19-47A7-ADBC-50F9C19988D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13503" y="5674493"/>
              <a:ext cx="633354" cy="633354"/>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Title 3">
            <a:extLst>
              <a:ext uri="{FF2B5EF4-FFF2-40B4-BE49-F238E27FC236}">
                <a16:creationId xmlns:a16="http://schemas.microsoft.com/office/drawing/2014/main" id="{70C502C2-F8D6-4CDA-8BE9-40CFBD4E6D39}"/>
              </a:ext>
            </a:extLst>
          </p:cNvPr>
          <p:cNvSpPr>
            <a:spLocks noGrp="1"/>
          </p:cNvSpPr>
          <p:nvPr>
            <p:ph type="title"/>
          </p:nvPr>
        </p:nvSpPr>
        <p:spPr>
          <a:xfrm>
            <a:off x="227349" y="144016"/>
            <a:ext cx="11125236" cy="692696"/>
          </a:xfrm>
        </p:spPr>
        <p:txBody>
          <a:bodyPr/>
          <a:lstStyle/>
          <a:p>
            <a:r>
              <a:rPr lang="fr-FR" sz="2800" b="1" dirty="0"/>
              <a:t>L’approche DevOps, une continuité incontournable </a:t>
            </a:r>
          </a:p>
        </p:txBody>
      </p:sp>
      <p:sp>
        <p:nvSpPr>
          <p:cNvPr id="84" name="Text Placeholder 9">
            <a:extLst>
              <a:ext uri="{FF2B5EF4-FFF2-40B4-BE49-F238E27FC236}">
                <a16:creationId xmlns:a16="http://schemas.microsoft.com/office/drawing/2014/main" id="{407F9F58-C67D-4432-B455-C7AFE8ACE7CD}"/>
              </a:ext>
            </a:extLst>
          </p:cNvPr>
          <p:cNvSpPr txBox="1">
            <a:spLocks/>
          </p:cNvSpPr>
          <p:nvPr/>
        </p:nvSpPr>
        <p:spPr>
          <a:xfrm>
            <a:off x="632871" y="961146"/>
            <a:ext cx="2697558"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Entreprise CECM</a:t>
            </a:r>
          </a:p>
        </p:txBody>
      </p:sp>
      <p:sp>
        <p:nvSpPr>
          <p:cNvPr id="85" name="Text Placeholder 1">
            <a:extLst>
              <a:ext uri="{FF2B5EF4-FFF2-40B4-BE49-F238E27FC236}">
                <a16:creationId xmlns:a16="http://schemas.microsoft.com/office/drawing/2014/main" id="{5D70D23C-434A-43D6-BB96-D14584C1C344}"/>
              </a:ext>
            </a:extLst>
          </p:cNvPr>
          <p:cNvSpPr txBox="1">
            <a:spLocks/>
          </p:cNvSpPr>
          <p:nvPr/>
        </p:nvSpPr>
        <p:spPr>
          <a:xfrm>
            <a:off x="4197923"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CYCLE EN “V”</a:t>
            </a:r>
          </a:p>
        </p:txBody>
      </p:sp>
      <p:sp>
        <p:nvSpPr>
          <p:cNvPr id="86" name="Forme libre : forme 85">
            <a:extLst>
              <a:ext uri="{FF2B5EF4-FFF2-40B4-BE49-F238E27FC236}">
                <a16:creationId xmlns:a16="http://schemas.microsoft.com/office/drawing/2014/main" id="{BE387DC7-CBE7-4299-91D8-89AB16942E51}"/>
              </a:ext>
            </a:extLst>
          </p:cNvPr>
          <p:cNvSpPr/>
          <p:nvPr/>
        </p:nvSpPr>
        <p:spPr>
          <a:xfrm>
            <a:off x="4029670"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chemeClr val="tx1"/>
                </a:solidFill>
              </a:rPr>
              <a:t>1980</a:t>
            </a:r>
          </a:p>
        </p:txBody>
      </p:sp>
      <p:sp>
        <p:nvSpPr>
          <p:cNvPr id="87" name="Forme libre : forme 86">
            <a:extLst>
              <a:ext uri="{FF2B5EF4-FFF2-40B4-BE49-F238E27FC236}">
                <a16:creationId xmlns:a16="http://schemas.microsoft.com/office/drawing/2014/main" id="{3D562FC8-56B5-431E-9E97-8A6B814A92D2}"/>
              </a:ext>
            </a:extLst>
          </p:cNvPr>
          <p:cNvSpPr/>
          <p:nvPr/>
        </p:nvSpPr>
        <p:spPr>
          <a:xfrm>
            <a:off x="5852976"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chemeClr val="tx1"/>
                </a:solidFill>
              </a:rPr>
              <a:t>1989</a:t>
            </a:r>
            <a:r>
              <a:rPr lang="en-US" sz="1400" kern="1200" dirty="0">
                <a:solidFill>
                  <a:schemeClr val="tx1"/>
                </a:solidFill>
              </a:rPr>
              <a:t>-2019</a:t>
            </a:r>
          </a:p>
        </p:txBody>
      </p:sp>
      <p:sp>
        <p:nvSpPr>
          <p:cNvPr id="88" name="Forme libre : forme 87">
            <a:extLst>
              <a:ext uri="{FF2B5EF4-FFF2-40B4-BE49-F238E27FC236}">
                <a16:creationId xmlns:a16="http://schemas.microsoft.com/office/drawing/2014/main" id="{C6A12E0D-275F-462D-BD3B-BB6B006FFD7D}"/>
              </a:ext>
            </a:extLst>
          </p:cNvPr>
          <p:cNvSpPr/>
          <p:nvPr/>
        </p:nvSpPr>
        <p:spPr>
          <a:xfrm>
            <a:off x="7677946"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chemeClr val="tx1"/>
                </a:solidFill>
              </a:rPr>
              <a:t>2001</a:t>
            </a:r>
          </a:p>
        </p:txBody>
      </p:sp>
      <p:sp>
        <p:nvSpPr>
          <p:cNvPr id="89" name="Forme libre : forme 88">
            <a:extLst>
              <a:ext uri="{FF2B5EF4-FFF2-40B4-BE49-F238E27FC236}">
                <a16:creationId xmlns:a16="http://schemas.microsoft.com/office/drawing/2014/main" id="{C16E4AD8-7879-4818-BB24-2E6BA4F16A1C}"/>
              </a:ext>
            </a:extLst>
          </p:cNvPr>
          <p:cNvSpPr/>
          <p:nvPr/>
        </p:nvSpPr>
        <p:spPr>
          <a:xfrm>
            <a:off x="9501251" y="2018184"/>
            <a:ext cx="2025896" cy="364923"/>
          </a:xfrm>
          <a:custGeom>
            <a:avLst/>
            <a:gdLst>
              <a:gd name="connsiteX0" fmla="*/ 0 w 1814259"/>
              <a:gd name="connsiteY0" fmla="*/ 0 h 335274"/>
              <a:gd name="connsiteX1" fmla="*/ 1646622 w 1814259"/>
              <a:gd name="connsiteY1" fmla="*/ 0 h 335274"/>
              <a:gd name="connsiteX2" fmla="*/ 1814259 w 1814259"/>
              <a:gd name="connsiteY2" fmla="*/ 167637 h 335274"/>
              <a:gd name="connsiteX3" fmla="*/ 1646622 w 1814259"/>
              <a:gd name="connsiteY3" fmla="*/ 335274 h 335274"/>
              <a:gd name="connsiteX4" fmla="*/ 0 w 1814259"/>
              <a:gd name="connsiteY4" fmla="*/ 335274 h 335274"/>
              <a:gd name="connsiteX5" fmla="*/ 167637 w 1814259"/>
              <a:gd name="connsiteY5" fmla="*/ 167637 h 335274"/>
              <a:gd name="connsiteX6" fmla="*/ 0 w 1814259"/>
              <a:gd name="connsiteY6" fmla="*/ 0 h 3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59" h="335274">
                <a:moveTo>
                  <a:pt x="0" y="0"/>
                </a:moveTo>
                <a:lnTo>
                  <a:pt x="1646622" y="0"/>
                </a:lnTo>
                <a:lnTo>
                  <a:pt x="1814259" y="167637"/>
                </a:lnTo>
                <a:lnTo>
                  <a:pt x="1646622" y="335274"/>
                </a:lnTo>
                <a:lnTo>
                  <a:pt x="0" y="335274"/>
                </a:lnTo>
                <a:lnTo>
                  <a:pt x="167637" y="167637"/>
                </a:lnTo>
                <a:lnTo>
                  <a:pt x="0" y="0"/>
                </a:lnTo>
                <a:close/>
              </a:path>
            </a:pathLst>
          </a:custGeom>
          <a:solidFill>
            <a:schemeClr val="bg1"/>
          </a:solidFill>
          <a:ln w="57150">
            <a:solidFill>
              <a:schemeClr val="accent2">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1645" tIns="21336" rIns="188973" bIns="21336" numCol="1" spcCol="1270" anchor="ctr" anchorCtr="0">
            <a:noAutofit/>
          </a:bodyPr>
          <a:lstStyle/>
          <a:p>
            <a:pPr marL="0" lvl="0" indent="0" algn="ctr" defTabSz="711200">
              <a:lnSpc>
                <a:spcPct val="90000"/>
              </a:lnSpc>
              <a:spcBef>
                <a:spcPct val="0"/>
              </a:spcBef>
              <a:spcAft>
                <a:spcPct val="35000"/>
              </a:spcAft>
              <a:buNone/>
            </a:pPr>
            <a:r>
              <a:rPr lang="en-US" sz="1400" b="1" kern="1200" dirty="0">
                <a:solidFill>
                  <a:srgbClr val="005482"/>
                </a:solidFill>
              </a:rPr>
              <a:t>2007</a:t>
            </a:r>
          </a:p>
        </p:txBody>
      </p:sp>
      <p:sp>
        <p:nvSpPr>
          <p:cNvPr id="90" name="Text Placeholder 1">
            <a:extLst>
              <a:ext uri="{FF2B5EF4-FFF2-40B4-BE49-F238E27FC236}">
                <a16:creationId xmlns:a16="http://schemas.microsoft.com/office/drawing/2014/main" id="{ED2C8EE5-D9F1-41A1-81A2-7397EDB6E598}"/>
              </a:ext>
            </a:extLst>
          </p:cNvPr>
          <p:cNvSpPr txBox="1">
            <a:spLocks/>
          </p:cNvSpPr>
          <p:nvPr/>
        </p:nvSpPr>
        <p:spPr>
          <a:xfrm>
            <a:off x="6055566"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ITIL®</a:t>
            </a:r>
          </a:p>
        </p:txBody>
      </p:sp>
      <p:sp>
        <p:nvSpPr>
          <p:cNvPr id="91" name="Text Placeholder 1">
            <a:extLst>
              <a:ext uri="{FF2B5EF4-FFF2-40B4-BE49-F238E27FC236}">
                <a16:creationId xmlns:a16="http://schemas.microsoft.com/office/drawing/2014/main" id="{AF2D8D38-F92D-4745-887E-3505EDE43805}"/>
              </a:ext>
            </a:extLst>
          </p:cNvPr>
          <p:cNvSpPr txBox="1">
            <a:spLocks/>
          </p:cNvSpPr>
          <p:nvPr/>
        </p:nvSpPr>
        <p:spPr>
          <a:xfrm>
            <a:off x="7937112"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AGILITE</a:t>
            </a:r>
          </a:p>
        </p:txBody>
      </p:sp>
      <p:sp>
        <p:nvSpPr>
          <p:cNvPr id="92" name="Text Placeholder 1">
            <a:extLst>
              <a:ext uri="{FF2B5EF4-FFF2-40B4-BE49-F238E27FC236}">
                <a16:creationId xmlns:a16="http://schemas.microsoft.com/office/drawing/2014/main" id="{783C0DBB-97FB-4496-B05F-71F21E434A7B}"/>
              </a:ext>
            </a:extLst>
          </p:cNvPr>
          <p:cNvSpPr txBox="1">
            <a:spLocks/>
          </p:cNvSpPr>
          <p:nvPr/>
        </p:nvSpPr>
        <p:spPr>
          <a:xfrm>
            <a:off x="9711631" y="2451786"/>
            <a:ext cx="1547809" cy="300213"/>
          </a:xfrm>
          <a:prstGeom prst="rect">
            <a:avLst/>
          </a:prstGeom>
        </p:spPr>
        <p:txBody>
          <a:bodyPr/>
          <a:lstStyle/>
          <a:p>
            <a:pPr algn="ctr">
              <a:spcBef>
                <a:spcPts val="200"/>
              </a:spcBef>
              <a:buClr>
                <a:schemeClr val="accent1"/>
              </a:buClr>
            </a:pP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DevOps</a:t>
            </a:r>
          </a:p>
        </p:txBody>
      </p:sp>
      <p:sp>
        <p:nvSpPr>
          <p:cNvPr id="93" name="Rectangle 92">
            <a:extLst>
              <a:ext uri="{FF2B5EF4-FFF2-40B4-BE49-F238E27FC236}">
                <a16:creationId xmlns:a16="http://schemas.microsoft.com/office/drawing/2014/main" id="{5ED257C6-6A11-40DD-9443-2C1B2BBAA464}"/>
              </a:ext>
            </a:extLst>
          </p:cNvPr>
          <p:cNvSpPr/>
          <p:nvPr/>
        </p:nvSpPr>
        <p:spPr>
          <a:xfrm>
            <a:off x="3728538" y="2966949"/>
            <a:ext cx="7840225" cy="157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grpSp>
        <p:nvGrpSpPr>
          <p:cNvPr id="94" name="Groupe 93">
            <a:extLst>
              <a:ext uri="{FF2B5EF4-FFF2-40B4-BE49-F238E27FC236}">
                <a16:creationId xmlns:a16="http://schemas.microsoft.com/office/drawing/2014/main" id="{293224E1-5DC2-4DE5-8B17-550C0CEC8E14}"/>
              </a:ext>
            </a:extLst>
          </p:cNvPr>
          <p:cNvGrpSpPr>
            <a:grpSpLocks noChangeAspect="1"/>
          </p:cNvGrpSpPr>
          <p:nvPr/>
        </p:nvGrpSpPr>
        <p:grpSpPr>
          <a:xfrm>
            <a:off x="4479747" y="2988066"/>
            <a:ext cx="1332118" cy="1695275"/>
            <a:chOff x="6086589" y="2033003"/>
            <a:chExt cx="2002432" cy="2548338"/>
          </a:xfrm>
        </p:grpSpPr>
        <p:sp>
          <p:nvSpPr>
            <p:cNvPr id="95" name="Flèche : droite à entaille 94">
              <a:extLst>
                <a:ext uri="{FF2B5EF4-FFF2-40B4-BE49-F238E27FC236}">
                  <a16:creationId xmlns:a16="http://schemas.microsoft.com/office/drawing/2014/main" id="{5AB1B852-6D9E-412E-AB5B-620839F86113}"/>
                </a:ext>
              </a:extLst>
            </p:cNvPr>
            <p:cNvSpPr/>
            <p:nvPr/>
          </p:nvSpPr>
          <p:spPr>
            <a:xfrm rot="18888017">
              <a:off x="6632884" y="2947990"/>
              <a:ext cx="2371124" cy="541150"/>
            </a:xfrm>
            <a:prstGeom prst="notchedRightArrow">
              <a:avLst>
                <a:gd name="adj1" fmla="val 100000"/>
                <a:gd name="adj2" fmla="val 50000"/>
              </a:avLst>
            </a:prstGeom>
            <a:solidFill>
              <a:srgbClr val="02D35E"/>
            </a:solidFill>
            <a:ln>
              <a:solidFill>
                <a:srgbClr val="05D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   Validation &amp; Release</a:t>
              </a:r>
            </a:p>
          </p:txBody>
        </p:sp>
        <p:sp>
          <p:nvSpPr>
            <p:cNvPr id="96" name="Flèche : droite à entaille 95">
              <a:extLst>
                <a:ext uri="{FF2B5EF4-FFF2-40B4-BE49-F238E27FC236}">
                  <a16:creationId xmlns:a16="http://schemas.microsoft.com/office/drawing/2014/main" id="{E40BCE6E-0391-40CF-A6AA-5EBEA89B1390}"/>
                </a:ext>
              </a:extLst>
            </p:cNvPr>
            <p:cNvSpPr/>
            <p:nvPr/>
          </p:nvSpPr>
          <p:spPr>
            <a:xfrm rot="2774576">
              <a:off x="5166632" y="3120230"/>
              <a:ext cx="2381068" cy="541153"/>
            </a:xfrm>
            <a:prstGeom prst="notchedRightArrow">
              <a:avLst>
                <a:gd name="adj1" fmla="val 100000"/>
                <a:gd name="adj2" fmla="val 50000"/>
              </a:avLst>
            </a:prstGeom>
            <a:solidFill>
              <a:srgbClr val="0D2C40"/>
            </a:solidFill>
            <a:ln>
              <a:solidFill>
                <a:srgbClr val="0E2B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Plan &amp; Development</a:t>
              </a:r>
            </a:p>
          </p:txBody>
        </p:sp>
      </p:grpSp>
      <p:grpSp>
        <p:nvGrpSpPr>
          <p:cNvPr id="97" name="Groupe 96">
            <a:extLst>
              <a:ext uri="{FF2B5EF4-FFF2-40B4-BE49-F238E27FC236}">
                <a16:creationId xmlns:a16="http://schemas.microsoft.com/office/drawing/2014/main" id="{E1FA4F57-9E6B-42E1-A3A7-E0D9E2162EB8}"/>
              </a:ext>
            </a:extLst>
          </p:cNvPr>
          <p:cNvGrpSpPr/>
          <p:nvPr/>
        </p:nvGrpSpPr>
        <p:grpSpPr>
          <a:xfrm>
            <a:off x="6303262" y="3035727"/>
            <a:ext cx="2241117" cy="1512639"/>
            <a:chOff x="6150862" y="3142263"/>
            <a:chExt cx="2241117" cy="1512639"/>
          </a:xfrm>
        </p:grpSpPr>
        <p:sp>
          <p:nvSpPr>
            <p:cNvPr id="98" name="Text Placeholder 1">
              <a:extLst>
                <a:ext uri="{FF2B5EF4-FFF2-40B4-BE49-F238E27FC236}">
                  <a16:creationId xmlns:a16="http://schemas.microsoft.com/office/drawing/2014/main" id="{82D54ECA-6C58-417F-BBF4-441DE032CD6E}"/>
                </a:ext>
              </a:extLst>
            </p:cNvPr>
            <p:cNvSpPr txBox="1">
              <a:spLocks/>
            </p:cNvSpPr>
            <p:nvPr/>
          </p:nvSpPr>
          <p:spPr>
            <a:xfrm>
              <a:off x="6507482" y="4354689"/>
              <a:ext cx="1547809" cy="300213"/>
            </a:xfrm>
            <a:prstGeom prst="rect">
              <a:avLst/>
            </a:prstGeom>
          </p:spPr>
          <p:txBody>
            <a:bodyPr wrap="none"/>
            <a:lstStyle/>
            <a:p>
              <a:pPr algn="ctr">
                <a:spcBef>
                  <a:spcPts val="200"/>
                </a:spcBef>
                <a:buClr>
                  <a:schemeClr val="accent1"/>
                </a:buClr>
              </a:pPr>
              <a:r>
                <a:rPr lang="en-US" sz="11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“Mur de la confusion”</a:t>
              </a:r>
            </a:p>
          </p:txBody>
        </p:sp>
        <p:grpSp>
          <p:nvGrpSpPr>
            <p:cNvPr id="99" name="Groupe 98">
              <a:extLst>
                <a:ext uri="{FF2B5EF4-FFF2-40B4-BE49-F238E27FC236}">
                  <a16:creationId xmlns:a16="http://schemas.microsoft.com/office/drawing/2014/main" id="{E4A1C922-2071-4600-9FF1-0FD8A18E69EB}"/>
                </a:ext>
              </a:extLst>
            </p:cNvPr>
            <p:cNvGrpSpPr>
              <a:grpSpLocks noChangeAspect="1"/>
            </p:cNvGrpSpPr>
            <p:nvPr/>
          </p:nvGrpSpPr>
          <p:grpSpPr>
            <a:xfrm>
              <a:off x="6150862" y="3142263"/>
              <a:ext cx="2241117" cy="1371841"/>
              <a:chOff x="5550957" y="4036434"/>
              <a:chExt cx="2976495" cy="1821983"/>
            </a:xfrm>
          </p:grpSpPr>
          <p:pic>
            <p:nvPicPr>
              <p:cNvPr id="100" name="Picture 4">
                <a:extLst>
                  <a:ext uri="{FF2B5EF4-FFF2-40B4-BE49-F238E27FC236}">
                    <a16:creationId xmlns:a16="http://schemas.microsoft.com/office/drawing/2014/main" id="{AC61244F-5C19-40C7-9701-16CFDEE6CA27}"/>
                  </a:ext>
                </a:extLst>
              </p:cNvPr>
              <p:cNvPicPr>
                <a:picLocks noChangeArrowheads="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688331" y="4036434"/>
                <a:ext cx="725604" cy="1821983"/>
              </a:xfrm>
              <a:prstGeom prst="rect">
                <a:avLst/>
              </a:prstGeom>
              <a:noFill/>
              <a:extLst>
                <a:ext uri="{909E8E84-426E-40DD-AFC4-6F175D3DCCD1}">
                  <a14:hiddenFill xmlns:a14="http://schemas.microsoft.com/office/drawing/2010/main">
                    <a:solidFill>
                      <a:srgbClr val="FFFFFF"/>
                    </a:solidFill>
                  </a14:hiddenFill>
                </a:ext>
              </a:extLst>
            </p:spPr>
          </p:pic>
          <p:grpSp>
            <p:nvGrpSpPr>
              <p:cNvPr id="111" name="Groupe 110">
                <a:extLst>
                  <a:ext uri="{FF2B5EF4-FFF2-40B4-BE49-F238E27FC236}">
                    <a16:creationId xmlns:a16="http://schemas.microsoft.com/office/drawing/2014/main" id="{7C7225EB-CE9D-4E22-A969-04432EC943C7}"/>
                  </a:ext>
                </a:extLst>
              </p:cNvPr>
              <p:cNvGrpSpPr>
                <a:grpSpLocks noChangeAspect="1"/>
              </p:cNvGrpSpPr>
              <p:nvPr/>
            </p:nvGrpSpPr>
            <p:grpSpPr>
              <a:xfrm>
                <a:off x="6920869" y="4657718"/>
                <a:ext cx="1606583" cy="928248"/>
                <a:chOff x="5015187" y="288031"/>
                <a:chExt cx="3874349" cy="2238512"/>
              </a:xfrm>
            </p:grpSpPr>
            <p:pic>
              <p:nvPicPr>
                <p:cNvPr id="122" name="Picture 8">
                  <a:extLst>
                    <a:ext uri="{FF2B5EF4-FFF2-40B4-BE49-F238E27FC236}">
                      <a16:creationId xmlns:a16="http://schemas.microsoft.com/office/drawing/2014/main" id="{F47E3A4C-1561-4D29-A274-565B7BC3D528}"/>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10000" b="91538" l="10000" r="90000">
                              <a14:foregroundMark x1="48889" y1="19231" x2="48889" y2="19231"/>
                              <a14:foregroundMark x1="53222" y1="91538" x2="53222" y2="91538"/>
                              <a14:backgroundMark x1="49556" y1="71731" x2="49556" y2="71731"/>
                              <a14:backgroundMark x1="46222" y1="38077" x2="46222" y2="38077"/>
                              <a14:backgroundMark x1="58444" y1="40000" x2="58444" y2="40000"/>
                              <a14:backgroundMark x1="40778" y1="40577" x2="40778" y2="40577"/>
                            </a14:backgroundRemoval>
                          </a14:imgEffect>
                        </a14:imgLayer>
                      </a14:imgProps>
                    </a:ext>
                    <a:ext uri="{28A0092B-C50C-407E-A947-70E740481C1C}">
                      <a14:useLocalDpi xmlns:a14="http://schemas.microsoft.com/office/drawing/2010/main" val="0"/>
                    </a:ext>
                  </a:extLst>
                </a:blip>
                <a:srcRect/>
                <a:stretch>
                  <a:fillRect/>
                </a:stretch>
              </p:blipFill>
              <p:spPr bwMode="auto">
                <a:xfrm>
                  <a:off x="5015187" y="288031"/>
                  <a:ext cx="3874349" cy="2238512"/>
                </a:xfrm>
                <a:prstGeom prst="rect">
                  <a:avLst/>
                </a:prstGeom>
                <a:noFill/>
                <a:extLst>
                  <a:ext uri="{909E8E84-426E-40DD-AFC4-6F175D3DCCD1}">
                    <a14:hiddenFill xmlns:a14="http://schemas.microsoft.com/office/drawing/2010/main">
                      <a:solidFill>
                        <a:srgbClr val="FFFFFF"/>
                      </a:solidFill>
                    </a14:hiddenFill>
                  </a:ext>
                </a:extLst>
              </p:spPr>
            </p:pic>
            <p:sp>
              <p:nvSpPr>
                <p:cNvPr id="123" name="Rectangle : coins arrondis 122">
                  <a:extLst>
                    <a:ext uri="{FF2B5EF4-FFF2-40B4-BE49-F238E27FC236}">
                      <a16:creationId xmlns:a16="http://schemas.microsoft.com/office/drawing/2014/main" id="{90B836B3-9FA8-416C-86FF-AC6BB0248C2B}"/>
                    </a:ext>
                  </a:extLst>
                </p:cNvPr>
                <p:cNvSpPr/>
                <p:nvPr/>
              </p:nvSpPr>
              <p:spPr>
                <a:xfrm>
                  <a:off x="6305668" y="2319524"/>
                  <a:ext cx="1293385" cy="70108"/>
                </a:xfrm>
                <a:prstGeom prst="roundRect">
                  <a:avLst/>
                </a:prstGeom>
                <a:solidFill>
                  <a:srgbClr val="05D15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124" name="Trapèze 123">
                  <a:extLst>
                    <a:ext uri="{FF2B5EF4-FFF2-40B4-BE49-F238E27FC236}">
                      <a16:creationId xmlns:a16="http://schemas.microsoft.com/office/drawing/2014/main" id="{7723BD8F-6397-4E28-93A6-5ED9205321A9}"/>
                    </a:ext>
                  </a:extLst>
                </p:cNvPr>
                <p:cNvSpPr/>
                <p:nvPr/>
              </p:nvSpPr>
              <p:spPr>
                <a:xfrm rot="10800000">
                  <a:off x="6187657" y="1477379"/>
                  <a:ext cx="1534233" cy="827999"/>
                </a:xfrm>
                <a:prstGeom prst="trapezoid">
                  <a:avLst>
                    <a:gd name="adj" fmla="val 18967"/>
                  </a:avLst>
                </a:prstGeom>
                <a:solidFill>
                  <a:srgbClr val="05D1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125" name="ZoneTexte 124">
                  <a:extLst>
                    <a:ext uri="{FF2B5EF4-FFF2-40B4-BE49-F238E27FC236}">
                      <a16:creationId xmlns:a16="http://schemas.microsoft.com/office/drawing/2014/main" id="{BDB6C06A-BEBE-4744-8829-BA4B85E201E5}"/>
                    </a:ext>
                  </a:extLst>
                </p:cNvPr>
                <p:cNvSpPr txBox="1">
                  <a:spLocks noChangeAspect="1"/>
                </p:cNvSpPr>
                <p:nvPr/>
              </p:nvSpPr>
              <p:spPr>
                <a:xfrm>
                  <a:off x="6324911" y="1429912"/>
                  <a:ext cx="1241670" cy="667995"/>
                </a:xfrm>
                <a:prstGeom prst="rect">
                  <a:avLst/>
                </a:prstGeom>
                <a:noFill/>
              </p:spPr>
              <p:txBody>
                <a:bodyPr wrap="none" rtlCol="0">
                  <a:spAutoFit/>
                </a:bodyPr>
                <a:lstStyle/>
                <a:p>
                  <a:pPr algn="ctr"/>
                  <a:r>
                    <a:rPr lang="fr-FR" sz="1200" b="1" dirty="0">
                      <a:solidFill>
                        <a:schemeClr val="bg1"/>
                      </a:solidFill>
                    </a:rPr>
                    <a:t>Ops</a:t>
                  </a:r>
                </a:p>
              </p:txBody>
            </p:sp>
          </p:grpSp>
          <p:grpSp>
            <p:nvGrpSpPr>
              <p:cNvPr id="117" name="Groupe 116">
                <a:extLst>
                  <a:ext uri="{FF2B5EF4-FFF2-40B4-BE49-F238E27FC236}">
                    <a16:creationId xmlns:a16="http://schemas.microsoft.com/office/drawing/2014/main" id="{5025A5AA-8641-4698-9A36-23D5EDA69135}"/>
                  </a:ext>
                </a:extLst>
              </p:cNvPr>
              <p:cNvGrpSpPr>
                <a:grpSpLocks noChangeAspect="1"/>
              </p:cNvGrpSpPr>
              <p:nvPr/>
            </p:nvGrpSpPr>
            <p:grpSpPr>
              <a:xfrm>
                <a:off x="5550957" y="4657718"/>
                <a:ext cx="1606583" cy="928248"/>
                <a:chOff x="5015187" y="288031"/>
                <a:chExt cx="3874349" cy="2238512"/>
              </a:xfrm>
            </p:grpSpPr>
            <p:pic>
              <p:nvPicPr>
                <p:cNvPr id="118" name="Picture 8">
                  <a:extLst>
                    <a:ext uri="{FF2B5EF4-FFF2-40B4-BE49-F238E27FC236}">
                      <a16:creationId xmlns:a16="http://schemas.microsoft.com/office/drawing/2014/main" id="{38FFECB6-7436-49CF-9CAA-EC035FB766FC}"/>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10000" b="91538" l="10000" r="90000">
                              <a14:foregroundMark x1="48889" y1="19231" x2="48889" y2="19231"/>
                              <a14:foregroundMark x1="53222" y1="91538" x2="53222" y2="91538"/>
                              <a14:backgroundMark x1="49556" y1="71731" x2="49556" y2="71731"/>
                              <a14:backgroundMark x1="46222" y1="38077" x2="46222" y2="38077"/>
                              <a14:backgroundMark x1="58444" y1="40000" x2="58444" y2="40000"/>
                              <a14:backgroundMark x1="40778" y1="40577" x2="40778" y2="40577"/>
                            </a14:backgroundRemoval>
                          </a14:imgEffect>
                        </a14:imgLayer>
                      </a14:imgProps>
                    </a:ext>
                    <a:ext uri="{28A0092B-C50C-407E-A947-70E740481C1C}">
                      <a14:useLocalDpi xmlns:a14="http://schemas.microsoft.com/office/drawing/2010/main" val="0"/>
                    </a:ext>
                  </a:extLst>
                </a:blip>
                <a:srcRect/>
                <a:stretch>
                  <a:fillRect/>
                </a:stretch>
              </p:blipFill>
              <p:spPr bwMode="auto">
                <a:xfrm>
                  <a:off x="5015187" y="288031"/>
                  <a:ext cx="3874349" cy="2238512"/>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 coins arrondis 118">
                  <a:extLst>
                    <a:ext uri="{FF2B5EF4-FFF2-40B4-BE49-F238E27FC236}">
                      <a16:creationId xmlns:a16="http://schemas.microsoft.com/office/drawing/2014/main" id="{3063EFD6-8E1B-4E0A-8F52-155A382DBACA}"/>
                    </a:ext>
                  </a:extLst>
                </p:cNvPr>
                <p:cNvSpPr/>
                <p:nvPr/>
              </p:nvSpPr>
              <p:spPr>
                <a:xfrm>
                  <a:off x="6305669" y="2319523"/>
                  <a:ext cx="1293384" cy="70109"/>
                </a:xfrm>
                <a:prstGeom prst="roundRect">
                  <a:avLst/>
                </a:prstGeom>
                <a:solidFill>
                  <a:srgbClr val="0D2C4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120" name="Trapèze 119">
                  <a:extLst>
                    <a:ext uri="{FF2B5EF4-FFF2-40B4-BE49-F238E27FC236}">
                      <a16:creationId xmlns:a16="http://schemas.microsoft.com/office/drawing/2014/main" id="{64681B73-8A11-4FC0-9471-2D195656366B}"/>
                    </a:ext>
                  </a:extLst>
                </p:cNvPr>
                <p:cNvSpPr/>
                <p:nvPr/>
              </p:nvSpPr>
              <p:spPr>
                <a:xfrm rot="10800000">
                  <a:off x="6178469" y="1468191"/>
                  <a:ext cx="1534233" cy="827999"/>
                </a:xfrm>
                <a:prstGeom prst="trapezoid">
                  <a:avLst>
                    <a:gd name="adj" fmla="val 18967"/>
                  </a:avLst>
                </a:prstGeom>
                <a:solidFill>
                  <a:srgbClr val="0D2C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121" name="ZoneTexte 120">
                  <a:extLst>
                    <a:ext uri="{FF2B5EF4-FFF2-40B4-BE49-F238E27FC236}">
                      <a16:creationId xmlns:a16="http://schemas.microsoft.com/office/drawing/2014/main" id="{0E8D6E90-90C6-451E-95D0-9523E96E8FCC}"/>
                    </a:ext>
                  </a:extLst>
                </p:cNvPr>
                <p:cNvSpPr txBox="1">
                  <a:spLocks noChangeAspect="1"/>
                </p:cNvSpPr>
                <p:nvPr/>
              </p:nvSpPr>
              <p:spPr>
                <a:xfrm>
                  <a:off x="6324914" y="1490926"/>
                  <a:ext cx="1241670" cy="667995"/>
                </a:xfrm>
                <a:prstGeom prst="rect">
                  <a:avLst/>
                </a:prstGeom>
                <a:noFill/>
              </p:spPr>
              <p:txBody>
                <a:bodyPr wrap="none" rtlCol="0">
                  <a:spAutoFit/>
                </a:bodyPr>
                <a:lstStyle/>
                <a:p>
                  <a:pPr algn="ctr"/>
                  <a:r>
                    <a:rPr lang="fr-FR" sz="1200" b="1" dirty="0">
                      <a:solidFill>
                        <a:schemeClr val="bg1"/>
                      </a:solidFill>
                    </a:rPr>
                    <a:t>Dev</a:t>
                  </a:r>
                </a:p>
              </p:txBody>
            </p:sp>
          </p:grpSp>
        </p:grpSp>
      </p:grpSp>
      <p:pic>
        <p:nvPicPr>
          <p:cNvPr id="126" name="Picture 2" descr="Résultat de recherche d'images pour &quot;devops&quot;">
            <a:extLst>
              <a:ext uri="{FF2B5EF4-FFF2-40B4-BE49-F238E27FC236}">
                <a16:creationId xmlns:a16="http://schemas.microsoft.com/office/drawing/2014/main" id="{CA69F3CF-D8D0-467D-A261-FF0F6257673D}"/>
              </a:ext>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260" t="14161" r="1056" b="12424"/>
          <a:stretch/>
        </p:blipFill>
        <p:spPr bwMode="auto">
          <a:xfrm>
            <a:off x="8869880" y="3156057"/>
            <a:ext cx="2641631" cy="1326164"/>
          </a:xfrm>
          <a:prstGeom prst="round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2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0"/>
                                        <p:tgtEl>
                                          <p:spTgt spid="86"/>
                                        </p:tgtEl>
                                      </p:cBhvr>
                                    </p:animEffect>
                                    <p:set>
                                      <p:cBhvr>
                                        <p:cTn id="7" dur="1" fill="hold">
                                          <p:stCondLst>
                                            <p:cond delay="999"/>
                                          </p:stCondLst>
                                        </p:cTn>
                                        <p:tgtEl>
                                          <p:spTgt spid="8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85"/>
                                        </p:tgtEl>
                                      </p:cBhvr>
                                    </p:animEffect>
                                    <p:set>
                                      <p:cBhvr>
                                        <p:cTn id="10" dur="1" fill="hold">
                                          <p:stCondLst>
                                            <p:cond delay="999"/>
                                          </p:stCondLst>
                                        </p:cTn>
                                        <p:tgtEl>
                                          <p:spTgt spid="8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94"/>
                                        </p:tgtEl>
                                      </p:cBhvr>
                                    </p:animEffect>
                                    <p:set>
                                      <p:cBhvr>
                                        <p:cTn id="13" dur="1" fill="hold">
                                          <p:stCondLst>
                                            <p:cond delay="999"/>
                                          </p:stCondLst>
                                        </p:cTn>
                                        <p:tgtEl>
                                          <p:spTgt spid="9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93"/>
                                        </p:tgtEl>
                                      </p:cBhvr>
                                    </p:animEffect>
                                    <p:set>
                                      <p:cBhvr>
                                        <p:cTn id="16" dur="1" fill="hold">
                                          <p:stCondLst>
                                            <p:cond delay="999"/>
                                          </p:stCondLst>
                                        </p:cTn>
                                        <p:tgtEl>
                                          <p:spTgt spid="9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97"/>
                                        </p:tgtEl>
                                      </p:cBhvr>
                                    </p:animEffect>
                                    <p:set>
                                      <p:cBhvr>
                                        <p:cTn id="19" dur="1" fill="hold">
                                          <p:stCondLst>
                                            <p:cond delay="999"/>
                                          </p:stCondLst>
                                        </p:cTn>
                                        <p:tgtEl>
                                          <p:spTgt spid="9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0"/>
                                        <p:tgtEl>
                                          <p:spTgt spid="92"/>
                                        </p:tgtEl>
                                      </p:cBhvr>
                                    </p:animEffect>
                                    <p:set>
                                      <p:cBhvr>
                                        <p:cTn id="22" dur="1" fill="hold">
                                          <p:stCondLst>
                                            <p:cond delay="999"/>
                                          </p:stCondLst>
                                        </p:cTn>
                                        <p:tgtEl>
                                          <p:spTgt spid="9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89"/>
                                        </p:tgtEl>
                                      </p:cBhvr>
                                    </p:animEffect>
                                    <p:set>
                                      <p:cBhvr>
                                        <p:cTn id="25" dur="1" fill="hold">
                                          <p:stCondLst>
                                            <p:cond delay="999"/>
                                          </p:stCondLst>
                                        </p:cTn>
                                        <p:tgtEl>
                                          <p:spTgt spid="8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0"/>
                                        <p:tgtEl>
                                          <p:spTgt spid="126"/>
                                        </p:tgtEl>
                                      </p:cBhvr>
                                    </p:animEffect>
                                    <p:set>
                                      <p:cBhvr>
                                        <p:cTn id="28" dur="1" fill="hold">
                                          <p:stCondLst>
                                            <p:cond delay="999"/>
                                          </p:stCondLst>
                                        </p:cTn>
                                        <p:tgtEl>
                                          <p:spTgt spid="12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1000"/>
                                        <p:tgtEl>
                                          <p:spTgt spid="87"/>
                                        </p:tgtEl>
                                      </p:cBhvr>
                                    </p:animEffect>
                                    <p:set>
                                      <p:cBhvr>
                                        <p:cTn id="31" dur="1" fill="hold">
                                          <p:stCondLst>
                                            <p:cond delay="999"/>
                                          </p:stCondLst>
                                        </p:cTn>
                                        <p:tgtEl>
                                          <p:spTgt spid="87"/>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1000"/>
                                        <p:tgtEl>
                                          <p:spTgt spid="90"/>
                                        </p:tgtEl>
                                      </p:cBhvr>
                                    </p:animEffect>
                                    <p:set>
                                      <p:cBhvr>
                                        <p:cTn id="34" dur="1" fill="hold">
                                          <p:stCondLst>
                                            <p:cond delay="999"/>
                                          </p:stCondLst>
                                        </p:cTn>
                                        <p:tgtEl>
                                          <p:spTgt spid="9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1000"/>
                                        <p:tgtEl>
                                          <p:spTgt spid="88"/>
                                        </p:tgtEl>
                                      </p:cBhvr>
                                    </p:animEffect>
                                    <p:set>
                                      <p:cBhvr>
                                        <p:cTn id="37" dur="1" fill="hold">
                                          <p:stCondLst>
                                            <p:cond delay="999"/>
                                          </p:stCondLst>
                                        </p:cTn>
                                        <p:tgtEl>
                                          <p:spTgt spid="8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1000"/>
                                        <p:tgtEl>
                                          <p:spTgt spid="91"/>
                                        </p:tgtEl>
                                      </p:cBhvr>
                                    </p:animEffect>
                                    <p:set>
                                      <p:cBhvr>
                                        <p:cTn id="40" dur="1" fill="hold">
                                          <p:stCondLst>
                                            <p:cond delay="999"/>
                                          </p:stCondLst>
                                        </p:cTn>
                                        <p:tgtEl>
                                          <p:spTgt spid="91"/>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53"/>
                                        </p:tgtEl>
                                        <p:attrNameLst>
                                          <p:attrName>style.visibility</p:attrName>
                                        </p:attrNameLst>
                                      </p:cBhvr>
                                      <p:to>
                                        <p:strVal val="visible"/>
                                      </p:to>
                                    </p:set>
                                    <p:animEffect transition="in" filter="fade">
                                      <p:cBhvr>
                                        <p:cTn id="44" dur="2000"/>
                                        <p:tgtEl>
                                          <p:spTgt spid="15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500"/>
                                        <p:tgtEl>
                                          <p:spTgt spid="129"/>
                                        </p:tgtEl>
                                      </p:cBhvr>
                                    </p:animEffect>
                                  </p:childTnLst>
                                </p:cTn>
                              </p:par>
                              <p:par>
                                <p:cTn id="50" presetID="10" presetClass="entr" presetSubtype="0" fill="hold"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fade">
                                      <p:cBhvr>
                                        <p:cTn id="52" dur="500"/>
                                        <p:tgtEl>
                                          <p:spTgt spid="10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gtEl>
                                        <p:attrNameLst>
                                          <p:attrName>style.visibility</p:attrName>
                                        </p:attrNameLst>
                                      </p:cBhvr>
                                      <p:to>
                                        <p:strVal val="visible"/>
                                      </p:to>
                                    </p:set>
                                    <p:animEffect transition="in" filter="fade">
                                      <p:cBhvr>
                                        <p:cTn id="57" dur="500"/>
                                        <p:tgtEl>
                                          <p:spTgt spid="141"/>
                                        </p:tgtEl>
                                      </p:cBhvr>
                                    </p:animEffect>
                                  </p:childTnLst>
                                </p:cTn>
                              </p:par>
                              <p:par>
                                <p:cTn id="58" presetID="10" presetClass="entr" presetSubtype="0" fill="hold" nodeType="withEffect">
                                  <p:stCondLst>
                                    <p:cond delay="0"/>
                                  </p:stCondLst>
                                  <p:childTnLst>
                                    <p:set>
                                      <p:cBhvr>
                                        <p:cTn id="59" dur="1" fill="hold">
                                          <p:stCondLst>
                                            <p:cond delay="0"/>
                                          </p:stCondLst>
                                        </p:cTn>
                                        <p:tgtEl>
                                          <p:spTgt spid="131"/>
                                        </p:tgtEl>
                                        <p:attrNameLst>
                                          <p:attrName>style.visibility</p:attrName>
                                        </p:attrNameLst>
                                      </p:cBhvr>
                                      <p:to>
                                        <p:strVal val="visible"/>
                                      </p:to>
                                    </p:set>
                                    <p:animEffect transition="in" filter="fade">
                                      <p:cBhvr>
                                        <p:cTn id="60" dur="500"/>
                                        <p:tgtEl>
                                          <p:spTgt spid="131"/>
                                        </p:tgtEl>
                                      </p:cBhvr>
                                    </p:animEffect>
                                  </p:childTnLst>
                                </p:cTn>
                              </p:par>
                              <p:par>
                                <p:cTn id="61" presetID="10" presetClass="entr" presetSubtype="0" fill="hold" nodeType="withEffect">
                                  <p:stCondLst>
                                    <p:cond delay="0"/>
                                  </p:stCondLst>
                                  <p:childTnLst>
                                    <p:set>
                                      <p:cBhvr>
                                        <p:cTn id="62" dur="1" fill="hold">
                                          <p:stCondLst>
                                            <p:cond delay="0"/>
                                          </p:stCondLst>
                                        </p:cTn>
                                        <p:tgtEl>
                                          <p:spTgt spid="143"/>
                                        </p:tgtEl>
                                        <p:attrNameLst>
                                          <p:attrName>style.visibility</p:attrName>
                                        </p:attrNameLst>
                                      </p:cBhvr>
                                      <p:to>
                                        <p:strVal val="visible"/>
                                      </p:to>
                                    </p:set>
                                    <p:animEffect transition="in" filter="fade">
                                      <p:cBhvr>
                                        <p:cTn id="63" dur="500"/>
                                        <p:tgtEl>
                                          <p:spTgt spid="143"/>
                                        </p:tgtEl>
                                      </p:cBhvr>
                                    </p:animEffect>
                                  </p:childTnLst>
                                </p:cTn>
                              </p:par>
                              <p:par>
                                <p:cTn id="64" presetID="10" presetClass="entr" presetSubtype="0" fill="hold" nodeType="withEffect">
                                  <p:stCondLst>
                                    <p:cond delay="0"/>
                                  </p:stCondLst>
                                  <p:childTnLst>
                                    <p:set>
                                      <p:cBhvr>
                                        <p:cTn id="65" dur="1" fill="hold">
                                          <p:stCondLst>
                                            <p:cond delay="0"/>
                                          </p:stCondLst>
                                        </p:cTn>
                                        <p:tgtEl>
                                          <p:spTgt spid="144"/>
                                        </p:tgtEl>
                                        <p:attrNameLst>
                                          <p:attrName>style.visibility</p:attrName>
                                        </p:attrNameLst>
                                      </p:cBhvr>
                                      <p:to>
                                        <p:strVal val="visible"/>
                                      </p:to>
                                    </p:set>
                                    <p:animEffect transition="in" filter="fade">
                                      <p:cBhvr>
                                        <p:cTn id="66" dur="500"/>
                                        <p:tgtEl>
                                          <p:spTgt spid="144"/>
                                        </p:tgtEl>
                                      </p:cBhvr>
                                    </p:animEffect>
                                  </p:childTnLst>
                                </p:cTn>
                              </p:par>
                              <p:par>
                                <p:cTn id="67" presetID="10" presetClass="entr" presetSubtype="0" fill="hold" nodeType="withEffect">
                                  <p:stCondLst>
                                    <p:cond delay="0"/>
                                  </p:stCondLst>
                                  <p:childTnLst>
                                    <p:set>
                                      <p:cBhvr>
                                        <p:cTn id="68" dur="1" fill="hold">
                                          <p:stCondLst>
                                            <p:cond delay="0"/>
                                          </p:stCondLst>
                                        </p:cTn>
                                        <p:tgtEl>
                                          <p:spTgt spid="145"/>
                                        </p:tgtEl>
                                        <p:attrNameLst>
                                          <p:attrName>style.visibility</p:attrName>
                                        </p:attrNameLst>
                                      </p:cBhvr>
                                      <p:to>
                                        <p:strVal val="visible"/>
                                      </p:to>
                                    </p:set>
                                    <p:animEffect transition="in" filter="fade">
                                      <p:cBhvr>
                                        <p:cTn id="69" dur="500"/>
                                        <p:tgtEl>
                                          <p:spTgt spid="145"/>
                                        </p:tgtEl>
                                      </p:cBhvr>
                                    </p:animEffect>
                                  </p:childTnLst>
                                </p:cTn>
                              </p:par>
                              <p:par>
                                <p:cTn id="70" presetID="10" presetClass="entr" presetSubtype="0" fill="hold" nodeType="with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fade">
                                      <p:cBhvr>
                                        <p:cTn id="72" dur="500"/>
                                        <p:tgtEl>
                                          <p:spTgt spid="13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54"/>
                                        </p:tgtEl>
                                        <p:attrNameLst>
                                          <p:attrName>style.visibility</p:attrName>
                                        </p:attrNameLst>
                                      </p:cBhvr>
                                      <p:to>
                                        <p:strVal val="visible"/>
                                      </p:to>
                                    </p:set>
                                    <p:anim calcmode="lin" valueType="num">
                                      <p:cBhvr>
                                        <p:cTn id="77" dur="500" fill="hold"/>
                                        <p:tgtEl>
                                          <p:spTgt spid="154"/>
                                        </p:tgtEl>
                                        <p:attrNameLst>
                                          <p:attrName>ppt_w</p:attrName>
                                        </p:attrNameLst>
                                      </p:cBhvr>
                                      <p:tavLst>
                                        <p:tav tm="0">
                                          <p:val>
                                            <p:fltVal val="0"/>
                                          </p:val>
                                        </p:tav>
                                        <p:tav tm="100000">
                                          <p:val>
                                            <p:strVal val="#ppt_w"/>
                                          </p:val>
                                        </p:tav>
                                      </p:tavLst>
                                    </p:anim>
                                    <p:anim calcmode="lin" valueType="num">
                                      <p:cBhvr>
                                        <p:cTn id="78" dur="500" fill="hold"/>
                                        <p:tgtEl>
                                          <p:spTgt spid="154"/>
                                        </p:tgtEl>
                                        <p:attrNameLst>
                                          <p:attrName>ppt_h</p:attrName>
                                        </p:attrNameLst>
                                      </p:cBhvr>
                                      <p:tavLst>
                                        <p:tav tm="0">
                                          <p:val>
                                            <p:fltVal val="0"/>
                                          </p:val>
                                        </p:tav>
                                        <p:tav tm="100000">
                                          <p:val>
                                            <p:strVal val="#ppt_h"/>
                                          </p:val>
                                        </p:tav>
                                      </p:tavLst>
                                    </p:anim>
                                    <p:animEffect transition="in" filter="fade">
                                      <p:cBhvr>
                                        <p:cTn id="79"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animBg="1"/>
      <p:bldP spid="87" grpId="0" animBg="1"/>
      <p:bldP spid="88" grpId="0" animBg="1"/>
      <p:bldP spid="89" grpId="0" animBg="1"/>
      <p:bldP spid="90" grpId="0"/>
      <p:bldP spid="91" grpId="0"/>
      <p:bldP spid="92" grpId="0"/>
      <p:bldP spid="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22AFE921-3684-47E3-8DA5-3558F072C9A1}"/>
              </a:ext>
            </a:extLst>
          </p:cNvPr>
          <p:cNvSpPr/>
          <p:nvPr/>
        </p:nvSpPr>
        <p:spPr>
          <a:xfrm>
            <a:off x="157017" y="1023358"/>
            <a:ext cx="11877965" cy="5341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60" name="think-cell Slide" r:id="rId4" imgW="270" imgH="270" progId="TCLayout.ActiveDocument.1">
                  <p:embed/>
                </p:oleObj>
              </mc:Choice>
              <mc:Fallback>
                <p:oleObj name="think-cell Slide" r:id="rId4" imgW="270" imgH="270" progId="TCLayout.ActiveDocument.1">
                  <p:embed/>
                  <p:pic>
                    <p:nvPicPr>
                      <p:cNvPr id="63" name="Object 6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 name="Title 3">
            <a:extLst>
              <a:ext uri="{FF2B5EF4-FFF2-40B4-BE49-F238E27FC236}">
                <a16:creationId xmlns:a16="http://schemas.microsoft.com/office/drawing/2014/main" id="{200BA765-D268-450A-B4EE-A5C7AB1F0248}"/>
              </a:ext>
            </a:extLst>
          </p:cNvPr>
          <p:cNvSpPr>
            <a:spLocks noGrp="1"/>
          </p:cNvSpPr>
          <p:nvPr>
            <p:ph type="title"/>
          </p:nvPr>
        </p:nvSpPr>
        <p:spPr>
          <a:xfrm>
            <a:off x="227349" y="144016"/>
            <a:ext cx="11125236" cy="692696"/>
          </a:xfrm>
        </p:spPr>
        <p:txBody>
          <a:bodyPr/>
          <a:lstStyle/>
          <a:p>
            <a:r>
              <a:rPr lang="fr-FR" b="1" dirty="0"/>
              <a:t>Comment mener à bien un projet DevOps ?</a:t>
            </a:r>
          </a:p>
        </p:txBody>
      </p:sp>
      <p:sp>
        <p:nvSpPr>
          <p:cNvPr id="7" name="Rectangle : coins arrondis 6">
            <a:extLst>
              <a:ext uri="{FF2B5EF4-FFF2-40B4-BE49-F238E27FC236}">
                <a16:creationId xmlns:a16="http://schemas.microsoft.com/office/drawing/2014/main" id="{885A51EA-3032-43F3-A4EA-95426D582C0F}"/>
              </a:ext>
            </a:extLst>
          </p:cNvPr>
          <p:cNvSpPr/>
          <p:nvPr/>
        </p:nvSpPr>
        <p:spPr>
          <a:xfrm>
            <a:off x="551199" y="1125538"/>
            <a:ext cx="4697076" cy="50752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p>
        </p:txBody>
      </p:sp>
      <p:sp>
        <p:nvSpPr>
          <p:cNvPr id="131" name="Rectangle : coins arrondis 130">
            <a:extLst>
              <a:ext uri="{FF2B5EF4-FFF2-40B4-BE49-F238E27FC236}">
                <a16:creationId xmlns:a16="http://schemas.microsoft.com/office/drawing/2014/main" id="{2CF57026-560B-467C-B051-5CFD5080C53C}"/>
              </a:ext>
            </a:extLst>
          </p:cNvPr>
          <p:cNvSpPr/>
          <p:nvPr/>
        </p:nvSpPr>
        <p:spPr>
          <a:xfrm>
            <a:off x="5642458" y="1125538"/>
            <a:ext cx="6053028" cy="50752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8">
            <a:extLst>
              <a:ext uri="{FF2B5EF4-FFF2-40B4-BE49-F238E27FC236}">
                <a16:creationId xmlns:a16="http://schemas.microsoft.com/office/drawing/2014/main" id="{12EA1C12-6A8E-4B8E-9416-10D0AAEF4E0B}"/>
              </a:ext>
            </a:extLst>
          </p:cNvPr>
          <p:cNvGrpSpPr>
            <a:grpSpLocks noChangeAspect="1"/>
          </p:cNvGrpSpPr>
          <p:nvPr/>
        </p:nvGrpSpPr>
        <p:grpSpPr>
          <a:xfrm>
            <a:off x="282213" y="776197"/>
            <a:ext cx="979988" cy="919187"/>
            <a:chOff x="2202706" y="1206255"/>
            <a:chExt cx="1283444" cy="1203816"/>
          </a:xfrm>
        </p:grpSpPr>
        <p:sp>
          <p:nvSpPr>
            <p:cNvPr id="144" name="Freeform 12">
              <a:extLst>
                <a:ext uri="{FF2B5EF4-FFF2-40B4-BE49-F238E27FC236}">
                  <a16:creationId xmlns:a16="http://schemas.microsoft.com/office/drawing/2014/main" id="{D0B590F1-94A3-422A-9F0B-C3F8DBA31555}"/>
                </a:ext>
              </a:extLst>
            </p:cNvPr>
            <p:cNvSpPr>
              <a:spLocks noChangeAspect="1"/>
            </p:cNvSpPr>
            <p:nvPr/>
          </p:nvSpPr>
          <p:spPr bwMode="auto">
            <a:xfrm>
              <a:off x="2202706" y="1206255"/>
              <a:ext cx="1283444" cy="1203816"/>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chemeClr val="accent2">
                <a:lumMod val="20000"/>
                <a:lumOff val="80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6630" name="Picture 6">
              <a:extLst>
                <a:ext uri="{FF2B5EF4-FFF2-40B4-BE49-F238E27FC236}">
                  <a16:creationId xmlns:a16="http://schemas.microsoft.com/office/drawing/2014/main" id="{0667BA62-A5F0-432E-AE35-44A92AF79C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5942" y="1370013"/>
              <a:ext cx="838200" cy="83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e 9">
            <a:extLst>
              <a:ext uri="{FF2B5EF4-FFF2-40B4-BE49-F238E27FC236}">
                <a16:creationId xmlns:a16="http://schemas.microsoft.com/office/drawing/2014/main" id="{4EF5B128-2A14-4EA9-8C3F-A40A702B143F}"/>
              </a:ext>
            </a:extLst>
          </p:cNvPr>
          <p:cNvGrpSpPr>
            <a:grpSpLocks noChangeAspect="1"/>
          </p:cNvGrpSpPr>
          <p:nvPr/>
        </p:nvGrpSpPr>
        <p:grpSpPr>
          <a:xfrm>
            <a:off x="5406895" y="776197"/>
            <a:ext cx="979988" cy="919187"/>
            <a:chOff x="7999906" y="1206255"/>
            <a:chExt cx="1283444" cy="1203816"/>
          </a:xfrm>
        </p:grpSpPr>
        <p:sp>
          <p:nvSpPr>
            <p:cNvPr id="145" name="Freeform 12">
              <a:extLst>
                <a:ext uri="{FF2B5EF4-FFF2-40B4-BE49-F238E27FC236}">
                  <a16:creationId xmlns:a16="http://schemas.microsoft.com/office/drawing/2014/main" id="{430046A2-DEFF-40CD-AC6C-85107CBFDB31}"/>
                </a:ext>
              </a:extLst>
            </p:cNvPr>
            <p:cNvSpPr>
              <a:spLocks noChangeAspect="1"/>
            </p:cNvSpPr>
            <p:nvPr/>
          </p:nvSpPr>
          <p:spPr bwMode="auto">
            <a:xfrm>
              <a:off x="7999906" y="1206255"/>
              <a:ext cx="1283444" cy="1203816"/>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chemeClr val="accent2">
                <a:lumMod val="20000"/>
                <a:lumOff val="80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6632" name="Picture 8">
              <a:extLst>
                <a:ext uri="{FF2B5EF4-FFF2-40B4-BE49-F238E27FC236}">
                  <a16:creationId xmlns:a16="http://schemas.microsoft.com/office/drawing/2014/main" id="{2E26D69C-A8E2-4AB4-A44A-3E3BB60343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2053" y="1359485"/>
              <a:ext cx="810628" cy="81062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55895292-9D01-47A1-9EBB-039A139CD91F}"/>
              </a:ext>
            </a:extLst>
          </p:cNvPr>
          <p:cNvSpPr/>
          <p:nvPr/>
        </p:nvSpPr>
        <p:spPr>
          <a:xfrm>
            <a:off x="1114425" y="1347544"/>
            <a:ext cx="3714478" cy="369332"/>
          </a:xfrm>
          <a:prstGeom prst="rect">
            <a:avLst/>
          </a:prstGeom>
        </p:spPr>
        <p:txBody>
          <a:bodyPr wrap="none">
            <a:spAutoFit/>
          </a:bodyPr>
          <a:lstStyle/>
          <a:p>
            <a:pPr lvl="0">
              <a:spcBef>
                <a:spcPts val="200"/>
              </a:spcBef>
              <a:buClr>
                <a:srgbClr val="0070AD"/>
              </a:buClr>
              <a:defRPr/>
            </a:pPr>
            <a:r>
              <a:rPr lang="en-US"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CULTURE DU CHANGEMENT</a:t>
            </a:r>
          </a:p>
        </p:txBody>
      </p:sp>
      <p:sp>
        <p:nvSpPr>
          <p:cNvPr id="148" name="Rectangle 147">
            <a:extLst>
              <a:ext uri="{FF2B5EF4-FFF2-40B4-BE49-F238E27FC236}">
                <a16:creationId xmlns:a16="http://schemas.microsoft.com/office/drawing/2014/main" id="{FE994D63-B1BD-4D7B-86B9-28C398AD9851}"/>
              </a:ext>
            </a:extLst>
          </p:cNvPr>
          <p:cNvSpPr/>
          <p:nvPr/>
        </p:nvSpPr>
        <p:spPr>
          <a:xfrm>
            <a:off x="1305610" y="3144620"/>
            <a:ext cx="2669320" cy="369332"/>
          </a:xfrm>
          <a:prstGeom prst="rect">
            <a:avLst/>
          </a:prstGeom>
        </p:spPr>
        <p:txBody>
          <a:bodyPr wrap="none">
            <a:spAutoFit/>
          </a:bodyPr>
          <a:lstStyle/>
          <a:p>
            <a:pPr lvl="0">
              <a:spcBef>
                <a:spcPts val="200"/>
              </a:spcBef>
              <a:buClr>
                <a:srgbClr val="0070AD"/>
              </a:buClr>
              <a:defRPr/>
            </a:pPr>
            <a:r>
              <a:rPr lang="en-US" b="1" dirty="0" err="1">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Methodologie</a:t>
            </a:r>
            <a:r>
              <a:rPr lang="en-US"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 Agile</a:t>
            </a:r>
          </a:p>
        </p:txBody>
      </p:sp>
      <p:sp>
        <p:nvSpPr>
          <p:cNvPr id="150" name="Rectangle 149">
            <a:extLst>
              <a:ext uri="{FF2B5EF4-FFF2-40B4-BE49-F238E27FC236}">
                <a16:creationId xmlns:a16="http://schemas.microsoft.com/office/drawing/2014/main" id="{13F2DCD4-5BD9-4194-A48D-21D1B31A4DFE}"/>
              </a:ext>
            </a:extLst>
          </p:cNvPr>
          <p:cNvSpPr/>
          <p:nvPr/>
        </p:nvSpPr>
        <p:spPr>
          <a:xfrm>
            <a:off x="7468773" y="1347544"/>
            <a:ext cx="2603598" cy="369332"/>
          </a:xfrm>
          <a:prstGeom prst="rect">
            <a:avLst/>
          </a:prstGeom>
        </p:spPr>
        <p:txBody>
          <a:bodyPr wrap="none">
            <a:spAutoFit/>
          </a:bodyPr>
          <a:lstStyle/>
          <a:p>
            <a:pPr lvl="0">
              <a:spcBef>
                <a:spcPts val="200"/>
              </a:spcBef>
              <a:buClr>
                <a:srgbClr val="0070AD"/>
              </a:buClr>
              <a:defRPr/>
            </a:pPr>
            <a:r>
              <a:rPr lang="en-US"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AUTOMATISATION</a:t>
            </a:r>
          </a:p>
        </p:txBody>
      </p:sp>
      <p:sp>
        <p:nvSpPr>
          <p:cNvPr id="152" name="Rectangle 151">
            <a:extLst>
              <a:ext uri="{FF2B5EF4-FFF2-40B4-BE49-F238E27FC236}">
                <a16:creationId xmlns:a16="http://schemas.microsoft.com/office/drawing/2014/main" id="{A063382E-5197-464B-B353-CEEEEAD878AD}"/>
              </a:ext>
            </a:extLst>
          </p:cNvPr>
          <p:cNvSpPr/>
          <p:nvPr/>
        </p:nvSpPr>
        <p:spPr>
          <a:xfrm>
            <a:off x="6002686" y="3144620"/>
            <a:ext cx="1728358" cy="369332"/>
          </a:xfrm>
          <a:prstGeom prst="rect">
            <a:avLst/>
          </a:prstGeom>
        </p:spPr>
        <p:txBody>
          <a:bodyPr wrap="none">
            <a:spAutoFit/>
          </a:bodyPr>
          <a:lstStyle/>
          <a:p>
            <a:pPr lvl="0">
              <a:spcBef>
                <a:spcPts val="200"/>
              </a:spcBef>
              <a:buClr>
                <a:srgbClr val="0070AD"/>
              </a:buClr>
              <a:defRPr/>
            </a:pPr>
            <a:r>
              <a:rPr lang="en-US"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METRIQUES</a:t>
            </a:r>
          </a:p>
        </p:txBody>
      </p:sp>
      <p:sp>
        <p:nvSpPr>
          <p:cNvPr id="154" name="Rectangle 153">
            <a:extLst>
              <a:ext uri="{FF2B5EF4-FFF2-40B4-BE49-F238E27FC236}">
                <a16:creationId xmlns:a16="http://schemas.microsoft.com/office/drawing/2014/main" id="{AE05B94A-3B28-4C71-9830-F32B8894CE48}"/>
              </a:ext>
            </a:extLst>
          </p:cNvPr>
          <p:cNvSpPr/>
          <p:nvPr/>
        </p:nvSpPr>
        <p:spPr>
          <a:xfrm>
            <a:off x="10258804" y="3144620"/>
            <a:ext cx="1162498" cy="369332"/>
          </a:xfrm>
          <a:prstGeom prst="rect">
            <a:avLst/>
          </a:prstGeom>
        </p:spPr>
        <p:txBody>
          <a:bodyPr wrap="none">
            <a:spAutoFit/>
          </a:bodyPr>
          <a:lstStyle/>
          <a:p>
            <a:pPr lvl="0">
              <a:spcBef>
                <a:spcPts val="200"/>
              </a:spcBef>
              <a:buClr>
                <a:srgbClr val="0070AD"/>
              </a:buClr>
              <a:defRPr/>
            </a:pPr>
            <a:r>
              <a:rPr lang="en-US" b="1" dirty="0">
                <a:solidFill>
                  <a:srgbClr val="2B0A3D">
                    <a:lumMod val="50000"/>
                  </a:srgbClr>
                </a:solidFill>
                <a:latin typeface="Verdana" panose="020B0604030504040204" pitchFamily="34" charset="0"/>
                <a:ea typeface="Verdana" panose="020B0604030504040204" pitchFamily="34" charset="0"/>
                <a:cs typeface="Verdana" panose="020B0604030504040204" pitchFamily="34" charset="0"/>
              </a:rPr>
              <a:t>OUTILS</a:t>
            </a:r>
          </a:p>
        </p:txBody>
      </p:sp>
      <p:pic>
        <p:nvPicPr>
          <p:cNvPr id="26635" name="Picture 11">
            <a:extLst>
              <a:ext uri="{FF2B5EF4-FFF2-40B4-BE49-F238E27FC236}">
                <a16:creationId xmlns:a16="http://schemas.microsoft.com/office/drawing/2014/main" id="{1F7A5D29-CDAB-456E-AF0C-7CAD270098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0709" y="2063882"/>
            <a:ext cx="518867" cy="518867"/>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1">
            <a:extLst>
              <a:ext uri="{FF2B5EF4-FFF2-40B4-BE49-F238E27FC236}">
                <a16:creationId xmlns:a16="http://schemas.microsoft.com/office/drawing/2014/main" id="{BA618884-D987-46A3-9077-05B5AF4085E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212722" y="1974882"/>
            <a:ext cx="518867" cy="518867"/>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11">
            <a:extLst>
              <a:ext uri="{FF2B5EF4-FFF2-40B4-BE49-F238E27FC236}">
                <a16:creationId xmlns:a16="http://schemas.microsoft.com/office/drawing/2014/main" id="{955A2269-6848-48E8-AECE-E863A49734F7}"/>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95095" y="1961867"/>
            <a:ext cx="518867" cy="518867"/>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1">
            <a:extLst>
              <a:ext uri="{FF2B5EF4-FFF2-40B4-BE49-F238E27FC236}">
                <a16:creationId xmlns:a16="http://schemas.microsoft.com/office/drawing/2014/main" id="{F34114A2-462A-425B-979C-80FF40A56B6D}"/>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687756" y="2319854"/>
            <a:ext cx="518867" cy="518867"/>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11">
            <a:extLst>
              <a:ext uri="{FF2B5EF4-FFF2-40B4-BE49-F238E27FC236}">
                <a16:creationId xmlns:a16="http://schemas.microsoft.com/office/drawing/2014/main" id="{1E89800A-30F4-4C34-89EB-7BCDDBC0E1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2138" y="1939478"/>
            <a:ext cx="518867" cy="518867"/>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1">
            <a:extLst>
              <a:ext uri="{FF2B5EF4-FFF2-40B4-BE49-F238E27FC236}">
                <a16:creationId xmlns:a16="http://schemas.microsoft.com/office/drawing/2014/main" id="{F5C81586-8D42-4EAB-995E-15571D947B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5610" y="2355346"/>
            <a:ext cx="518867" cy="518867"/>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11">
            <a:extLst>
              <a:ext uri="{FF2B5EF4-FFF2-40B4-BE49-F238E27FC236}">
                <a16:creationId xmlns:a16="http://schemas.microsoft.com/office/drawing/2014/main" id="{7B8CE173-7CBC-4050-B1EF-D3BA63207542}"/>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4426" y="2399094"/>
            <a:ext cx="518867" cy="518867"/>
          </a:xfrm>
          <a:prstGeom prst="rect">
            <a:avLst/>
          </a:prstGeom>
          <a:noFill/>
          <a:extLst>
            <a:ext uri="{909E8E84-426E-40DD-AFC4-6F175D3DCCD1}">
              <a14:hiddenFill xmlns:a14="http://schemas.microsoft.com/office/drawing/2010/main">
                <a:solidFill>
                  <a:srgbClr val="FFFFFF"/>
                </a:solidFill>
              </a14:hiddenFill>
            </a:ext>
          </a:extLst>
        </p:spPr>
      </p:pic>
      <p:sp>
        <p:nvSpPr>
          <p:cNvPr id="161" name="Text Placeholder 18">
            <a:extLst>
              <a:ext uri="{FF2B5EF4-FFF2-40B4-BE49-F238E27FC236}">
                <a16:creationId xmlns:a16="http://schemas.microsoft.com/office/drawing/2014/main" id="{29C55BC0-8CEB-414E-9D0C-1EB7B16F4624}"/>
              </a:ext>
            </a:extLst>
          </p:cNvPr>
          <p:cNvSpPr txBox="1">
            <a:spLocks/>
          </p:cNvSpPr>
          <p:nvPr/>
        </p:nvSpPr>
        <p:spPr>
          <a:xfrm>
            <a:off x="2526950" y="1952841"/>
            <a:ext cx="2989943" cy="922232"/>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Cross-</a:t>
            </a:r>
            <a:r>
              <a:rPr kumimoji="0" lang="en-US" sz="1400" b="1" i="0" u="none" strike="noStrike" kern="1200" cap="none" spc="0" normalizeH="0" baseline="0" noProof="0" dirty="0" err="1">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Fonctionnalité</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Suppression des silos</a:t>
            </a:r>
          </a:p>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US" sz="1200" b="1" dirty="0" err="1">
                <a:solidFill>
                  <a:schemeClr val="tx2">
                    <a:lumMod val="50000"/>
                  </a:schemeClr>
                </a:solidFill>
                <a:latin typeface="Verdana" panose="020B0604030504040204" pitchFamily="34" charset="0"/>
                <a:ea typeface="Verdana" panose="020B0604030504040204" pitchFamily="34" charset="0"/>
              </a:rPr>
              <a:t>Outils</a:t>
            </a:r>
            <a:r>
              <a:rPr lang="en-US" sz="1200" b="1" dirty="0">
                <a:solidFill>
                  <a:schemeClr val="tx2">
                    <a:lumMod val="50000"/>
                  </a:schemeClr>
                </a:solidFill>
                <a:latin typeface="Verdana" panose="020B0604030504040204" pitchFamily="34" charset="0"/>
                <a:ea typeface="Verdana" panose="020B0604030504040204" pitchFamily="34" charset="0"/>
              </a:rPr>
              <a:t> de communication</a:t>
            </a:r>
          </a:p>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US" sz="1200" b="1" dirty="0">
                <a:solidFill>
                  <a:schemeClr val="tx2">
                    <a:lumMod val="50000"/>
                  </a:schemeClr>
                </a:solidFill>
                <a:latin typeface="Verdana" panose="020B0604030504040204" pitchFamily="34" charset="0"/>
                <a:ea typeface="Verdana" panose="020B0604030504040204" pitchFamily="34" charset="0"/>
              </a:rPr>
              <a:t>&amp; Gestion de </a:t>
            </a:r>
            <a:r>
              <a:rPr lang="en-US" sz="1200" b="1" dirty="0" err="1">
                <a:solidFill>
                  <a:schemeClr val="tx2">
                    <a:lumMod val="50000"/>
                  </a:schemeClr>
                </a:solidFill>
                <a:latin typeface="Verdana" panose="020B0604030504040204" pitchFamily="34" charset="0"/>
                <a:ea typeface="Verdana" panose="020B0604030504040204" pitchFamily="34" charset="0"/>
              </a:rPr>
              <a:t>projet</a:t>
            </a:r>
            <a:endPar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26639" name="Picture 15">
            <a:extLst>
              <a:ext uri="{FF2B5EF4-FFF2-40B4-BE49-F238E27FC236}">
                <a16:creationId xmlns:a16="http://schemas.microsoft.com/office/drawing/2014/main" id="{1BA9F880-4646-4774-B8BE-620E8F9B81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9991" y="3534556"/>
            <a:ext cx="1184933" cy="1184933"/>
          </a:xfrm>
          <a:prstGeom prst="rect">
            <a:avLst/>
          </a:prstGeom>
          <a:noFill/>
          <a:extLst>
            <a:ext uri="{909E8E84-426E-40DD-AFC4-6F175D3DCCD1}">
              <a14:hiddenFill xmlns:a14="http://schemas.microsoft.com/office/drawing/2010/main">
                <a:solidFill>
                  <a:srgbClr val="FFFFFF"/>
                </a:solidFill>
              </a14:hiddenFill>
            </a:ext>
          </a:extLst>
        </p:spPr>
      </p:pic>
      <p:sp>
        <p:nvSpPr>
          <p:cNvPr id="162" name="Text Placeholder 18">
            <a:extLst>
              <a:ext uri="{FF2B5EF4-FFF2-40B4-BE49-F238E27FC236}">
                <a16:creationId xmlns:a16="http://schemas.microsoft.com/office/drawing/2014/main" id="{AD0F0B42-EC18-4B4D-958B-79385DD2BDC1}"/>
              </a:ext>
            </a:extLst>
          </p:cNvPr>
          <p:cNvSpPr txBox="1">
            <a:spLocks/>
          </p:cNvSpPr>
          <p:nvPr/>
        </p:nvSpPr>
        <p:spPr>
          <a:xfrm>
            <a:off x="2526951" y="3684095"/>
            <a:ext cx="2669320" cy="922232"/>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SCRUM</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lang="en-US" sz="1200" b="1"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Itération</a:t>
            </a: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&gt; Production continue</a:t>
            </a:r>
            <a:endPar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US" sz="1200" b="1" dirty="0" err="1">
                <a:solidFill>
                  <a:schemeClr val="tx2">
                    <a:lumMod val="50000"/>
                  </a:schemeClr>
                </a:solidFill>
                <a:latin typeface="Verdana" panose="020B0604030504040204" pitchFamily="34" charset="0"/>
                <a:ea typeface="Verdana" panose="020B0604030504040204" pitchFamily="34" charset="0"/>
              </a:rPr>
              <a:t>Amélioration</a:t>
            </a:r>
            <a:r>
              <a:rPr lang="en-US" sz="1200" b="1" dirty="0">
                <a:solidFill>
                  <a:schemeClr val="tx2">
                    <a:lumMod val="50000"/>
                  </a:schemeClr>
                </a:solidFill>
                <a:latin typeface="Verdana" panose="020B0604030504040204" pitchFamily="34" charset="0"/>
                <a:ea typeface="Verdana" panose="020B0604030504040204" pitchFamily="34" charset="0"/>
              </a:rPr>
              <a:t> continue</a:t>
            </a:r>
            <a:endPar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63" name="Rectangle : coins arrondis 162">
            <a:extLst>
              <a:ext uri="{FF2B5EF4-FFF2-40B4-BE49-F238E27FC236}">
                <a16:creationId xmlns:a16="http://schemas.microsoft.com/office/drawing/2014/main" id="{F85A927E-DB48-47A3-8541-0A9FDB24A0C5}"/>
              </a:ext>
            </a:extLst>
          </p:cNvPr>
          <p:cNvSpPr/>
          <p:nvPr/>
        </p:nvSpPr>
        <p:spPr>
          <a:xfrm>
            <a:off x="1775240" y="4997055"/>
            <a:ext cx="1148572"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Collaboration</a:t>
            </a:r>
            <a:endParaRPr lang="fr-FR" sz="1200" b="1" dirty="0">
              <a:solidFill>
                <a:schemeClr val="bg2">
                  <a:lumMod val="25000"/>
                </a:schemeClr>
              </a:solidFill>
            </a:endParaRPr>
          </a:p>
        </p:txBody>
      </p:sp>
      <p:sp>
        <p:nvSpPr>
          <p:cNvPr id="164" name="Rectangle : coins arrondis 163">
            <a:extLst>
              <a:ext uri="{FF2B5EF4-FFF2-40B4-BE49-F238E27FC236}">
                <a16:creationId xmlns:a16="http://schemas.microsoft.com/office/drawing/2014/main" id="{B0AE5143-53B7-4367-8F53-9D6E16FF9B01}"/>
              </a:ext>
            </a:extLst>
          </p:cNvPr>
          <p:cNvSpPr/>
          <p:nvPr/>
        </p:nvSpPr>
        <p:spPr>
          <a:xfrm>
            <a:off x="1344952" y="5826648"/>
            <a:ext cx="1559308"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Satisfaction Client</a:t>
            </a:r>
            <a:endParaRPr lang="fr-FR" sz="1200" b="1" dirty="0">
              <a:solidFill>
                <a:schemeClr val="bg2">
                  <a:lumMod val="25000"/>
                </a:schemeClr>
              </a:solidFill>
            </a:endParaRPr>
          </a:p>
        </p:txBody>
      </p:sp>
      <p:sp>
        <p:nvSpPr>
          <p:cNvPr id="165" name="Rectangle : coins arrondis 164">
            <a:extLst>
              <a:ext uri="{FF2B5EF4-FFF2-40B4-BE49-F238E27FC236}">
                <a16:creationId xmlns:a16="http://schemas.microsoft.com/office/drawing/2014/main" id="{D17E3BC2-8FC9-4DC0-8A37-5BAD132C1989}"/>
              </a:ext>
            </a:extLst>
          </p:cNvPr>
          <p:cNvSpPr/>
          <p:nvPr/>
        </p:nvSpPr>
        <p:spPr>
          <a:xfrm>
            <a:off x="794960" y="5271871"/>
            <a:ext cx="827650"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QOL</a:t>
            </a:r>
            <a:endParaRPr lang="fr-FR" sz="1200" b="1" dirty="0">
              <a:solidFill>
                <a:schemeClr val="bg2">
                  <a:lumMod val="25000"/>
                </a:schemeClr>
              </a:solidFill>
            </a:endParaRPr>
          </a:p>
        </p:txBody>
      </p:sp>
      <p:sp>
        <p:nvSpPr>
          <p:cNvPr id="167" name="Rectangle : coins arrondis 166">
            <a:extLst>
              <a:ext uri="{FF2B5EF4-FFF2-40B4-BE49-F238E27FC236}">
                <a16:creationId xmlns:a16="http://schemas.microsoft.com/office/drawing/2014/main" id="{45CF8498-B58B-4CC6-A167-DCF2DBED14DF}"/>
              </a:ext>
            </a:extLst>
          </p:cNvPr>
          <p:cNvSpPr/>
          <p:nvPr/>
        </p:nvSpPr>
        <p:spPr>
          <a:xfrm>
            <a:off x="1621622" y="5431838"/>
            <a:ext cx="827650"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VALEUR</a:t>
            </a:r>
            <a:endParaRPr lang="fr-FR" sz="1200" b="1" dirty="0">
              <a:solidFill>
                <a:schemeClr val="bg2">
                  <a:lumMod val="25000"/>
                </a:schemeClr>
              </a:solidFill>
            </a:endParaRPr>
          </a:p>
        </p:txBody>
      </p:sp>
      <p:sp>
        <p:nvSpPr>
          <p:cNvPr id="12" name="Rectangle 11">
            <a:extLst>
              <a:ext uri="{FF2B5EF4-FFF2-40B4-BE49-F238E27FC236}">
                <a16:creationId xmlns:a16="http://schemas.microsoft.com/office/drawing/2014/main" id="{F659D9AC-D80A-484E-9184-D0F75A1BC926}"/>
              </a:ext>
            </a:extLst>
          </p:cNvPr>
          <p:cNvSpPr/>
          <p:nvPr/>
        </p:nvSpPr>
        <p:spPr>
          <a:xfrm>
            <a:off x="592966" y="4898025"/>
            <a:ext cx="574196" cy="369332"/>
          </a:xfrm>
          <a:prstGeom prst="rect">
            <a:avLst/>
          </a:prstGeom>
        </p:spPr>
        <p:txBody>
          <a:bodyPr wrap="none">
            <a:spAutoFit/>
          </a:bodyPr>
          <a:lstStyle/>
          <a:p>
            <a:r>
              <a:rPr lang="en-US" b="1" u="sng"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B’s</a:t>
            </a:r>
            <a:endParaRPr lang="fr-FR" u="sng" dirty="0">
              <a:solidFill>
                <a:schemeClr val="bg2">
                  <a:lumMod val="25000"/>
                </a:schemeClr>
              </a:solidFill>
            </a:endParaRPr>
          </a:p>
        </p:txBody>
      </p:sp>
      <p:sp>
        <p:nvSpPr>
          <p:cNvPr id="169" name="Rectangle 168">
            <a:extLst>
              <a:ext uri="{FF2B5EF4-FFF2-40B4-BE49-F238E27FC236}">
                <a16:creationId xmlns:a16="http://schemas.microsoft.com/office/drawing/2014/main" id="{B33AF033-8FDA-481A-9F57-0E6BFD7A5F83}"/>
              </a:ext>
            </a:extLst>
          </p:cNvPr>
          <p:cNvSpPr/>
          <p:nvPr/>
        </p:nvSpPr>
        <p:spPr>
          <a:xfrm>
            <a:off x="3192430" y="4898025"/>
            <a:ext cx="574196" cy="369332"/>
          </a:xfrm>
          <a:prstGeom prst="rect">
            <a:avLst/>
          </a:prstGeom>
        </p:spPr>
        <p:txBody>
          <a:bodyPr wrap="none">
            <a:spAutoFit/>
          </a:bodyPr>
          <a:lstStyle/>
          <a:p>
            <a:r>
              <a:rPr lang="en-US" b="1" u="sng"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C’s</a:t>
            </a:r>
            <a:endParaRPr lang="fr-FR" u="sng" dirty="0">
              <a:solidFill>
                <a:schemeClr val="bg2">
                  <a:lumMod val="25000"/>
                </a:schemeClr>
              </a:solidFill>
            </a:endParaRPr>
          </a:p>
        </p:txBody>
      </p:sp>
      <p:sp>
        <p:nvSpPr>
          <p:cNvPr id="170" name="Rectangle : coins arrondis 169">
            <a:extLst>
              <a:ext uri="{FF2B5EF4-FFF2-40B4-BE49-F238E27FC236}">
                <a16:creationId xmlns:a16="http://schemas.microsoft.com/office/drawing/2014/main" id="{FBEA9EBE-673D-4095-BF92-34E660512B03}"/>
              </a:ext>
            </a:extLst>
          </p:cNvPr>
          <p:cNvSpPr/>
          <p:nvPr/>
        </p:nvSpPr>
        <p:spPr>
          <a:xfrm>
            <a:off x="3802461" y="5050728"/>
            <a:ext cx="1026442" cy="311523"/>
          </a:xfrm>
          <a:prstGeom prst="roundRect">
            <a:avLst>
              <a:gd name="adj" fmla="val 50000"/>
            </a:avLst>
          </a:prstGeom>
          <a:gradFill flip="none" rotWithShape="1">
            <a:gsLst>
              <a:gs pos="0">
                <a:srgbClr val="FD7D77">
                  <a:tint val="66000"/>
                  <a:satMod val="160000"/>
                </a:srgbClr>
              </a:gs>
              <a:gs pos="50000">
                <a:srgbClr val="FD7D77">
                  <a:tint val="44500"/>
                  <a:satMod val="160000"/>
                </a:srgbClr>
              </a:gs>
              <a:gs pos="100000">
                <a:srgbClr val="FD7D77">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tx1">
                    <a:lumMod val="65000"/>
                    <a:lumOff val="35000"/>
                  </a:schemeClr>
                </a:solidFill>
                <a:latin typeface="Verdana" panose="020B0604030504040204" pitchFamily="34" charset="0"/>
                <a:ea typeface="Verdana" panose="020B0604030504040204" pitchFamily="34" charset="0"/>
              </a:rPr>
              <a:t>Hiérarchie</a:t>
            </a:r>
            <a:endParaRPr lang="fr-FR" sz="1200" b="1" dirty="0">
              <a:solidFill>
                <a:schemeClr val="tx1">
                  <a:lumMod val="65000"/>
                  <a:lumOff val="35000"/>
                </a:schemeClr>
              </a:solidFill>
            </a:endParaRPr>
          </a:p>
        </p:txBody>
      </p:sp>
      <p:sp>
        <p:nvSpPr>
          <p:cNvPr id="171" name="Rectangle : coins arrondis 170">
            <a:extLst>
              <a:ext uri="{FF2B5EF4-FFF2-40B4-BE49-F238E27FC236}">
                <a16:creationId xmlns:a16="http://schemas.microsoft.com/office/drawing/2014/main" id="{A75E1F3C-B4DE-44DC-ADF5-C562DE098C63}"/>
              </a:ext>
            </a:extLst>
          </p:cNvPr>
          <p:cNvSpPr/>
          <p:nvPr/>
        </p:nvSpPr>
        <p:spPr>
          <a:xfrm>
            <a:off x="3472514" y="5431871"/>
            <a:ext cx="1168904" cy="369332"/>
          </a:xfrm>
          <a:prstGeom prst="roundRect">
            <a:avLst>
              <a:gd name="adj" fmla="val 50000"/>
            </a:avLst>
          </a:prstGeom>
          <a:gradFill flip="none" rotWithShape="1">
            <a:gsLst>
              <a:gs pos="0">
                <a:srgbClr val="FD7D77">
                  <a:tint val="66000"/>
                  <a:satMod val="160000"/>
                </a:srgbClr>
              </a:gs>
              <a:gs pos="50000">
                <a:srgbClr val="FD7D77">
                  <a:tint val="44500"/>
                  <a:satMod val="160000"/>
                </a:srgbClr>
              </a:gs>
              <a:gs pos="100000">
                <a:srgbClr val="FD7D77">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tx1">
                    <a:lumMod val="65000"/>
                    <a:lumOff val="35000"/>
                  </a:schemeClr>
                </a:solidFill>
                <a:latin typeface="Verdana" panose="020B0604030504040204" pitchFamily="34" charset="0"/>
                <a:ea typeface="Verdana" panose="020B0604030504040204" pitchFamily="34" charset="0"/>
              </a:rPr>
              <a:t>Confiance &amp; </a:t>
            </a:r>
          </a:p>
          <a:p>
            <a:pPr lvl="0" algn="ctr">
              <a:defRPr/>
            </a:pPr>
            <a:r>
              <a:rPr lang="fr-FR" sz="1050" b="1" dirty="0">
                <a:solidFill>
                  <a:schemeClr val="tx1">
                    <a:lumMod val="65000"/>
                    <a:lumOff val="35000"/>
                  </a:schemeClr>
                </a:solidFill>
                <a:latin typeface="Verdana" panose="020B0604030504040204" pitchFamily="34" charset="0"/>
                <a:ea typeface="Verdana" panose="020B0604030504040204" pitchFamily="34" charset="0"/>
              </a:rPr>
              <a:t>Contrôle  </a:t>
            </a:r>
            <a:endParaRPr lang="fr-FR" sz="1200" b="1" dirty="0">
              <a:solidFill>
                <a:schemeClr val="tx1">
                  <a:lumMod val="65000"/>
                  <a:lumOff val="35000"/>
                </a:schemeClr>
              </a:solidFill>
            </a:endParaRPr>
          </a:p>
        </p:txBody>
      </p:sp>
      <p:sp>
        <p:nvSpPr>
          <p:cNvPr id="37" name="Text Placeholder 18">
            <a:extLst>
              <a:ext uri="{FF2B5EF4-FFF2-40B4-BE49-F238E27FC236}">
                <a16:creationId xmlns:a16="http://schemas.microsoft.com/office/drawing/2014/main" id="{8CF2E4AA-B193-4DE6-B845-DDA01E70A888}"/>
              </a:ext>
            </a:extLst>
          </p:cNvPr>
          <p:cNvSpPr txBox="1">
            <a:spLocks/>
          </p:cNvSpPr>
          <p:nvPr/>
        </p:nvSpPr>
        <p:spPr>
          <a:xfrm>
            <a:off x="7882181" y="2023865"/>
            <a:ext cx="2989943" cy="787579"/>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Processus</a:t>
            </a: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 standard</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err="1">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Intégration</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err="1">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continu</a:t>
            </a:r>
            <a:endPar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US" sz="1200" b="1"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Deploiement</a:t>
            </a: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continu</a:t>
            </a:r>
            <a:endPar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38" name="Picture 58">
            <a:extLst>
              <a:ext uri="{FF2B5EF4-FFF2-40B4-BE49-F238E27FC236}">
                <a16:creationId xmlns:a16="http://schemas.microsoft.com/office/drawing/2014/main" id="{6AB06F1A-65B9-4BB2-9B52-86810DCC2B1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3510" b="23122"/>
          <a:stretch/>
        </p:blipFill>
        <p:spPr bwMode="auto">
          <a:xfrm flipH="1">
            <a:off x="6105142" y="1977395"/>
            <a:ext cx="1513768" cy="807868"/>
          </a:xfrm>
          <a:prstGeom prst="roundRect">
            <a:avLst/>
          </a:prstGeom>
          <a:noFill/>
          <a:extLst>
            <a:ext uri="{909E8E84-426E-40DD-AFC4-6F175D3DCCD1}">
              <a14:hiddenFill xmlns:a14="http://schemas.microsoft.com/office/drawing/2010/main">
                <a:solidFill>
                  <a:srgbClr val="FFFFFF"/>
                </a:solidFill>
              </a14:hiddenFill>
            </a:ext>
          </a:extLst>
        </p:spPr>
      </p:pic>
      <p:pic>
        <p:nvPicPr>
          <p:cNvPr id="39" name="Picture 46">
            <a:extLst>
              <a:ext uri="{FF2B5EF4-FFF2-40B4-BE49-F238E27FC236}">
                <a16:creationId xmlns:a16="http://schemas.microsoft.com/office/drawing/2014/main" id="{A4353B77-6686-4E74-93CE-D576BEFCB47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foregroundMark x1="32555" y1="27362" x2="32555" y2="27362"/>
                        <a14:foregroundMark x1="39835" y1="27165" x2="39835" y2="27165"/>
                        <a14:foregroundMark x1="51923" y1="32874" x2="51923" y2="32874"/>
                        <a14:foregroundMark x1="73489" y1="22441" x2="73489" y2="22441"/>
                      </a14:backgroundRemoval>
                    </a14:imgEffect>
                  </a14:imgLayer>
                </a14:imgProps>
              </a:ext>
              <a:ext uri="{28A0092B-C50C-407E-A947-70E740481C1C}">
                <a14:useLocalDpi xmlns:a14="http://schemas.microsoft.com/office/drawing/2010/main" val="0"/>
              </a:ext>
            </a:extLst>
          </a:blip>
          <a:srcRect/>
          <a:stretch>
            <a:fillRect/>
          </a:stretch>
        </p:blipFill>
        <p:spPr bwMode="auto">
          <a:xfrm>
            <a:off x="10275725" y="3638244"/>
            <a:ext cx="1128655" cy="787579"/>
          </a:xfrm>
          <a:prstGeom prst="rect">
            <a:avLst/>
          </a:prstGeom>
          <a:noFill/>
          <a:extLst>
            <a:ext uri="{909E8E84-426E-40DD-AFC4-6F175D3DCCD1}">
              <a14:hiddenFill xmlns:a14="http://schemas.microsoft.com/office/drawing/2010/main">
                <a:solidFill>
                  <a:srgbClr val="FFFFFF"/>
                </a:solidFill>
              </a14:hiddenFill>
            </a:ext>
          </a:extLst>
        </p:spPr>
      </p:pic>
      <p:sp>
        <p:nvSpPr>
          <p:cNvPr id="40" name="Text Placeholder 18">
            <a:extLst>
              <a:ext uri="{FF2B5EF4-FFF2-40B4-BE49-F238E27FC236}">
                <a16:creationId xmlns:a16="http://schemas.microsoft.com/office/drawing/2014/main" id="{1009E435-40E0-46C2-ABAD-552A0CEA4127}"/>
              </a:ext>
            </a:extLst>
          </p:cNvPr>
          <p:cNvSpPr txBox="1">
            <a:spLocks/>
          </p:cNvSpPr>
          <p:nvPr/>
        </p:nvSpPr>
        <p:spPr>
          <a:xfrm>
            <a:off x="7882181" y="3650086"/>
            <a:ext cx="2989943" cy="787579"/>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KPI</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err="1">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Contrôle</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&amp; </a:t>
            </a:r>
            <a:r>
              <a:rPr kumimoji="0" lang="en-US" sz="1200" b="1" i="0" u="none" strike="noStrike" kern="1200" cap="none" spc="0" normalizeH="0" baseline="0" noProof="0" dirty="0" err="1">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Apprentissage</a:t>
            </a:r>
            <a:endPar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US" sz="1200" b="1" dirty="0" err="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Amélioration</a:t>
            </a:r>
            <a:r>
              <a:rPr lang="en-US" sz="12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continue</a:t>
            </a:r>
          </a:p>
        </p:txBody>
      </p:sp>
      <p:pic>
        <p:nvPicPr>
          <p:cNvPr id="26647" name="Picture 23">
            <a:extLst>
              <a:ext uri="{FF2B5EF4-FFF2-40B4-BE49-F238E27FC236}">
                <a16:creationId xmlns:a16="http://schemas.microsoft.com/office/drawing/2014/main" id="{1810D177-3907-4542-88C5-3878DB90E3A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0275" y="3650086"/>
            <a:ext cx="703502" cy="70350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 coins arrondis 41">
            <a:extLst>
              <a:ext uri="{FF2B5EF4-FFF2-40B4-BE49-F238E27FC236}">
                <a16:creationId xmlns:a16="http://schemas.microsoft.com/office/drawing/2014/main" id="{2AAF8A30-1750-421A-8D65-0FA336C1FAED}"/>
              </a:ext>
            </a:extLst>
          </p:cNvPr>
          <p:cNvSpPr/>
          <p:nvPr/>
        </p:nvSpPr>
        <p:spPr>
          <a:xfrm>
            <a:off x="7033365" y="5007257"/>
            <a:ext cx="1381355"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Time To </a:t>
            </a:r>
            <a:r>
              <a:rPr lang="fr-FR" sz="1050" b="1" dirty="0" err="1">
                <a:solidFill>
                  <a:schemeClr val="bg2">
                    <a:lumMod val="25000"/>
                  </a:schemeClr>
                </a:solidFill>
                <a:latin typeface="Verdana" panose="020B0604030504040204" pitchFamily="34" charset="0"/>
                <a:ea typeface="Verdana" panose="020B0604030504040204" pitchFamily="34" charset="0"/>
              </a:rPr>
              <a:t>Market</a:t>
            </a:r>
            <a:endParaRPr lang="fr-FR" sz="1200" b="1" dirty="0">
              <a:solidFill>
                <a:schemeClr val="bg2">
                  <a:lumMod val="25000"/>
                </a:schemeClr>
              </a:solidFill>
            </a:endParaRPr>
          </a:p>
        </p:txBody>
      </p:sp>
      <p:sp>
        <p:nvSpPr>
          <p:cNvPr id="44" name="Rectangle : coins arrondis 43">
            <a:extLst>
              <a:ext uri="{FF2B5EF4-FFF2-40B4-BE49-F238E27FC236}">
                <a16:creationId xmlns:a16="http://schemas.microsoft.com/office/drawing/2014/main" id="{2C6B6E09-FC13-425B-B394-EBC114C13BBC}"/>
              </a:ext>
            </a:extLst>
          </p:cNvPr>
          <p:cNvSpPr/>
          <p:nvPr/>
        </p:nvSpPr>
        <p:spPr>
          <a:xfrm>
            <a:off x="7096147" y="5393826"/>
            <a:ext cx="827650"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Budget</a:t>
            </a:r>
            <a:endParaRPr lang="fr-FR" sz="1200" b="1" dirty="0">
              <a:solidFill>
                <a:schemeClr val="bg2">
                  <a:lumMod val="25000"/>
                </a:schemeClr>
              </a:solidFill>
            </a:endParaRPr>
          </a:p>
        </p:txBody>
      </p:sp>
      <p:sp>
        <p:nvSpPr>
          <p:cNvPr id="45" name="Rectangle : coins arrondis 44">
            <a:extLst>
              <a:ext uri="{FF2B5EF4-FFF2-40B4-BE49-F238E27FC236}">
                <a16:creationId xmlns:a16="http://schemas.microsoft.com/office/drawing/2014/main" id="{E10EE8E7-86F3-4CE4-8FA8-ABD0E3D2EFA4}"/>
              </a:ext>
            </a:extLst>
          </p:cNvPr>
          <p:cNvSpPr/>
          <p:nvPr/>
        </p:nvSpPr>
        <p:spPr>
          <a:xfrm>
            <a:off x="6045533" y="5270411"/>
            <a:ext cx="925049"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Sécurité</a:t>
            </a:r>
            <a:endParaRPr lang="fr-FR" sz="1200" b="1" dirty="0">
              <a:solidFill>
                <a:schemeClr val="bg2">
                  <a:lumMod val="25000"/>
                </a:schemeClr>
              </a:solidFill>
            </a:endParaRPr>
          </a:p>
        </p:txBody>
      </p:sp>
      <p:sp>
        <p:nvSpPr>
          <p:cNvPr id="46" name="Rectangle : coins arrondis 45">
            <a:extLst>
              <a:ext uri="{FF2B5EF4-FFF2-40B4-BE49-F238E27FC236}">
                <a16:creationId xmlns:a16="http://schemas.microsoft.com/office/drawing/2014/main" id="{92C7ABB2-184A-487E-9DC1-7A05745709AA}"/>
              </a:ext>
            </a:extLst>
          </p:cNvPr>
          <p:cNvSpPr/>
          <p:nvPr/>
        </p:nvSpPr>
        <p:spPr>
          <a:xfrm>
            <a:off x="6252875" y="5750506"/>
            <a:ext cx="827650" cy="311523"/>
          </a:xfrm>
          <a:prstGeom prst="roundRect">
            <a:avLst>
              <a:gd name="adj" fmla="val 50000"/>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bg2">
                    <a:lumMod val="25000"/>
                  </a:schemeClr>
                </a:solidFill>
                <a:latin typeface="Verdana" panose="020B0604030504040204" pitchFamily="34" charset="0"/>
                <a:ea typeface="Verdana" panose="020B0604030504040204" pitchFamily="34" charset="0"/>
              </a:rPr>
              <a:t>VALEUR</a:t>
            </a:r>
            <a:endParaRPr lang="fr-FR" sz="1200" b="1" dirty="0">
              <a:solidFill>
                <a:schemeClr val="bg2">
                  <a:lumMod val="25000"/>
                </a:schemeClr>
              </a:solidFill>
            </a:endParaRPr>
          </a:p>
        </p:txBody>
      </p:sp>
      <p:sp>
        <p:nvSpPr>
          <p:cNvPr id="47" name="Rectangle 46">
            <a:extLst>
              <a:ext uri="{FF2B5EF4-FFF2-40B4-BE49-F238E27FC236}">
                <a16:creationId xmlns:a16="http://schemas.microsoft.com/office/drawing/2014/main" id="{70E200DA-A52F-4A67-8B51-1C49A3D5A273}"/>
              </a:ext>
            </a:extLst>
          </p:cNvPr>
          <p:cNvSpPr/>
          <p:nvPr/>
        </p:nvSpPr>
        <p:spPr>
          <a:xfrm>
            <a:off x="5851092" y="4908227"/>
            <a:ext cx="574196" cy="369332"/>
          </a:xfrm>
          <a:prstGeom prst="rect">
            <a:avLst/>
          </a:prstGeom>
        </p:spPr>
        <p:txBody>
          <a:bodyPr wrap="none">
            <a:spAutoFit/>
          </a:bodyPr>
          <a:lstStyle/>
          <a:p>
            <a:r>
              <a:rPr lang="en-US" b="1" u="sng"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B’s</a:t>
            </a:r>
            <a:endParaRPr lang="fr-FR" u="sng" dirty="0">
              <a:solidFill>
                <a:schemeClr val="bg2">
                  <a:lumMod val="25000"/>
                </a:schemeClr>
              </a:solidFill>
            </a:endParaRPr>
          </a:p>
        </p:txBody>
      </p:sp>
      <p:sp>
        <p:nvSpPr>
          <p:cNvPr id="48" name="Rectangle 47">
            <a:extLst>
              <a:ext uri="{FF2B5EF4-FFF2-40B4-BE49-F238E27FC236}">
                <a16:creationId xmlns:a16="http://schemas.microsoft.com/office/drawing/2014/main" id="{B7B66862-1606-45E8-A097-672A5DB64446}"/>
              </a:ext>
            </a:extLst>
          </p:cNvPr>
          <p:cNvSpPr/>
          <p:nvPr/>
        </p:nvSpPr>
        <p:spPr>
          <a:xfrm>
            <a:off x="8819996" y="4908227"/>
            <a:ext cx="574196" cy="369332"/>
          </a:xfrm>
          <a:prstGeom prst="rect">
            <a:avLst/>
          </a:prstGeom>
        </p:spPr>
        <p:txBody>
          <a:bodyPr wrap="none">
            <a:spAutoFit/>
          </a:bodyPr>
          <a:lstStyle/>
          <a:p>
            <a:r>
              <a:rPr lang="en-US" b="1" u="sng"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C’s</a:t>
            </a:r>
            <a:endParaRPr lang="fr-FR" u="sng" dirty="0">
              <a:solidFill>
                <a:schemeClr val="bg2">
                  <a:lumMod val="25000"/>
                </a:schemeClr>
              </a:solidFill>
            </a:endParaRPr>
          </a:p>
        </p:txBody>
      </p:sp>
      <p:sp>
        <p:nvSpPr>
          <p:cNvPr id="49" name="Rectangle : coins arrondis 48">
            <a:extLst>
              <a:ext uri="{FF2B5EF4-FFF2-40B4-BE49-F238E27FC236}">
                <a16:creationId xmlns:a16="http://schemas.microsoft.com/office/drawing/2014/main" id="{6FCCF9FB-7EA2-4151-B777-F8DDEA18812D}"/>
              </a:ext>
            </a:extLst>
          </p:cNvPr>
          <p:cNvSpPr/>
          <p:nvPr/>
        </p:nvSpPr>
        <p:spPr>
          <a:xfrm>
            <a:off x="9666406" y="5082179"/>
            <a:ext cx="1710445" cy="311523"/>
          </a:xfrm>
          <a:prstGeom prst="roundRect">
            <a:avLst>
              <a:gd name="adj" fmla="val 50000"/>
            </a:avLst>
          </a:prstGeom>
          <a:gradFill flip="none" rotWithShape="1">
            <a:gsLst>
              <a:gs pos="0">
                <a:srgbClr val="FD7D77">
                  <a:tint val="66000"/>
                  <a:satMod val="160000"/>
                </a:srgbClr>
              </a:gs>
              <a:gs pos="50000">
                <a:srgbClr val="FD7D77">
                  <a:tint val="44500"/>
                  <a:satMod val="160000"/>
                </a:srgbClr>
              </a:gs>
              <a:gs pos="100000">
                <a:srgbClr val="FD7D77">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tx1">
                    <a:lumMod val="65000"/>
                    <a:lumOff val="35000"/>
                  </a:schemeClr>
                </a:solidFill>
                <a:latin typeface="Verdana" panose="020B0604030504040204" pitchFamily="34" charset="0"/>
                <a:ea typeface="Verdana" panose="020B0604030504040204" pitchFamily="34" charset="0"/>
              </a:rPr>
              <a:t>RSE Non immédiat</a:t>
            </a:r>
          </a:p>
        </p:txBody>
      </p:sp>
      <p:sp>
        <p:nvSpPr>
          <p:cNvPr id="50" name="Rectangle : coins arrondis 49">
            <a:extLst>
              <a:ext uri="{FF2B5EF4-FFF2-40B4-BE49-F238E27FC236}">
                <a16:creationId xmlns:a16="http://schemas.microsoft.com/office/drawing/2014/main" id="{1599B48B-4AA3-453E-A70E-07BD33E21E24}"/>
              </a:ext>
            </a:extLst>
          </p:cNvPr>
          <p:cNvSpPr/>
          <p:nvPr/>
        </p:nvSpPr>
        <p:spPr>
          <a:xfrm>
            <a:off x="9392237" y="5450834"/>
            <a:ext cx="1875662" cy="311523"/>
          </a:xfrm>
          <a:prstGeom prst="roundRect">
            <a:avLst>
              <a:gd name="adj" fmla="val 50000"/>
            </a:avLst>
          </a:prstGeom>
          <a:gradFill flip="none" rotWithShape="1">
            <a:gsLst>
              <a:gs pos="0">
                <a:srgbClr val="FD7D77">
                  <a:tint val="66000"/>
                  <a:satMod val="160000"/>
                </a:srgbClr>
              </a:gs>
              <a:gs pos="50000">
                <a:srgbClr val="FD7D77">
                  <a:tint val="44500"/>
                  <a:satMod val="160000"/>
                </a:srgbClr>
              </a:gs>
              <a:gs pos="100000">
                <a:srgbClr val="FD7D77">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defRPr/>
            </a:pPr>
            <a:r>
              <a:rPr lang="fr-FR" sz="1050" b="1" dirty="0">
                <a:solidFill>
                  <a:schemeClr val="tx1">
                    <a:lumMod val="65000"/>
                    <a:lumOff val="35000"/>
                  </a:schemeClr>
                </a:solidFill>
                <a:latin typeface="Verdana" panose="020B0604030504040204" pitchFamily="34" charset="0"/>
                <a:ea typeface="Verdana" panose="020B0604030504040204" pitchFamily="34" charset="0"/>
              </a:rPr>
              <a:t>Tout non-automatisable</a:t>
            </a:r>
            <a:endParaRPr lang="fr-FR" sz="1200" b="1" dirty="0">
              <a:solidFill>
                <a:schemeClr val="tx1">
                  <a:lumMod val="65000"/>
                  <a:lumOff val="35000"/>
                </a:schemeClr>
              </a:solidFill>
            </a:endParaRPr>
          </a:p>
        </p:txBody>
      </p:sp>
      <p:sp>
        <p:nvSpPr>
          <p:cNvPr id="52" name="Rectangle : coins arrondis 51">
            <a:extLst>
              <a:ext uri="{FF2B5EF4-FFF2-40B4-BE49-F238E27FC236}">
                <a16:creationId xmlns:a16="http://schemas.microsoft.com/office/drawing/2014/main" id="{5EE37CF8-09EC-454C-AE9D-B3E015A5659B}"/>
              </a:ext>
            </a:extLst>
          </p:cNvPr>
          <p:cNvSpPr/>
          <p:nvPr/>
        </p:nvSpPr>
        <p:spPr>
          <a:xfrm>
            <a:off x="8898653" y="5815747"/>
            <a:ext cx="2055674" cy="311523"/>
          </a:xfrm>
          <a:prstGeom prst="roundRect">
            <a:avLst>
              <a:gd name="adj" fmla="val 50000"/>
            </a:avLst>
          </a:prstGeom>
          <a:gradFill flip="none" rotWithShape="1">
            <a:gsLst>
              <a:gs pos="0">
                <a:srgbClr val="FD7D77">
                  <a:tint val="66000"/>
                  <a:satMod val="160000"/>
                </a:srgbClr>
              </a:gs>
              <a:gs pos="50000">
                <a:srgbClr val="FD7D77">
                  <a:tint val="44500"/>
                  <a:satMod val="160000"/>
                </a:srgbClr>
              </a:gs>
              <a:gs pos="100000">
                <a:srgbClr val="FD7D77">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fr-FR" sz="1050" b="1" dirty="0">
                <a:solidFill>
                  <a:schemeClr val="tx1">
                    <a:lumMod val="65000"/>
                    <a:lumOff val="35000"/>
                  </a:schemeClr>
                </a:solidFill>
                <a:latin typeface="Verdana" panose="020B0604030504040204" pitchFamily="34" charset="0"/>
                <a:ea typeface="Verdana" panose="020B0604030504040204" pitchFamily="34" charset="0"/>
              </a:rPr>
              <a:t>Pas seulement Outils</a:t>
            </a:r>
          </a:p>
        </p:txBody>
      </p:sp>
    </p:spTree>
    <p:extLst>
      <p:ext uri="{BB962C8B-B14F-4D97-AF65-F5344CB8AC3E}">
        <p14:creationId xmlns:p14="http://schemas.microsoft.com/office/powerpoint/2010/main" val="38829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6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8" grpId="0"/>
      <p:bldP spid="150" grpId="0"/>
      <p:bldP spid="152" grpId="0"/>
      <p:bldP spid="154" grpId="0"/>
      <p:bldP spid="161" grpId="0"/>
      <p:bldP spid="162" grpId="0"/>
      <p:bldP spid="163" grpId="0" animBg="1"/>
      <p:bldP spid="164" grpId="0" animBg="1"/>
      <p:bldP spid="165" grpId="0" animBg="1"/>
      <p:bldP spid="167" grpId="0" animBg="1"/>
      <p:bldP spid="12" grpId="0"/>
      <p:bldP spid="169" grpId="0"/>
      <p:bldP spid="170" grpId="0" animBg="1"/>
      <p:bldP spid="171" grpId="0" animBg="1"/>
      <p:bldP spid="37" grpId="0"/>
      <p:bldP spid="40" grpId="0"/>
      <p:bldP spid="42" grpId="0" animBg="1"/>
      <p:bldP spid="44" grpId="0" animBg="1"/>
      <p:bldP spid="45" grpId="0" animBg="1"/>
      <p:bldP spid="46" grpId="0" animBg="1"/>
      <p:bldP spid="47" grpId="0"/>
      <p:bldP spid="48" grpId="0"/>
      <p:bldP spid="49" grpId="0" animBg="1"/>
      <p:bldP spid="50"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ext uri="{D42A27DB-BD31-4B8C-83A1-F6EECF244321}">
                <p14:modId xmlns:p14="http://schemas.microsoft.com/office/powerpoint/2010/main" val="3812382955"/>
              </p:ext>
            </p:extLst>
          </p:nvPr>
        </p:nvGraphicFramePr>
        <p:xfrm>
          <a:off x="4372367" y="1228825"/>
          <a:ext cx="7456223" cy="685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ext uri="{D42A27DB-BD31-4B8C-83A1-F6EECF244321}">
                <p14:modId xmlns:p14="http://schemas.microsoft.com/office/powerpoint/2010/main" val="3384488186"/>
              </p:ext>
            </p:extLst>
          </p:nvPr>
        </p:nvGraphicFramePr>
        <p:xfrm>
          <a:off x="344579" y="1810333"/>
          <a:ext cx="11484011" cy="3617292"/>
        </p:xfrm>
        <a:graphic>
          <a:graphicData uri="http://schemas.openxmlformats.org/drawingml/2006/table">
            <a:tbl>
              <a:tblPr firstRow="1" bandRow="1">
                <a:tableStyleId>{5C22544A-7EE6-4342-B048-85BDC9FD1C3A}</a:tableStyleId>
              </a:tblPr>
              <a:tblGrid>
                <a:gridCol w="4086743">
                  <a:extLst>
                    <a:ext uri="{9D8B030D-6E8A-4147-A177-3AD203B41FA5}">
                      <a16:colId xmlns:a16="http://schemas.microsoft.com/office/drawing/2014/main" val="3926787875"/>
                    </a:ext>
                  </a:extLst>
                </a:gridCol>
                <a:gridCol w="616439">
                  <a:extLst>
                    <a:ext uri="{9D8B030D-6E8A-4147-A177-3AD203B41FA5}">
                      <a16:colId xmlns:a16="http://schemas.microsoft.com/office/drawing/2014/main" val="1347465143"/>
                    </a:ext>
                  </a:extLst>
                </a:gridCol>
                <a:gridCol w="616439">
                  <a:extLst>
                    <a:ext uri="{9D8B030D-6E8A-4147-A177-3AD203B41FA5}">
                      <a16:colId xmlns:a16="http://schemas.microsoft.com/office/drawing/2014/main" val="802954316"/>
                    </a:ext>
                  </a:extLst>
                </a:gridCol>
                <a:gridCol w="616439">
                  <a:extLst>
                    <a:ext uri="{9D8B030D-6E8A-4147-A177-3AD203B41FA5}">
                      <a16:colId xmlns:a16="http://schemas.microsoft.com/office/drawing/2014/main" val="237998491"/>
                    </a:ext>
                  </a:extLst>
                </a:gridCol>
                <a:gridCol w="616439">
                  <a:extLst>
                    <a:ext uri="{9D8B030D-6E8A-4147-A177-3AD203B41FA5}">
                      <a16:colId xmlns:a16="http://schemas.microsoft.com/office/drawing/2014/main" val="559338291"/>
                    </a:ext>
                  </a:extLst>
                </a:gridCol>
                <a:gridCol w="616439">
                  <a:extLst>
                    <a:ext uri="{9D8B030D-6E8A-4147-A177-3AD203B41FA5}">
                      <a16:colId xmlns:a16="http://schemas.microsoft.com/office/drawing/2014/main" val="2662145481"/>
                    </a:ext>
                  </a:extLst>
                </a:gridCol>
                <a:gridCol w="616439">
                  <a:extLst>
                    <a:ext uri="{9D8B030D-6E8A-4147-A177-3AD203B41FA5}">
                      <a16:colId xmlns:a16="http://schemas.microsoft.com/office/drawing/2014/main" val="842013454"/>
                    </a:ext>
                  </a:extLst>
                </a:gridCol>
                <a:gridCol w="616439">
                  <a:extLst>
                    <a:ext uri="{9D8B030D-6E8A-4147-A177-3AD203B41FA5}">
                      <a16:colId xmlns:a16="http://schemas.microsoft.com/office/drawing/2014/main" val="1726885786"/>
                    </a:ext>
                  </a:extLst>
                </a:gridCol>
                <a:gridCol w="616439">
                  <a:extLst>
                    <a:ext uri="{9D8B030D-6E8A-4147-A177-3AD203B41FA5}">
                      <a16:colId xmlns:a16="http://schemas.microsoft.com/office/drawing/2014/main" val="3535952006"/>
                    </a:ext>
                  </a:extLst>
                </a:gridCol>
                <a:gridCol w="616439">
                  <a:extLst>
                    <a:ext uri="{9D8B030D-6E8A-4147-A177-3AD203B41FA5}">
                      <a16:colId xmlns:a16="http://schemas.microsoft.com/office/drawing/2014/main" val="2591906777"/>
                    </a:ext>
                  </a:extLst>
                </a:gridCol>
                <a:gridCol w="616439">
                  <a:extLst>
                    <a:ext uri="{9D8B030D-6E8A-4147-A177-3AD203B41FA5}">
                      <a16:colId xmlns:a16="http://schemas.microsoft.com/office/drawing/2014/main" val="4149502341"/>
                    </a:ext>
                  </a:extLst>
                </a:gridCol>
                <a:gridCol w="616439">
                  <a:extLst>
                    <a:ext uri="{9D8B030D-6E8A-4147-A177-3AD203B41FA5}">
                      <a16:colId xmlns:a16="http://schemas.microsoft.com/office/drawing/2014/main" val="3973496842"/>
                    </a:ext>
                  </a:extLst>
                </a:gridCol>
                <a:gridCol w="616439">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a:solidFill>
                            <a:schemeClr val="bg1"/>
                          </a:solidFill>
                        </a:rPr>
                        <a:t>Audit + Recueil des données </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200" b="1" i="0" u="none" strike="noStrike" kern="1200" cap="none" spc="0" normalizeH="0" baseline="0" noProof="0" dirty="0">
                          <a:ln>
                            <a:noFill/>
                          </a:ln>
                          <a:solidFill>
                            <a:srgbClr val="FFFFFF"/>
                          </a:solidFill>
                          <a:effectLst/>
                          <a:uLnTx/>
                          <a:uFillTx/>
                          <a:latin typeface="Verdana"/>
                          <a:ea typeface="+mn-ea"/>
                          <a:cs typeface="+mn-cs"/>
                        </a:rPr>
                        <a:t>Formation SCRUM + Recrutement</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200" b="1" i="0" u="none" strike="noStrike" kern="1200" cap="none" spc="0" normalizeH="0" baseline="0" noProof="0" dirty="0">
                          <a:ln>
                            <a:noFill/>
                          </a:ln>
                          <a:solidFill>
                            <a:srgbClr val="FFFFFF"/>
                          </a:solidFill>
                          <a:effectLst/>
                          <a:uLnTx/>
                          <a:uFillTx/>
                          <a:latin typeface="+mn-lt"/>
                          <a:ea typeface="+mn-ea"/>
                          <a:cs typeface="+mn-cs"/>
                        </a:rPr>
                        <a:t>Design DM* model</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200" b="1" i="0" u="none" strike="noStrike" kern="1200" cap="none" spc="0" normalizeH="0" baseline="0" noProof="0" dirty="0">
                          <a:ln>
                            <a:noFill/>
                          </a:ln>
                          <a:solidFill>
                            <a:srgbClr val="FFFFFF"/>
                          </a:solidFill>
                          <a:effectLst/>
                          <a:uLnTx/>
                          <a:uFillTx/>
                          <a:latin typeface="+mn-lt"/>
                          <a:ea typeface="+mn-ea"/>
                          <a:cs typeface="+mn-cs"/>
                        </a:rPr>
                        <a:t>Customisation de la 3DX*</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200" b="1" i="0" u="none" strike="noStrike" kern="1200" cap="none" spc="0" normalizeH="0" baseline="0" noProof="0" dirty="0">
                          <a:ln>
                            <a:noFill/>
                          </a:ln>
                          <a:solidFill>
                            <a:srgbClr val="FFFFFF"/>
                          </a:solidFill>
                          <a:effectLst/>
                          <a:uLnTx/>
                          <a:uFillTx/>
                          <a:latin typeface="+mn-lt"/>
                          <a:ea typeface="+mn-ea"/>
                          <a:cs typeface="+mn-cs"/>
                        </a:rPr>
                        <a:t>Migration du DM* vers la 3DX*</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200" b="1" i="0" u="none" strike="noStrike" kern="1200" cap="none" spc="0" normalizeH="0" baseline="0" noProof="0" dirty="0">
                          <a:ln>
                            <a:noFill/>
                          </a:ln>
                          <a:solidFill>
                            <a:srgbClr val="FFFFFF"/>
                          </a:solidFill>
                          <a:effectLst/>
                          <a:uLnTx/>
                          <a:uFillTx/>
                          <a:latin typeface="+mn-lt"/>
                          <a:ea typeface="+mn-ea"/>
                          <a:cs typeface="+mn-cs"/>
                        </a:rPr>
                        <a:t>Conception des joints</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200" b="1" i="0" u="none" strike="noStrike" kern="1200" cap="none" spc="0" normalizeH="0" baseline="0" noProof="0" dirty="0">
                          <a:ln>
                            <a:noFill/>
                          </a:ln>
                          <a:solidFill>
                            <a:srgbClr val="FFFFFF"/>
                          </a:solidFill>
                          <a:effectLst/>
                          <a:uLnTx/>
                          <a:uFillTx/>
                          <a:latin typeface="+mn-lt"/>
                          <a:ea typeface="+mn-ea"/>
                          <a:cs typeface="+mn-cs"/>
                        </a:rPr>
                        <a:t>Automatisation et chaine DevOps</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32545109"/>
                  </a:ext>
                </a:extLst>
              </a:tr>
            </a:tbl>
          </a:graphicData>
        </a:graphic>
      </p:graphicFrame>
      <p:sp>
        <p:nvSpPr>
          <p:cNvPr id="19" name="Title 3">
            <a:extLst>
              <a:ext uri="{FF2B5EF4-FFF2-40B4-BE49-F238E27FC236}">
                <a16:creationId xmlns:a16="http://schemas.microsoft.com/office/drawing/2014/main" id="{53671F97-114C-489A-876C-3BE8D18A5510}"/>
              </a:ext>
            </a:extLst>
          </p:cNvPr>
          <p:cNvSpPr>
            <a:spLocks noGrp="1"/>
          </p:cNvSpPr>
          <p:nvPr>
            <p:ph type="title"/>
          </p:nvPr>
        </p:nvSpPr>
        <p:spPr>
          <a:xfrm>
            <a:off x="227349" y="144016"/>
            <a:ext cx="11125236" cy="692696"/>
          </a:xfrm>
        </p:spPr>
        <p:txBody>
          <a:bodyPr/>
          <a:lstStyle/>
          <a:p>
            <a:r>
              <a:rPr lang="fr-FR" b="1" dirty="0"/>
              <a:t>Planning prévisionnel de mise en place</a:t>
            </a:r>
          </a:p>
        </p:txBody>
      </p:sp>
      <p:sp>
        <p:nvSpPr>
          <p:cNvPr id="20" name="Rectangle 19">
            <a:extLst>
              <a:ext uri="{FF2B5EF4-FFF2-40B4-BE49-F238E27FC236}">
                <a16:creationId xmlns:a16="http://schemas.microsoft.com/office/drawing/2014/main" id="{E4907637-CD75-4E82-8BC0-98DC9658DBBA}"/>
              </a:ext>
            </a:extLst>
          </p:cNvPr>
          <p:cNvSpPr/>
          <p:nvPr/>
        </p:nvSpPr>
        <p:spPr>
          <a:xfrm>
            <a:off x="2799130" y="1392238"/>
            <a:ext cx="1545616" cy="369332"/>
          </a:xfrm>
          <a:prstGeom prst="rect">
            <a:avLst/>
          </a:prstGeom>
        </p:spPr>
        <p:txBody>
          <a:bodyPr wrap="none">
            <a:spAutoFit/>
          </a:bodyPr>
          <a:lstStyle/>
          <a:p>
            <a:pPr lvl="0">
              <a:spcBef>
                <a:spcPts val="200"/>
              </a:spcBef>
              <a:buClr>
                <a:srgbClr val="0070AD"/>
              </a:buClr>
              <a:defRPr/>
            </a:pPr>
            <a:r>
              <a:rPr lang="en-US"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SEMAINES</a:t>
            </a:r>
          </a:p>
        </p:txBody>
      </p:sp>
      <p:sp>
        <p:nvSpPr>
          <p:cNvPr id="4" name="Rectangle : coins arrondis 3">
            <a:extLst>
              <a:ext uri="{FF2B5EF4-FFF2-40B4-BE49-F238E27FC236}">
                <a16:creationId xmlns:a16="http://schemas.microsoft.com/office/drawing/2014/main" id="{6001DAB8-16F3-4BBC-9FB7-D78E9CC9A3B8}"/>
              </a:ext>
            </a:extLst>
          </p:cNvPr>
          <p:cNvSpPr/>
          <p:nvPr/>
        </p:nvSpPr>
        <p:spPr>
          <a:xfrm>
            <a:off x="4453890" y="1934465"/>
            <a:ext cx="593598" cy="255270"/>
          </a:xfrm>
          <a:prstGeom prst="roundRect">
            <a:avLst/>
          </a:prstGeom>
          <a:pattFill prst="dkUpDiag">
            <a:fgClr>
              <a:schemeClr val="accent1"/>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06DC869F-60C9-4346-975E-4385BC25617B}"/>
              </a:ext>
            </a:extLst>
          </p:cNvPr>
          <p:cNvSpPr/>
          <p:nvPr/>
        </p:nvSpPr>
        <p:spPr>
          <a:xfrm>
            <a:off x="4633594" y="2457562"/>
            <a:ext cx="1024255" cy="255270"/>
          </a:xfrm>
          <a:prstGeom prst="roundRect">
            <a:avLst/>
          </a:prstGeom>
          <a:pattFill prst="dkUpDiag">
            <a:fgClr>
              <a:schemeClr val="accent1"/>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1FB9D31F-C5DD-4477-BE0D-BCE0E3AD5D9F}"/>
              </a:ext>
            </a:extLst>
          </p:cNvPr>
          <p:cNvSpPr/>
          <p:nvPr/>
        </p:nvSpPr>
        <p:spPr>
          <a:xfrm>
            <a:off x="5682233" y="2951429"/>
            <a:ext cx="2438400" cy="255270"/>
          </a:xfrm>
          <a:prstGeom prst="roundRect">
            <a:avLst/>
          </a:prstGeom>
          <a:pattFill prst="dkUpDiag">
            <a:fgClr>
              <a:schemeClr val="accent1"/>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E5C0FC77-74B2-42FA-9735-68D4E2755A5C}"/>
              </a:ext>
            </a:extLst>
          </p:cNvPr>
          <p:cNvSpPr/>
          <p:nvPr/>
        </p:nvSpPr>
        <p:spPr>
          <a:xfrm>
            <a:off x="6924675" y="3503190"/>
            <a:ext cx="2438400" cy="255269"/>
          </a:xfrm>
          <a:prstGeom prst="roundRect">
            <a:avLst/>
          </a:prstGeom>
          <a:pattFill prst="dkUpDiag">
            <a:fgClr>
              <a:schemeClr val="accent1"/>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91A9D394-07DD-4416-809B-6A4F52D320FC}"/>
              </a:ext>
            </a:extLst>
          </p:cNvPr>
          <p:cNvSpPr/>
          <p:nvPr/>
        </p:nvSpPr>
        <p:spPr>
          <a:xfrm>
            <a:off x="8734425" y="4006990"/>
            <a:ext cx="1871663" cy="255269"/>
          </a:xfrm>
          <a:prstGeom prst="roundRect">
            <a:avLst/>
          </a:prstGeom>
          <a:pattFill prst="dkUpDiag">
            <a:fgClr>
              <a:schemeClr val="accent1"/>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8F696AD4-C839-4BE0-9431-E1E5A688A4C5}"/>
              </a:ext>
            </a:extLst>
          </p:cNvPr>
          <p:cNvSpPr/>
          <p:nvPr/>
        </p:nvSpPr>
        <p:spPr>
          <a:xfrm>
            <a:off x="10594915" y="4531165"/>
            <a:ext cx="1222502" cy="255269"/>
          </a:xfrm>
          <a:prstGeom prst="roundRect">
            <a:avLst/>
          </a:prstGeom>
          <a:pattFill prst="dkUpDiag">
            <a:fgClr>
              <a:schemeClr val="accent1"/>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 coins arrondis 25">
            <a:extLst>
              <a:ext uri="{FF2B5EF4-FFF2-40B4-BE49-F238E27FC236}">
                <a16:creationId xmlns:a16="http://schemas.microsoft.com/office/drawing/2014/main" id="{9866FF2D-3EA5-4EEA-BA5B-4BFAEF9D1D88}"/>
              </a:ext>
            </a:extLst>
          </p:cNvPr>
          <p:cNvSpPr/>
          <p:nvPr/>
        </p:nvSpPr>
        <p:spPr>
          <a:xfrm>
            <a:off x="10594915" y="5046228"/>
            <a:ext cx="1222502" cy="255269"/>
          </a:xfrm>
          <a:prstGeom prst="roundRect">
            <a:avLst/>
          </a:prstGeom>
          <a:pattFill prst="dkUpDiag">
            <a:fgClr>
              <a:schemeClr val="accent1"/>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7" name="Groupe 26">
            <a:extLst>
              <a:ext uri="{FF2B5EF4-FFF2-40B4-BE49-F238E27FC236}">
                <a16:creationId xmlns:a16="http://schemas.microsoft.com/office/drawing/2014/main" id="{4835E39F-1E63-4CBD-B18E-CFFCE73A6671}"/>
              </a:ext>
            </a:extLst>
          </p:cNvPr>
          <p:cNvGrpSpPr/>
          <p:nvPr/>
        </p:nvGrpSpPr>
        <p:grpSpPr>
          <a:xfrm>
            <a:off x="5789967" y="2297439"/>
            <a:ext cx="504000" cy="504000"/>
            <a:chOff x="514880" y="5705114"/>
            <a:chExt cx="504000" cy="504000"/>
          </a:xfrm>
        </p:grpSpPr>
        <p:sp>
          <p:nvSpPr>
            <p:cNvPr id="28" name="Ellipse 27">
              <a:extLst>
                <a:ext uri="{FF2B5EF4-FFF2-40B4-BE49-F238E27FC236}">
                  <a16:creationId xmlns:a16="http://schemas.microsoft.com/office/drawing/2014/main" id="{0BEEC4DD-CEA1-431C-98E1-F24D19BDA532}"/>
                </a:ext>
              </a:extLst>
            </p:cNvPr>
            <p:cNvSpPr/>
            <p:nvPr/>
          </p:nvSpPr>
          <p:spPr>
            <a:xfrm>
              <a:off x="514880" y="5705114"/>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40">
              <a:extLst>
                <a:ext uri="{FF2B5EF4-FFF2-40B4-BE49-F238E27FC236}">
                  <a16:creationId xmlns:a16="http://schemas.microsoft.com/office/drawing/2014/main" id="{BCEA7ADB-751F-4531-BC7C-AFB778744D5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7010" y="5784155"/>
              <a:ext cx="364967" cy="3649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e 29">
            <a:extLst>
              <a:ext uri="{FF2B5EF4-FFF2-40B4-BE49-F238E27FC236}">
                <a16:creationId xmlns:a16="http://schemas.microsoft.com/office/drawing/2014/main" id="{B9112A7A-4A0F-4DFE-9EBF-57CA1F807488}"/>
              </a:ext>
            </a:extLst>
          </p:cNvPr>
          <p:cNvGrpSpPr/>
          <p:nvPr/>
        </p:nvGrpSpPr>
        <p:grpSpPr>
          <a:xfrm>
            <a:off x="9925875" y="3390030"/>
            <a:ext cx="504000" cy="504000"/>
            <a:chOff x="475681" y="2550715"/>
            <a:chExt cx="504000" cy="504000"/>
          </a:xfrm>
        </p:grpSpPr>
        <p:sp>
          <p:nvSpPr>
            <p:cNvPr id="31" name="Ellipse 30">
              <a:extLst>
                <a:ext uri="{FF2B5EF4-FFF2-40B4-BE49-F238E27FC236}">
                  <a16:creationId xmlns:a16="http://schemas.microsoft.com/office/drawing/2014/main" id="{5C832F8D-9F07-4D9D-924A-41D23B099410}"/>
                </a:ext>
              </a:extLst>
            </p:cNvPr>
            <p:cNvSpPr/>
            <p:nvPr/>
          </p:nvSpPr>
          <p:spPr>
            <a:xfrm>
              <a:off x="475681" y="2550715"/>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35">
              <a:extLst>
                <a:ext uri="{FF2B5EF4-FFF2-40B4-BE49-F238E27FC236}">
                  <a16:creationId xmlns:a16="http://schemas.microsoft.com/office/drawing/2014/main" id="{4587515E-4887-4DC2-8BED-DE2A5DE2E5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457" y="2629032"/>
              <a:ext cx="350160" cy="3501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e 32">
            <a:extLst>
              <a:ext uri="{FF2B5EF4-FFF2-40B4-BE49-F238E27FC236}">
                <a16:creationId xmlns:a16="http://schemas.microsoft.com/office/drawing/2014/main" id="{0DD84D15-E17D-4B91-95BE-0AE234A98720}"/>
              </a:ext>
            </a:extLst>
          </p:cNvPr>
          <p:cNvGrpSpPr/>
          <p:nvPr/>
        </p:nvGrpSpPr>
        <p:grpSpPr>
          <a:xfrm>
            <a:off x="9487249" y="3390030"/>
            <a:ext cx="504000" cy="504000"/>
            <a:chOff x="1098574" y="2550715"/>
            <a:chExt cx="504000" cy="504000"/>
          </a:xfrm>
        </p:grpSpPr>
        <p:sp>
          <p:nvSpPr>
            <p:cNvPr id="34" name="Ellipse 33">
              <a:extLst>
                <a:ext uri="{FF2B5EF4-FFF2-40B4-BE49-F238E27FC236}">
                  <a16:creationId xmlns:a16="http://schemas.microsoft.com/office/drawing/2014/main" id="{0FF73FEC-6483-4097-84BF-8CDDDB67BFAC}"/>
                </a:ext>
              </a:extLst>
            </p:cNvPr>
            <p:cNvSpPr/>
            <p:nvPr/>
          </p:nvSpPr>
          <p:spPr>
            <a:xfrm>
              <a:off x="1098574" y="2550715"/>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Picture 2">
              <a:extLst>
                <a:ext uri="{FF2B5EF4-FFF2-40B4-BE49-F238E27FC236}">
                  <a16:creationId xmlns:a16="http://schemas.microsoft.com/office/drawing/2014/main" id="{E2CD101C-7953-457E-AB8D-AECFF4FF6A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2927" y="2637951"/>
              <a:ext cx="324000" cy="32400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Ellipse 36">
            <a:extLst>
              <a:ext uri="{FF2B5EF4-FFF2-40B4-BE49-F238E27FC236}">
                <a16:creationId xmlns:a16="http://schemas.microsoft.com/office/drawing/2014/main" id="{3DDCB3FC-B5BF-4F28-AE68-D517D5F5AD9E}"/>
              </a:ext>
            </a:extLst>
          </p:cNvPr>
          <p:cNvSpPr/>
          <p:nvPr/>
        </p:nvSpPr>
        <p:spPr>
          <a:xfrm>
            <a:off x="8181658" y="2831730"/>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BAF4CB2B-4ACC-4CA9-9CC2-6EF73F1ECE47}"/>
              </a:ext>
            </a:extLst>
          </p:cNvPr>
          <p:cNvSpPr/>
          <p:nvPr/>
        </p:nvSpPr>
        <p:spPr>
          <a:xfrm>
            <a:off x="6262926" y="3340559"/>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9" name="Picture 48">
            <a:extLst>
              <a:ext uri="{FF2B5EF4-FFF2-40B4-BE49-F238E27FC236}">
                <a16:creationId xmlns:a16="http://schemas.microsoft.com/office/drawing/2014/main" id="{424920A2-D320-412A-8B2E-2A099A11DB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3967" y="3368480"/>
            <a:ext cx="450199" cy="4501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8">
            <a:extLst>
              <a:ext uri="{FF2B5EF4-FFF2-40B4-BE49-F238E27FC236}">
                <a16:creationId xmlns:a16="http://schemas.microsoft.com/office/drawing/2014/main" id="{DC938ABF-8BC2-499B-8986-91D371BB2E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190358" y="2856690"/>
            <a:ext cx="495300" cy="495300"/>
          </a:xfrm>
          <a:prstGeom prst="rect">
            <a:avLst/>
          </a:prstGeom>
          <a:noFill/>
          <a:extLst>
            <a:ext uri="{909E8E84-426E-40DD-AFC4-6F175D3DCCD1}">
              <a14:hiddenFill xmlns:a14="http://schemas.microsoft.com/office/drawing/2010/main">
                <a:solidFill>
                  <a:srgbClr val="FFFFFF"/>
                </a:solidFill>
              </a14:hiddenFill>
            </a:ext>
          </a:extLst>
        </p:spPr>
      </p:pic>
      <p:sp>
        <p:nvSpPr>
          <p:cNvPr id="44" name="Ellipse 43">
            <a:extLst>
              <a:ext uri="{FF2B5EF4-FFF2-40B4-BE49-F238E27FC236}">
                <a16:creationId xmlns:a16="http://schemas.microsoft.com/office/drawing/2014/main" id="{D79720FF-7B54-4B82-AAC3-646CC83915E0}"/>
              </a:ext>
            </a:extLst>
          </p:cNvPr>
          <p:cNvSpPr/>
          <p:nvPr/>
        </p:nvSpPr>
        <p:spPr>
          <a:xfrm>
            <a:off x="8152258" y="3881738"/>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5" name="Picture 48">
            <a:extLst>
              <a:ext uri="{FF2B5EF4-FFF2-40B4-BE49-F238E27FC236}">
                <a16:creationId xmlns:a16="http://schemas.microsoft.com/office/drawing/2014/main" id="{A194043D-EFA7-4C78-9D1D-B126B8BE0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83299" y="3909659"/>
            <a:ext cx="450199" cy="450199"/>
          </a:xfrm>
          <a:prstGeom prst="rect">
            <a:avLst/>
          </a:prstGeom>
          <a:noFill/>
          <a:extLst>
            <a:ext uri="{909E8E84-426E-40DD-AFC4-6F175D3DCCD1}">
              <a14:hiddenFill xmlns:a14="http://schemas.microsoft.com/office/drawing/2010/main">
                <a:solidFill>
                  <a:srgbClr val="FFFFFF"/>
                </a:solidFill>
              </a14:hiddenFill>
            </a:ext>
          </a:extLst>
        </p:spPr>
      </p:pic>
      <p:sp>
        <p:nvSpPr>
          <p:cNvPr id="46" name="Ellipse 45">
            <a:extLst>
              <a:ext uri="{FF2B5EF4-FFF2-40B4-BE49-F238E27FC236}">
                <a16:creationId xmlns:a16="http://schemas.microsoft.com/office/drawing/2014/main" id="{8DB36326-9B09-4252-B187-F2C221FE0DD7}"/>
              </a:ext>
            </a:extLst>
          </p:cNvPr>
          <p:cNvSpPr/>
          <p:nvPr/>
        </p:nvSpPr>
        <p:spPr>
          <a:xfrm>
            <a:off x="9991249" y="4653039"/>
            <a:ext cx="504000" cy="5040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Picture 46">
            <a:extLst>
              <a:ext uri="{FF2B5EF4-FFF2-40B4-BE49-F238E27FC236}">
                <a16:creationId xmlns:a16="http://schemas.microsoft.com/office/drawing/2014/main" id="{9749ACC0-EB3D-49DD-9C55-338B6C92A566}"/>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foregroundMark x1="32555" y1="27362" x2="32555" y2="27362"/>
                        <a14:foregroundMark x1="39835" y1="27165" x2="39835" y2="27165"/>
                        <a14:foregroundMark x1="51923" y1="32874" x2="51923" y2="32874"/>
                        <a14:foregroundMark x1="73489" y1="22441" x2="73489" y2="22441"/>
                      </a14:backgroundRemoval>
                    </a14:imgEffect>
                  </a14:imgLayer>
                </a14:imgProps>
              </a:ext>
              <a:ext uri="{28A0092B-C50C-407E-A947-70E740481C1C}">
                <a14:useLocalDpi xmlns:a14="http://schemas.microsoft.com/office/drawing/2010/main" val="0"/>
              </a:ext>
            </a:extLst>
          </a:blip>
          <a:srcRect/>
          <a:stretch>
            <a:fillRect/>
          </a:stretch>
        </p:blipFill>
        <p:spPr bwMode="auto">
          <a:xfrm>
            <a:off x="9924462" y="4681614"/>
            <a:ext cx="637574" cy="44490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AC7370B9-ACA2-4DD3-8EBC-D1B3A0E21E09}"/>
              </a:ext>
            </a:extLst>
          </p:cNvPr>
          <p:cNvSpPr/>
          <p:nvPr/>
        </p:nvSpPr>
        <p:spPr>
          <a:xfrm>
            <a:off x="284530" y="5415451"/>
            <a:ext cx="5019323" cy="261610"/>
          </a:xfrm>
          <a:prstGeom prst="rect">
            <a:avLst/>
          </a:prstGeom>
        </p:spPr>
        <p:txBody>
          <a:bodyPr wrap="none">
            <a:spAutoFit/>
          </a:bodyPr>
          <a:lstStyle/>
          <a:p>
            <a:pPr lvl="0">
              <a:spcBef>
                <a:spcPts val="200"/>
              </a:spcBef>
              <a:buClr>
                <a:srgbClr val="0070AD"/>
              </a:buClr>
              <a:defRPr/>
            </a:pPr>
            <a:r>
              <a:rPr lang="en-US" sz="1100" b="1" i="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*DM=Data Model=</a:t>
            </a:r>
            <a:r>
              <a:rPr lang="en-US" sz="1100" b="1" i="1" dirty="0" err="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Modèle</a:t>
            </a:r>
            <a:r>
              <a:rPr lang="en-US" sz="1100" b="1" i="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de </a:t>
            </a:r>
            <a:r>
              <a:rPr lang="en-US" sz="1100" b="1" i="1" dirty="0" err="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données</a:t>
            </a:r>
            <a:r>
              <a:rPr lang="en-US" sz="1100" b="1" i="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- 3DX=3DEXPERIENCE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37F4F22-C020-4098-9A2C-02258B6A8791}"/>
              </a:ext>
            </a:extLst>
          </p:cNvPr>
          <p:cNvPicPr>
            <a:picLocks noChangeAspect="1"/>
          </p:cNvPicPr>
          <p:nvPr/>
        </p:nvPicPr>
        <p:blipFill>
          <a:blip r:embed="rId2"/>
          <a:stretch>
            <a:fillRect/>
          </a:stretch>
        </p:blipFill>
        <p:spPr>
          <a:xfrm>
            <a:off x="9587812" y="115201"/>
            <a:ext cx="1843119" cy="1843119"/>
          </a:xfrm>
          <a:prstGeom prst="rect">
            <a:avLst/>
          </a:prstGeom>
        </p:spPr>
      </p:pic>
      <p:sp>
        <p:nvSpPr>
          <p:cNvPr id="3" name="ZoneTexte 2">
            <a:extLst>
              <a:ext uri="{FF2B5EF4-FFF2-40B4-BE49-F238E27FC236}">
                <a16:creationId xmlns:a16="http://schemas.microsoft.com/office/drawing/2014/main" id="{FDBA0D65-ABD6-4191-9435-0CBF0357CEEC}"/>
              </a:ext>
            </a:extLst>
          </p:cNvPr>
          <p:cNvSpPr txBox="1"/>
          <p:nvPr/>
        </p:nvSpPr>
        <p:spPr>
          <a:xfrm>
            <a:off x="5752736" y="323458"/>
            <a:ext cx="3691038"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rgbClr val="2B0A3D">
                    <a:lumMod val="50000"/>
                  </a:srgbClr>
                </a:solidFill>
                <a:latin typeface="Verdana" panose="020B0604030504040204" pitchFamily="34" charset="0"/>
                <a:ea typeface="Verdana" panose="020B0604030504040204" pitchFamily="34" charset="0"/>
              </a:rPr>
              <a:t>Merci de votre attention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600" b="1" dirty="0">
              <a:solidFill>
                <a:srgbClr val="2B0A3D">
                  <a:lumMod val="50000"/>
                </a:srgbClr>
              </a:solidFill>
              <a:latin typeface="Verdana" panose="020B0604030504040204" pitchFamily="34" charset="0"/>
              <a:ea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rgbClr val="2B0A3D">
                    <a:lumMod val="50000"/>
                  </a:srgbClr>
                </a:solidFill>
                <a:latin typeface="Verdana" panose="020B0604030504040204" pitchFamily="34" charset="0"/>
                <a:ea typeface="Verdana" panose="020B0604030504040204" pitchFamily="34" charset="0"/>
              </a:rPr>
              <a:t>Vous pouvez retrouver et télécharger cette présentation sur GITHUB en passant par ce QR Code.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2.xml><?xml version="1.0" encoding="utf-8"?>
<a:theme xmlns:a="http://schemas.openxmlformats.org/drawingml/2006/main" name="1_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2563</TotalTime>
  <Words>358</Words>
  <Application>Microsoft Office PowerPoint</Application>
  <PresentationFormat>Grand écran</PresentationFormat>
  <Paragraphs>141</Paragraphs>
  <Slides>6</Slides>
  <Notes>0</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6</vt:i4>
      </vt:variant>
    </vt:vector>
  </HeadingPairs>
  <TitlesOfParts>
    <vt:vector size="13" baseType="lpstr">
      <vt:lpstr>Arial</vt:lpstr>
      <vt:lpstr>Calibri</vt:lpstr>
      <vt:lpstr>Verdana</vt:lpstr>
      <vt:lpstr>Wingdings</vt:lpstr>
      <vt:lpstr>Cover options</vt:lpstr>
      <vt:lpstr>1_Capgemini Master</vt:lpstr>
      <vt:lpstr>think-cell Slide</vt:lpstr>
      <vt:lpstr>Présentation PowerPoint</vt:lpstr>
      <vt:lpstr>L’approche DevOps, une continuité incontournable </vt:lpstr>
      <vt:lpstr>L’approche DevOps, une continuité incontournable </vt:lpstr>
      <vt:lpstr>Comment mener à bien un projet DevOps ?</vt:lpstr>
      <vt:lpstr>Planning prévisionnel de mise en place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MARTINEZ, Aurélie</dc:creator>
  <cp:lastModifiedBy>MARTINEZ, Aurélie</cp:lastModifiedBy>
  <cp:revision>102</cp:revision>
  <dcterms:created xsi:type="dcterms:W3CDTF">2020-02-10T22:35:05Z</dcterms:created>
  <dcterms:modified xsi:type="dcterms:W3CDTF">2020-02-14T02:28:51Z</dcterms:modified>
</cp:coreProperties>
</file>