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3" d="100"/>
          <a:sy n="63" d="100"/>
        </p:scale>
        <p:origin x="9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0416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88" y="2731175"/>
            <a:ext cx="4919305" cy="276713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855232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Arial Black" panose="020B0A04020102020204" pitchFamily="34" charset="0"/>
                <a:ea typeface="Inter Bold" pitchFamily="34" charset="-122"/>
                <a:cs typeface="Inter Bold" pitchFamily="34" charset="-120"/>
              </a:rPr>
              <a:t>Exploring Image Feature Extraction Techniques for Classification</a:t>
            </a:r>
            <a:endParaRPr lang="en-US" sz="4450" dirty="0">
              <a:latin typeface="Arial Black" panose="020B0A04020102020204" pitchFamily="3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793790" y="432173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793790" y="4939784"/>
            <a:ext cx="75564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3200" u="sng" kern="0" spc="-36" dirty="0">
                <a:solidFill>
                  <a:srgbClr val="272525"/>
                </a:solidFill>
                <a:latin typeface="Arial Rounded MT Bold" panose="020F0704030504030204" pitchFamily="34" charset="0"/>
                <a:ea typeface="Inter" pitchFamily="34" charset="-122"/>
                <a:cs typeface="Inter" pitchFamily="34" charset="-120"/>
              </a:rPr>
              <a:t>Topic:</a:t>
            </a:r>
            <a:endParaRPr lang="en-US" sz="3200" u="sng" dirty="0">
              <a:latin typeface="Arial Rounded MT Bold" panose="020F0704030504030204" pitchFamily="34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793790" y="564844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kern="0" spc="-36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Comparing traditional and deep learning-based feature extraction techniques for image classification.</a:t>
            </a:r>
            <a:endParaRPr lang="en-US" sz="2000" dirty="0">
              <a:latin typeface="Aptos" panose="020B00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B0FD3-4CAA-1440-DCA8-F31A910431BD}"/>
              </a:ext>
            </a:extLst>
          </p:cNvPr>
          <p:cNvSpPr txBox="1"/>
          <p:nvPr/>
        </p:nvSpPr>
        <p:spPr>
          <a:xfrm>
            <a:off x="793790" y="6803136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Bahnschrift" panose="020B0502040204020203" pitchFamily="34" charset="0"/>
              </a:rPr>
              <a:t>Team Members:</a:t>
            </a:r>
            <a:br>
              <a:rPr lang="en-IN" dirty="0"/>
            </a:br>
            <a:r>
              <a:rPr lang="en-IN" dirty="0">
                <a:latin typeface="Bahnschrift Light" panose="020B0502040204020203" pitchFamily="34" charset="0"/>
              </a:rPr>
              <a:t>M.Avinash [ CH.SC.U4CYS23024 ] 	</a:t>
            </a:r>
          </a:p>
          <a:p>
            <a:r>
              <a:rPr lang="en-IN" dirty="0">
                <a:latin typeface="Bahnschrift Light" panose="020B0502040204020203" pitchFamily="34" charset="0"/>
              </a:rPr>
              <a:t>P.Deepak Sai Vighnesh [ CH.SC.U4CYS23032 </a:t>
            </a:r>
            <a:r>
              <a:rPr lang="en-IN" dirty="0"/>
              <a:t>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075" y="623173"/>
            <a:ext cx="5917049" cy="6373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b="1" kern="0" spc="-120" dirty="0">
                <a:solidFill>
                  <a:srgbClr val="000000"/>
                </a:solidFill>
                <a:latin typeface="Arial Black" panose="020B0A04020102020204" pitchFamily="34" charset="0"/>
                <a:ea typeface="Inter Bold" pitchFamily="34" charset="-122"/>
                <a:cs typeface="Inter Bold" pitchFamily="34" charset="-120"/>
              </a:rPr>
              <a:t>Introduction &amp; Objectives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075" y="1770340"/>
            <a:ext cx="3213616" cy="3186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kern="0" spc="-60" dirty="0">
                <a:solidFill>
                  <a:srgbClr val="000000"/>
                </a:solidFill>
                <a:latin typeface="Arial Rounded MT Bold" panose="020F0704030504030204" pitchFamily="34" charset="0"/>
                <a:ea typeface="Inter Bold" pitchFamily="34" charset="-122"/>
                <a:cs typeface="Inter Bold" pitchFamily="34" charset="-120"/>
              </a:rPr>
              <a:t>What is Feature Extraction?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075" y="2292906"/>
            <a:ext cx="6273403" cy="3262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kern="0" spc="-32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Converts images into numerical features for classification.</a:t>
            </a:r>
            <a:endParaRPr lang="en-US" sz="2000" dirty="0">
              <a:latin typeface="Aptos" panose="020B00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075" y="2823091"/>
            <a:ext cx="2549366" cy="3186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kern="0" spc="-60" dirty="0">
                <a:solidFill>
                  <a:srgbClr val="000000"/>
                </a:solidFill>
                <a:latin typeface="Arial Rounded MT Bold" panose="020F0704030504030204" pitchFamily="34" charset="0"/>
                <a:ea typeface="Inter Bold" pitchFamily="34" charset="-122"/>
                <a:cs typeface="Inter Bold" pitchFamily="34" charset="-120"/>
              </a:rPr>
              <a:t>Why is it Important?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075" y="3345656"/>
            <a:ext cx="6273403" cy="3262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kern="0" spc="-32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Reduces complexity; improves accuracy.</a:t>
            </a:r>
            <a:endParaRPr lang="en-US" sz="2000" dirty="0">
              <a:latin typeface="Aptos" panose="020B00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571542" y="1770340"/>
            <a:ext cx="2549366" cy="3186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kern="0" spc="-60" dirty="0">
                <a:solidFill>
                  <a:srgbClr val="000000"/>
                </a:solidFill>
                <a:latin typeface="Arial Rounded MT Bold" panose="020F0704030504030204" pitchFamily="34" charset="0"/>
                <a:ea typeface="Inter Bold" pitchFamily="34" charset="-122"/>
                <a:cs typeface="Inter Bold" pitchFamily="34" charset="-120"/>
              </a:rPr>
              <a:t>Objectives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571542" y="2292906"/>
            <a:ext cx="6273403" cy="65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kern="0" spc="-32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Compare traditional (HOG, SIFT, LBP, GLCM) with deep learning methods (ResNet50).</a:t>
            </a:r>
            <a:endParaRPr lang="en-US" sz="2000" dirty="0">
              <a:latin typeface="Aptos" panose="020B0004020202020204" pitchFamily="34" charset="0"/>
            </a:endParaRPr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542" y="3174802"/>
            <a:ext cx="5628323" cy="42024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3438" y="2816066"/>
            <a:ext cx="4947523" cy="259746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24256" y="1029414"/>
            <a:ext cx="8619744" cy="673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00" b="1" kern="0" spc="-127" dirty="0">
                <a:solidFill>
                  <a:srgbClr val="000000"/>
                </a:solidFill>
                <a:latin typeface="Arial Black" panose="020B0A04020102020204" pitchFamily="34" charset="0"/>
                <a:ea typeface="Inter Bold" pitchFamily="34" charset="-122"/>
                <a:cs typeface="Inter Bold" pitchFamily="34" charset="-120"/>
              </a:rPr>
              <a:t>Feature Extraction Techniques</a:t>
            </a:r>
            <a:endParaRPr lang="en-US" sz="4200" dirty="0">
              <a:latin typeface="Arial Black" panose="020B0A04020102020204" pitchFamily="34" charset="0"/>
            </a:endParaRPr>
          </a:p>
        </p:txBody>
      </p:sp>
      <p:sp>
        <p:nvSpPr>
          <p:cNvPr id="5" name="Shape 1"/>
          <p:cNvSpPr/>
          <p:nvPr/>
        </p:nvSpPr>
        <p:spPr>
          <a:xfrm>
            <a:off x="793790" y="2025968"/>
            <a:ext cx="3670578" cy="2861905"/>
          </a:xfrm>
          <a:prstGeom prst="roundRect">
            <a:avLst>
              <a:gd name="adj" fmla="val 316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1016794" y="2248972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kern="0" spc="-64" dirty="0">
                <a:solidFill>
                  <a:srgbClr val="272525"/>
                </a:solidFill>
                <a:latin typeface="Arial Rounded MT Bold" panose="020F0704030504030204" pitchFamily="34" charset="0"/>
                <a:ea typeface="Inter Bold" pitchFamily="34" charset="-122"/>
                <a:cs typeface="Inter Bold" pitchFamily="34" charset="-120"/>
              </a:rPr>
              <a:t>Traditional Methods</a:t>
            </a:r>
            <a:endParaRPr lang="en-US" sz="2100" dirty="0">
              <a:latin typeface="Arial Rounded MT Bold" panose="020F0704030504030204" pitchFamily="34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840224" y="2736295"/>
            <a:ext cx="3224570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000" kern="0" spc="-34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HOG (edge-based features)</a:t>
            </a:r>
            <a:endParaRPr lang="en-US" sz="2000" dirty="0">
              <a:latin typeface="Aptos" panose="020B0004020202020204" pitchFamily="34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840224" y="3134916"/>
            <a:ext cx="3670578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000" kern="0" spc="-34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SIFT (scale-invariant keypoints)</a:t>
            </a:r>
            <a:endParaRPr lang="en-US" sz="2000" dirty="0">
              <a:latin typeface="Aptos" panose="020B0004020202020204" pitchFamily="34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840224" y="3517404"/>
            <a:ext cx="3224570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000" kern="0" spc="-34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GLCM (texture analysis)</a:t>
            </a:r>
            <a:endParaRPr lang="en-US" sz="2000" dirty="0">
              <a:latin typeface="Aptos" panose="020B0004020202020204" pitchFamily="34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840224" y="3964484"/>
            <a:ext cx="3224570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000" kern="0" spc="-34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LBP (local texture patterns)</a:t>
            </a:r>
            <a:endParaRPr lang="en-US" sz="2000" dirty="0">
              <a:latin typeface="Aptos" panose="020B0004020202020204" pitchFamily="34" charset="0"/>
            </a:endParaRPr>
          </a:p>
        </p:txBody>
      </p:sp>
      <p:sp>
        <p:nvSpPr>
          <p:cNvPr id="11" name="Shape 7"/>
          <p:cNvSpPr/>
          <p:nvPr/>
        </p:nvSpPr>
        <p:spPr>
          <a:xfrm>
            <a:off x="4679752" y="2025968"/>
            <a:ext cx="3670578" cy="2861905"/>
          </a:xfrm>
          <a:prstGeom prst="roundRect">
            <a:avLst>
              <a:gd name="adj" fmla="val 316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4902756" y="2248972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kern="0" spc="-64" dirty="0">
                <a:solidFill>
                  <a:srgbClr val="272525"/>
                </a:solidFill>
                <a:latin typeface="Arial Rounded MT Bold" panose="020F0704030504030204" pitchFamily="34" charset="0"/>
                <a:ea typeface="Inter Bold" pitchFamily="34" charset="-122"/>
                <a:cs typeface="Inter Bold" pitchFamily="34" charset="-120"/>
              </a:rPr>
              <a:t>Deep Learning</a:t>
            </a:r>
            <a:endParaRPr lang="en-US" sz="2100" dirty="0">
              <a:latin typeface="Arial Rounded MT Bold" panose="020F0704030504030204" pitchFamily="34" charset="0"/>
            </a:endParaRPr>
          </a:p>
        </p:txBody>
      </p:sp>
      <p:sp>
        <p:nvSpPr>
          <p:cNvPr id="13" name="Text 9"/>
          <p:cNvSpPr/>
          <p:nvPr/>
        </p:nvSpPr>
        <p:spPr>
          <a:xfrm>
            <a:off x="4902756" y="2714744"/>
            <a:ext cx="3224570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2000" kern="0" spc="-34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ResNet50 (CNN-based feature extraction)</a:t>
            </a:r>
            <a:endParaRPr lang="en-US" sz="2000" dirty="0">
              <a:latin typeface="Aptos" panose="020B0004020202020204" pitchFamily="34" charset="0"/>
            </a:endParaRPr>
          </a:p>
        </p:txBody>
      </p:sp>
      <p:sp>
        <p:nvSpPr>
          <p:cNvPr id="14" name="Shape 10"/>
          <p:cNvSpPr/>
          <p:nvPr/>
        </p:nvSpPr>
        <p:spPr>
          <a:xfrm>
            <a:off x="793790" y="5103257"/>
            <a:ext cx="7556421" cy="2096929"/>
          </a:xfrm>
          <a:prstGeom prst="roundRect">
            <a:avLst>
              <a:gd name="adj" fmla="val 4316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1016794" y="5326261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kern="0" spc="-64" dirty="0">
                <a:solidFill>
                  <a:srgbClr val="272525"/>
                </a:solidFill>
                <a:latin typeface="Arial Rounded MT Bold" panose="020F0704030504030204" pitchFamily="34" charset="0"/>
                <a:ea typeface="Inter Bold" pitchFamily="34" charset="-122"/>
                <a:cs typeface="Inter Bold" pitchFamily="34" charset="-120"/>
              </a:rPr>
              <a:t>Applications</a:t>
            </a:r>
            <a:endParaRPr lang="en-US" sz="2100" dirty="0">
              <a:latin typeface="Arial Rounded MT Bold" panose="020F0704030504030204" pitchFamily="34" charset="0"/>
            </a:endParaRPr>
          </a:p>
        </p:txBody>
      </p:sp>
      <p:sp>
        <p:nvSpPr>
          <p:cNvPr id="16" name="Text 12"/>
          <p:cNvSpPr/>
          <p:nvPr/>
        </p:nvSpPr>
        <p:spPr>
          <a:xfrm>
            <a:off x="1016794" y="5792033"/>
            <a:ext cx="7110412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000" kern="0" spc="-34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Object detection (HOG, SIFT)</a:t>
            </a:r>
            <a:endParaRPr lang="en-US" sz="2000" dirty="0">
              <a:latin typeface="Aptos" panose="020B0004020202020204" pitchFamily="34" charset="0"/>
            </a:endParaRPr>
          </a:p>
        </p:txBody>
      </p:sp>
      <p:sp>
        <p:nvSpPr>
          <p:cNvPr id="17" name="Text 13"/>
          <p:cNvSpPr/>
          <p:nvPr/>
        </p:nvSpPr>
        <p:spPr>
          <a:xfrm>
            <a:off x="1016794" y="6212205"/>
            <a:ext cx="7110412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000" kern="0" spc="-34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Medical image analysis (GLCM)</a:t>
            </a:r>
            <a:endParaRPr lang="en-US" sz="2000" dirty="0">
              <a:latin typeface="Aptos" panose="020B0004020202020204" pitchFamily="34" charset="0"/>
            </a:endParaRPr>
          </a:p>
        </p:txBody>
      </p:sp>
      <p:sp>
        <p:nvSpPr>
          <p:cNvPr id="18" name="Text 14"/>
          <p:cNvSpPr/>
          <p:nvPr/>
        </p:nvSpPr>
        <p:spPr>
          <a:xfrm>
            <a:off x="1016794" y="6632377"/>
            <a:ext cx="7110412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000" kern="0" spc="-34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Face recognition (LBP, CNNs)</a:t>
            </a:r>
            <a:endParaRPr lang="en-US" sz="2000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9151" y="2248733"/>
            <a:ext cx="4975979" cy="373201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732830"/>
            <a:ext cx="7556421" cy="12758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b="1" kern="0" spc="-121" dirty="0">
                <a:solidFill>
                  <a:srgbClr val="000000"/>
                </a:solidFill>
                <a:latin typeface="Arial Black" panose="020B0A04020102020204" pitchFamily="34" charset="0"/>
                <a:ea typeface="Inter Bold" pitchFamily="34" charset="-122"/>
                <a:cs typeface="Inter Bold" pitchFamily="34" charset="-120"/>
              </a:rPr>
              <a:t>Dataset &amp; Feature Extraction Methods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5" name="Shape 1"/>
          <p:cNvSpPr/>
          <p:nvPr/>
        </p:nvSpPr>
        <p:spPr>
          <a:xfrm>
            <a:off x="1023342" y="2314813"/>
            <a:ext cx="22860" cy="5181838"/>
          </a:xfrm>
          <a:prstGeom prst="roundRect">
            <a:avLst>
              <a:gd name="adj" fmla="val 375070"/>
            </a:avLst>
          </a:prstGeom>
          <a:solidFill>
            <a:srgbClr val="C0C1D7"/>
          </a:solidFill>
          <a:ln/>
        </p:spPr>
      </p:sp>
      <p:sp>
        <p:nvSpPr>
          <p:cNvPr id="6" name="Shape 2"/>
          <p:cNvSpPr/>
          <p:nvPr/>
        </p:nvSpPr>
        <p:spPr>
          <a:xfrm>
            <a:off x="1230094" y="2762488"/>
            <a:ext cx="612338" cy="22860"/>
          </a:xfrm>
          <a:prstGeom prst="roundRect">
            <a:avLst>
              <a:gd name="adj" fmla="val 375070"/>
            </a:avLst>
          </a:prstGeom>
          <a:solidFill>
            <a:srgbClr val="C0C1D7"/>
          </a:solidFill>
          <a:ln/>
        </p:spPr>
      </p:sp>
      <p:sp>
        <p:nvSpPr>
          <p:cNvPr id="7" name="Shape 3"/>
          <p:cNvSpPr/>
          <p:nvPr/>
        </p:nvSpPr>
        <p:spPr>
          <a:xfrm>
            <a:off x="793730" y="2544366"/>
            <a:ext cx="459224" cy="459224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28" y="2582585"/>
            <a:ext cx="306110" cy="38266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044065" y="2518886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100" kern="0" spc="-60" dirty="0">
                <a:solidFill>
                  <a:srgbClr val="272525"/>
                </a:solidFill>
                <a:latin typeface="Arial Rounded MT Bold" panose="020F0704030504030204" pitchFamily="34" charset="0"/>
                <a:ea typeface="Inter Bold" pitchFamily="34" charset="-122"/>
                <a:cs typeface="Inter Bold" pitchFamily="34" charset="-120"/>
              </a:rPr>
              <a:t>Dataset</a:t>
            </a:r>
            <a:endParaRPr lang="en-US" sz="2100" dirty="0">
              <a:latin typeface="Arial Rounded MT Bold" panose="020F0704030504030204" pitchFamily="34" charset="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2044065" y="2960132"/>
            <a:ext cx="6306145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Font typeface="Arial" panose="020B0604020202020204" pitchFamily="34" charset="0"/>
              <a:buChar char="•"/>
            </a:pPr>
            <a:r>
              <a:rPr lang="en-US" sz="2000" kern="0" spc="-32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CIFAR-10 (60K images, 10 classes)</a:t>
            </a:r>
            <a:endParaRPr lang="en-US" sz="2000" dirty="0">
              <a:latin typeface="Aptos" panose="020B0004020202020204" pitchFamily="34" charset="0"/>
            </a:endParaRPr>
          </a:p>
        </p:txBody>
      </p:sp>
      <p:sp>
        <p:nvSpPr>
          <p:cNvPr id="11" name="Shape 6"/>
          <p:cNvSpPr/>
          <p:nvPr/>
        </p:nvSpPr>
        <p:spPr>
          <a:xfrm>
            <a:off x="1230094" y="4142661"/>
            <a:ext cx="612338" cy="22860"/>
          </a:xfrm>
          <a:prstGeom prst="roundRect">
            <a:avLst>
              <a:gd name="adj" fmla="val 375070"/>
            </a:avLst>
          </a:prstGeom>
          <a:solidFill>
            <a:srgbClr val="C0C1D7"/>
          </a:solidFill>
          <a:ln/>
        </p:spPr>
      </p:sp>
      <p:sp>
        <p:nvSpPr>
          <p:cNvPr id="12" name="Shape 7"/>
          <p:cNvSpPr/>
          <p:nvPr/>
        </p:nvSpPr>
        <p:spPr>
          <a:xfrm>
            <a:off x="793730" y="3924538"/>
            <a:ext cx="459224" cy="459224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28" y="3962757"/>
            <a:ext cx="306110" cy="382667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2044065" y="3899059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100" kern="0" spc="-60" dirty="0">
                <a:solidFill>
                  <a:srgbClr val="272525"/>
                </a:solidFill>
                <a:latin typeface="Arial Rounded MT Bold" panose="020F0704030504030204" pitchFamily="34" charset="0"/>
                <a:ea typeface="Inter Bold" pitchFamily="34" charset="-122"/>
                <a:cs typeface="Inter Bold" pitchFamily="34" charset="-120"/>
              </a:rPr>
              <a:t>Techniques</a:t>
            </a:r>
            <a:endParaRPr lang="en-US" sz="2100" dirty="0">
              <a:latin typeface="Arial Rounded MT Bold" panose="020F0704030504030204" pitchFamily="34" charset="0"/>
            </a:endParaRPr>
          </a:p>
        </p:txBody>
      </p:sp>
      <p:sp>
        <p:nvSpPr>
          <p:cNvPr id="15" name="Text 9"/>
          <p:cNvSpPr/>
          <p:nvPr/>
        </p:nvSpPr>
        <p:spPr>
          <a:xfrm>
            <a:off x="2044065" y="4340304"/>
            <a:ext cx="6306145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Font typeface="Arial" panose="020B0604020202020204" pitchFamily="34" charset="0"/>
              <a:buChar char="•"/>
            </a:pPr>
            <a:r>
              <a:rPr lang="en-US" sz="2000" kern="0" spc="-32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Traditional: HOG, LBP</a:t>
            </a:r>
            <a:endParaRPr lang="en-US" sz="2000" dirty="0">
              <a:latin typeface="Aptos" panose="020B0004020202020204" pitchFamily="34" charset="0"/>
            </a:endParaRPr>
          </a:p>
        </p:txBody>
      </p:sp>
      <p:sp>
        <p:nvSpPr>
          <p:cNvPr id="16" name="Text 10"/>
          <p:cNvSpPr/>
          <p:nvPr/>
        </p:nvSpPr>
        <p:spPr>
          <a:xfrm>
            <a:off x="2044065" y="4789408"/>
            <a:ext cx="6306145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Font typeface="Arial" panose="020B0604020202020204" pitchFamily="34" charset="0"/>
              <a:buChar char="•"/>
            </a:pPr>
            <a:r>
              <a:rPr lang="en-US" sz="2000" kern="0" spc="-32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Deep Learning: ResNet50</a:t>
            </a:r>
            <a:endParaRPr lang="en-US" sz="2000" dirty="0">
              <a:latin typeface="Aptos" panose="020B0004020202020204" pitchFamily="34" charset="0"/>
            </a:endParaRPr>
          </a:p>
        </p:txBody>
      </p:sp>
      <p:sp>
        <p:nvSpPr>
          <p:cNvPr id="17" name="Shape 11"/>
          <p:cNvSpPr/>
          <p:nvPr/>
        </p:nvSpPr>
        <p:spPr>
          <a:xfrm>
            <a:off x="1230094" y="5971937"/>
            <a:ext cx="612338" cy="22860"/>
          </a:xfrm>
          <a:prstGeom prst="roundRect">
            <a:avLst>
              <a:gd name="adj" fmla="val 375070"/>
            </a:avLst>
          </a:prstGeom>
          <a:solidFill>
            <a:srgbClr val="C0C1D7"/>
          </a:solidFill>
          <a:ln/>
        </p:spPr>
      </p:sp>
      <p:sp>
        <p:nvSpPr>
          <p:cNvPr id="18" name="Shape 12"/>
          <p:cNvSpPr/>
          <p:nvPr/>
        </p:nvSpPr>
        <p:spPr>
          <a:xfrm>
            <a:off x="793730" y="5753814"/>
            <a:ext cx="459224" cy="459224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228" y="5792033"/>
            <a:ext cx="306110" cy="382667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2044065" y="5728335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100" kern="0" spc="-60" dirty="0">
                <a:solidFill>
                  <a:srgbClr val="272525"/>
                </a:solidFill>
                <a:latin typeface="Arial Rounded MT Bold" panose="020F0704030504030204" pitchFamily="34" charset="0"/>
                <a:ea typeface="Inter Bold" pitchFamily="34" charset="-122"/>
                <a:cs typeface="Inter Bold" pitchFamily="34" charset="-120"/>
              </a:rPr>
              <a:t>Preprocessing</a:t>
            </a:r>
            <a:endParaRPr lang="en-US" sz="2100" dirty="0">
              <a:latin typeface="Arial Rounded MT Bold" panose="020F0704030504030204" pitchFamily="34" charset="0"/>
            </a:endParaRPr>
          </a:p>
        </p:txBody>
      </p:sp>
      <p:sp>
        <p:nvSpPr>
          <p:cNvPr id="21" name="Text 14"/>
          <p:cNvSpPr/>
          <p:nvPr/>
        </p:nvSpPr>
        <p:spPr>
          <a:xfrm>
            <a:off x="2044065" y="6169581"/>
            <a:ext cx="6306145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000" kern="0" spc="-32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Image resizing</a:t>
            </a:r>
            <a:endParaRPr lang="en-US" sz="2000" dirty="0">
              <a:latin typeface="Aptos" panose="020B0004020202020204" pitchFamily="34" charset="0"/>
            </a:endParaRPr>
          </a:p>
        </p:txBody>
      </p:sp>
      <p:sp>
        <p:nvSpPr>
          <p:cNvPr id="22" name="Text 15"/>
          <p:cNvSpPr/>
          <p:nvPr/>
        </p:nvSpPr>
        <p:spPr>
          <a:xfrm>
            <a:off x="2044065" y="6567726"/>
            <a:ext cx="6306145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000" kern="0" spc="-32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Normalization</a:t>
            </a:r>
            <a:endParaRPr lang="en-US" sz="2000" dirty="0">
              <a:latin typeface="Aptos" panose="020B0004020202020204" pitchFamily="34" charset="0"/>
            </a:endParaRPr>
          </a:p>
        </p:txBody>
      </p:sp>
      <p:sp>
        <p:nvSpPr>
          <p:cNvPr id="23" name="Text 16"/>
          <p:cNvSpPr/>
          <p:nvPr/>
        </p:nvSpPr>
        <p:spPr>
          <a:xfrm>
            <a:off x="2044065" y="6965871"/>
            <a:ext cx="6306145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000" kern="0" spc="-32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Grayscale conversion</a:t>
            </a:r>
            <a:endParaRPr lang="en-US" sz="2000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19" y="2209919"/>
            <a:ext cx="4947642" cy="380976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678299"/>
            <a:ext cx="5387102" cy="673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00" b="1" kern="0" spc="-127" dirty="0">
                <a:solidFill>
                  <a:srgbClr val="000000"/>
                </a:solidFill>
                <a:latin typeface="Arial Black" panose="020B0A04020102020204" pitchFamily="34" charset="0"/>
                <a:ea typeface="Inter Bold" pitchFamily="34" charset="-122"/>
                <a:cs typeface="Inter Bold" pitchFamily="34" charset="-120"/>
              </a:rPr>
              <a:t>Experimentation</a:t>
            </a:r>
            <a:endParaRPr lang="en-US" sz="4200" dirty="0">
              <a:latin typeface="Arial Black" panose="020B0A04020102020204" pitchFamily="34" charset="0"/>
            </a:endParaRPr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1674852"/>
            <a:ext cx="1077397" cy="12929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680722" y="1890236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kern="0" spc="-64" dirty="0">
                <a:solidFill>
                  <a:srgbClr val="272525"/>
                </a:solidFill>
                <a:latin typeface="Arial Rounded MT Bold" panose="020F0704030504030204" pitchFamily="34" charset="0"/>
                <a:ea typeface="Inter Bold" pitchFamily="34" charset="-122"/>
                <a:cs typeface="Inter Bold" pitchFamily="34" charset="-120"/>
              </a:rPr>
              <a:t>Implementation</a:t>
            </a:r>
            <a:endParaRPr lang="en-US" sz="2100" dirty="0">
              <a:latin typeface="Arial Rounded MT Bold" panose="020F0704030504030204" pitchFamily="34" charset="0"/>
            </a:endParaRPr>
          </a:p>
        </p:txBody>
      </p:sp>
      <p:sp>
        <p:nvSpPr>
          <p:cNvPr id="7" name="Text 2"/>
          <p:cNvSpPr/>
          <p:nvPr/>
        </p:nvSpPr>
        <p:spPr>
          <a:xfrm>
            <a:off x="7680722" y="2356009"/>
            <a:ext cx="6155888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kern="0" spc="-34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HOG, LBP, and ResNet50</a:t>
            </a:r>
            <a:endParaRPr lang="en-US" sz="2000" dirty="0">
              <a:latin typeface="Aptos" panose="020B0004020202020204" pitchFamily="34" charset="0"/>
            </a:endParaRPr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2967752"/>
            <a:ext cx="1077397" cy="2081689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7680722" y="3183136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kern="0" spc="-64" dirty="0">
                <a:solidFill>
                  <a:srgbClr val="272525"/>
                </a:solidFill>
                <a:latin typeface="Arial Rounded MT Bold" panose="020F0704030504030204" pitchFamily="34" charset="0"/>
                <a:ea typeface="Inter Bold" pitchFamily="34" charset="-122"/>
                <a:cs typeface="Inter Bold" pitchFamily="34" charset="-120"/>
              </a:rPr>
              <a:t>Classifiers</a:t>
            </a:r>
            <a:endParaRPr lang="en-US" sz="2100" dirty="0">
              <a:latin typeface="Arial Rounded MT Bold" panose="020F0704030504030204" pitchFamily="34" charset="0"/>
            </a:endParaRPr>
          </a:p>
        </p:txBody>
      </p:sp>
      <p:sp>
        <p:nvSpPr>
          <p:cNvPr id="10" name="Text 4"/>
          <p:cNvSpPr/>
          <p:nvPr/>
        </p:nvSpPr>
        <p:spPr>
          <a:xfrm>
            <a:off x="7680722" y="3648908"/>
            <a:ext cx="6155888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000" kern="0" spc="-34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Logistic Regression</a:t>
            </a:r>
            <a:endParaRPr lang="en-US" sz="2000" dirty="0">
              <a:latin typeface="Aptos" panose="020B0004020202020204" pitchFamily="34" charset="0"/>
            </a:endParaRPr>
          </a:p>
        </p:txBody>
      </p:sp>
      <p:sp>
        <p:nvSpPr>
          <p:cNvPr id="11" name="Text 5"/>
          <p:cNvSpPr/>
          <p:nvPr/>
        </p:nvSpPr>
        <p:spPr>
          <a:xfrm>
            <a:off x="7680722" y="4069080"/>
            <a:ext cx="6155888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000" kern="0" spc="-34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K-Nearest Neighbors (KNN)</a:t>
            </a:r>
            <a:endParaRPr lang="en-US" sz="2000" dirty="0">
              <a:latin typeface="Aptos" panose="020B0004020202020204" pitchFamily="34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7680722" y="4489252"/>
            <a:ext cx="6155888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000" kern="0" spc="-34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Random Forest</a:t>
            </a:r>
            <a:endParaRPr lang="en-US" sz="2000" dirty="0">
              <a:latin typeface="Aptos" panose="020B0004020202020204" pitchFamily="34" charset="0"/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190" y="5049441"/>
            <a:ext cx="1077397" cy="250186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680722" y="5264825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kern="0" spc="-64" dirty="0">
                <a:solidFill>
                  <a:srgbClr val="272525"/>
                </a:solidFill>
                <a:latin typeface="Arial Rounded MT Bold" panose="020F0704030504030204" pitchFamily="34" charset="0"/>
                <a:ea typeface="Inter Bold" pitchFamily="34" charset="-122"/>
                <a:cs typeface="Inter Bold" pitchFamily="34" charset="-120"/>
              </a:rPr>
              <a:t>Evaluation Metrics</a:t>
            </a:r>
            <a:endParaRPr lang="en-US" sz="2100" dirty="0">
              <a:latin typeface="Arial Rounded MT Bold" panose="020F0704030504030204" pitchFamily="34" charset="0"/>
            </a:endParaRPr>
          </a:p>
        </p:txBody>
      </p:sp>
      <p:sp>
        <p:nvSpPr>
          <p:cNvPr id="15" name="Text 8"/>
          <p:cNvSpPr/>
          <p:nvPr/>
        </p:nvSpPr>
        <p:spPr>
          <a:xfrm>
            <a:off x="7680722" y="5730597"/>
            <a:ext cx="6155888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000" kern="0" spc="-34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Accuracy</a:t>
            </a:r>
            <a:endParaRPr lang="en-US" sz="2000" dirty="0">
              <a:latin typeface="Aptos" panose="020B0004020202020204" pitchFamily="34" charset="0"/>
            </a:endParaRPr>
          </a:p>
        </p:txBody>
      </p:sp>
      <p:sp>
        <p:nvSpPr>
          <p:cNvPr id="16" name="Text 9"/>
          <p:cNvSpPr/>
          <p:nvPr/>
        </p:nvSpPr>
        <p:spPr>
          <a:xfrm>
            <a:off x="7680722" y="6150769"/>
            <a:ext cx="6155888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000" kern="0" spc="-34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Precision</a:t>
            </a:r>
            <a:endParaRPr lang="en-US" sz="2000" dirty="0">
              <a:latin typeface="Aptos" panose="020B0004020202020204" pitchFamily="34" charset="0"/>
            </a:endParaRPr>
          </a:p>
        </p:txBody>
      </p:sp>
      <p:sp>
        <p:nvSpPr>
          <p:cNvPr id="17" name="Text 10"/>
          <p:cNvSpPr/>
          <p:nvPr/>
        </p:nvSpPr>
        <p:spPr>
          <a:xfrm>
            <a:off x="7680722" y="6570940"/>
            <a:ext cx="6155888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000" kern="0" spc="-34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Recall</a:t>
            </a:r>
            <a:endParaRPr lang="en-US" sz="2000" dirty="0">
              <a:latin typeface="Aptos" panose="020B0004020202020204" pitchFamily="34" charset="0"/>
            </a:endParaRPr>
          </a:p>
        </p:txBody>
      </p:sp>
      <p:sp>
        <p:nvSpPr>
          <p:cNvPr id="18" name="Text 11"/>
          <p:cNvSpPr/>
          <p:nvPr/>
        </p:nvSpPr>
        <p:spPr>
          <a:xfrm>
            <a:off x="7680722" y="6991112"/>
            <a:ext cx="6155888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000" kern="0" spc="-34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F1-score</a:t>
            </a:r>
            <a:endParaRPr lang="en-US" sz="2000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699254"/>
            <a:ext cx="5387102" cy="673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00" b="1" kern="0" spc="-12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Results &amp; Analysis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6280190" y="1695807"/>
            <a:ext cx="7556421" cy="4902518"/>
          </a:xfrm>
          <a:prstGeom prst="roundRect">
            <a:avLst>
              <a:gd name="adj" fmla="val 184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5925312" y="1703427"/>
            <a:ext cx="7903679" cy="130802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6" name="Text 3"/>
          <p:cNvSpPr/>
          <p:nvPr/>
        </p:nvSpPr>
        <p:spPr>
          <a:xfrm>
            <a:off x="6503551" y="1840230"/>
            <a:ext cx="1041202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b="1" kern="0" spc="-34" dirty="0">
                <a:solidFill>
                  <a:srgbClr val="272525"/>
                </a:solidFill>
                <a:latin typeface="Bahnschrift SemiBold" panose="020B0502040204020203" pitchFamily="34" charset="0"/>
                <a:ea typeface="Inter" pitchFamily="34" charset="-122"/>
                <a:cs typeface="Inter" pitchFamily="34" charset="-120"/>
              </a:rPr>
              <a:t>Method</a:t>
            </a:r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7544753" y="1840230"/>
            <a:ext cx="1165026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b="1" kern="0" spc="-34" dirty="0">
                <a:solidFill>
                  <a:srgbClr val="272525"/>
                </a:solidFill>
                <a:latin typeface="Bahnschrift SemiBold" panose="020B0502040204020203" pitchFamily="34" charset="0"/>
                <a:ea typeface="Inter" pitchFamily="34" charset="-122"/>
                <a:cs typeface="Inter" pitchFamily="34" charset="-120"/>
              </a:rPr>
              <a:t>Classifier</a:t>
            </a:r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9064657" y="1840230"/>
            <a:ext cx="977550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b="1" kern="0" spc="-34" dirty="0">
                <a:solidFill>
                  <a:srgbClr val="272525"/>
                </a:solidFill>
                <a:latin typeface="Bahnschrift SemiBold" panose="020B0502040204020203" pitchFamily="34" charset="0"/>
                <a:ea typeface="Inter" pitchFamily="34" charset="-122"/>
                <a:cs typeface="Inter" pitchFamily="34" charset="-120"/>
              </a:rPr>
              <a:t>Accuracy </a:t>
            </a:r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0480596" y="1840230"/>
            <a:ext cx="906185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b="1" kern="0" spc="-34" dirty="0">
                <a:solidFill>
                  <a:srgbClr val="272525"/>
                </a:solidFill>
                <a:latin typeface="Bahnschrift SemiBold" panose="020B0502040204020203" pitchFamily="34" charset="0"/>
                <a:ea typeface="Inter" pitchFamily="34" charset="-122"/>
                <a:cs typeface="Inter" pitchFamily="34" charset="-120"/>
              </a:rPr>
              <a:t>Precision</a:t>
            </a:r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11825168" y="1840230"/>
            <a:ext cx="80510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b="1" kern="0" spc="-34" dirty="0">
                <a:solidFill>
                  <a:srgbClr val="272525"/>
                </a:solidFill>
                <a:latin typeface="Bahnschrift SemiBold" panose="020B0502040204020203" pitchFamily="34" charset="0"/>
                <a:ea typeface="Inter" pitchFamily="34" charset="-122"/>
              </a:rPr>
              <a:t>F1-Score</a:t>
            </a:r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6303050" y="2953203"/>
            <a:ext cx="7541181" cy="165282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6503551" y="3148251"/>
            <a:ext cx="1041202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kern="0" spc="-34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HOG</a:t>
            </a: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7544752" y="3148251"/>
            <a:ext cx="1294447" cy="1379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kern="0" spc="-34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Logistic Regression</a:t>
            </a: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9148167" y="3148251"/>
            <a:ext cx="894040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kern="0" spc="-34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0.348</a:t>
            </a: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10480596" y="3148251"/>
            <a:ext cx="906185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kern="0" spc="-34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0.35</a:t>
            </a: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11825168" y="3148251"/>
            <a:ext cx="80510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kern="0" spc="-34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0.35</a:t>
            </a: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13068657" y="3148251"/>
            <a:ext cx="544949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650" dirty="0"/>
          </a:p>
        </p:txBody>
      </p:sp>
      <p:sp>
        <p:nvSpPr>
          <p:cNvPr id="19" name="Shape 16"/>
          <p:cNvSpPr/>
          <p:nvPr/>
        </p:nvSpPr>
        <p:spPr>
          <a:xfrm>
            <a:off x="6287810" y="4664273"/>
            <a:ext cx="7541181" cy="61841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0" name="Text 17"/>
          <p:cNvSpPr/>
          <p:nvPr/>
        </p:nvSpPr>
        <p:spPr>
          <a:xfrm>
            <a:off x="6503551" y="4801076"/>
            <a:ext cx="1041202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kern="0" spc="-34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LBP</a:t>
            </a: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21" name="Text 18"/>
          <p:cNvSpPr/>
          <p:nvPr/>
        </p:nvSpPr>
        <p:spPr>
          <a:xfrm>
            <a:off x="7619821" y="4766715"/>
            <a:ext cx="726638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KNN</a:t>
            </a:r>
            <a:endParaRPr lang="en-US" dirty="0"/>
          </a:p>
        </p:txBody>
      </p:sp>
      <p:sp>
        <p:nvSpPr>
          <p:cNvPr id="22" name="Text 19"/>
          <p:cNvSpPr/>
          <p:nvPr/>
        </p:nvSpPr>
        <p:spPr>
          <a:xfrm>
            <a:off x="9148167" y="4801076"/>
            <a:ext cx="894040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kern="0" spc="-34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0.200</a:t>
            </a: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23" name="Text 20"/>
          <p:cNvSpPr/>
          <p:nvPr/>
        </p:nvSpPr>
        <p:spPr>
          <a:xfrm>
            <a:off x="10480596" y="4801076"/>
            <a:ext cx="906185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kern="0" spc="-34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0.21</a:t>
            </a: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24" name="Text 21"/>
          <p:cNvSpPr/>
          <p:nvPr/>
        </p:nvSpPr>
        <p:spPr>
          <a:xfrm>
            <a:off x="11825168" y="4801076"/>
            <a:ext cx="80510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kern="0" spc="-34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0.20</a:t>
            </a: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25" name="Text 22"/>
          <p:cNvSpPr/>
          <p:nvPr/>
        </p:nvSpPr>
        <p:spPr>
          <a:xfrm>
            <a:off x="13068657" y="4801076"/>
            <a:ext cx="544949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650" dirty="0"/>
          </a:p>
        </p:txBody>
      </p:sp>
      <p:sp>
        <p:nvSpPr>
          <p:cNvPr id="26" name="Shape 23"/>
          <p:cNvSpPr/>
          <p:nvPr/>
        </p:nvSpPr>
        <p:spPr>
          <a:xfrm>
            <a:off x="5925312" y="5282684"/>
            <a:ext cx="7903679" cy="130802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7" name="Text 24"/>
          <p:cNvSpPr/>
          <p:nvPr/>
        </p:nvSpPr>
        <p:spPr>
          <a:xfrm>
            <a:off x="6391871" y="5394531"/>
            <a:ext cx="1041202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kern="0" spc="-34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ResNet50</a:t>
            </a: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28" name="Text 25"/>
          <p:cNvSpPr/>
          <p:nvPr/>
        </p:nvSpPr>
        <p:spPr>
          <a:xfrm>
            <a:off x="7606665" y="5400770"/>
            <a:ext cx="1041202" cy="1034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kern="0" spc="-34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Random Forest</a:t>
            </a: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29" name="Text 26"/>
          <p:cNvSpPr/>
          <p:nvPr/>
        </p:nvSpPr>
        <p:spPr>
          <a:xfrm>
            <a:off x="9148167" y="5419487"/>
            <a:ext cx="894040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kern="0" spc="-34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0.642</a:t>
            </a: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30" name="Text 27"/>
          <p:cNvSpPr/>
          <p:nvPr/>
        </p:nvSpPr>
        <p:spPr>
          <a:xfrm>
            <a:off x="10480596" y="5419487"/>
            <a:ext cx="906185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kern="0" spc="-34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0.64</a:t>
            </a: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31" name="Text 28"/>
          <p:cNvSpPr/>
          <p:nvPr/>
        </p:nvSpPr>
        <p:spPr>
          <a:xfrm>
            <a:off x="11825168" y="5419487"/>
            <a:ext cx="80510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kern="0" spc="-34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0.63</a:t>
            </a: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32" name="Text 29"/>
          <p:cNvSpPr/>
          <p:nvPr/>
        </p:nvSpPr>
        <p:spPr>
          <a:xfrm>
            <a:off x="13068657" y="5419487"/>
            <a:ext cx="544949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650" dirty="0"/>
          </a:p>
        </p:txBody>
      </p:sp>
      <p:sp>
        <p:nvSpPr>
          <p:cNvPr id="33" name="Text 30"/>
          <p:cNvSpPr/>
          <p:nvPr/>
        </p:nvSpPr>
        <p:spPr>
          <a:xfrm>
            <a:off x="6280190" y="6840736"/>
            <a:ext cx="7556421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2400" kern="0" spc="-34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PCA feature distribution plots, HOG and LBP feature maps, ResNet50 activation maps.</a:t>
            </a:r>
            <a:endParaRPr lang="en-US" sz="2400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13967"/>
            <a:ext cx="998470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Arial Black" panose="020B0A04020102020204" pitchFamily="34" charset="0"/>
                <a:ea typeface="Inter Bold" pitchFamily="34" charset="-122"/>
                <a:cs typeface="Inter Bold" pitchFamily="34" charset="-120"/>
              </a:rPr>
              <a:t>Traditional vs. Deep Learning Features</a:t>
            </a:r>
            <a:endParaRPr lang="en-US" sz="4450" dirty="0">
              <a:latin typeface="Arial Black" panose="020B0A040201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4897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kern="0" spc="-67" dirty="0">
                <a:solidFill>
                  <a:srgbClr val="000000"/>
                </a:solidFill>
                <a:latin typeface="Arial Rounded MT Bold" panose="020F0704030504030204" pitchFamily="34" charset="0"/>
                <a:ea typeface="Inter Bold" pitchFamily="34" charset="-122"/>
                <a:cs typeface="Inter Bold" pitchFamily="34" charset="-120"/>
              </a:rPr>
              <a:t>Traditional Methods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07086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kern="0" spc="-36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Computationally efficient</a:t>
            </a:r>
            <a:endParaRPr lang="en-US" sz="2000" dirty="0">
              <a:latin typeface="Aptos" panose="020B00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451306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kern="0" spc="-36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Suitable for small datasets</a:t>
            </a:r>
            <a:endParaRPr lang="en-US" sz="2000" dirty="0">
              <a:latin typeface="Aptos" panose="020B00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49552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kern="0" spc="-36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Limited feature representation</a:t>
            </a:r>
            <a:endParaRPr lang="en-US" sz="2000" dirty="0">
              <a:latin typeface="Aptos" panose="020B00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599521" y="3489722"/>
            <a:ext cx="345828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kern="0" spc="-67" dirty="0">
                <a:solidFill>
                  <a:srgbClr val="000000"/>
                </a:solidFill>
                <a:latin typeface="Arial Rounded MT Bold" panose="020F0704030504030204" pitchFamily="34" charset="0"/>
                <a:ea typeface="Inter Bold" pitchFamily="34" charset="-122"/>
                <a:cs typeface="Inter Bold" pitchFamily="34" charset="-120"/>
              </a:rPr>
              <a:t>Deep Learning (ResNet50)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599521" y="407086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kern="0" spc="-36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High accuracy</a:t>
            </a:r>
            <a:endParaRPr lang="en-US" sz="2000" dirty="0">
              <a:latin typeface="Aptos" panose="020B0004020202020204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599521" y="451306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kern="0" spc="-36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Robust feature extraction</a:t>
            </a:r>
            <a:endParaRPr lang="en-US" sz="2000" dirty="0">
              <a:latin typeface="Aptos" panose="020B0004020202020204" pitchFamily="3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599521" y="49552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kern="0" spc="-36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Requires more power</a:t>
            </a:r>
            <a:endParaRPr lang="en-US" sz="2000" dirty="0">
              <a:latin typeface="Aptos" panose="020B0004020202020204" pitchFamily="34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93790" y="565261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35076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Arial Black" panose="020B0A04020102020204" pitchFamily="34" charset="0"/>
                <a:ea typeface="Inter Bold" pitchFamily="34" charset="-122"/>
                <a:cs typeface="Inter Bold" pitchFamily="34" charset="-120"/>
              </a:rPr>
              <a:t>Key Takeaways &amp; Future Directions</a:t>
            </a:r>
            <a:endParaRPr lang="en-US" sz="4450" dirty="0">
              <a:latin typeface="Arial Black" panose="020B0A04020102020204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280190" y="336363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017306" y="33636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kern="0" spc="-67" dirty="0">
                <a:solidFill>
                  <a:srgbClr val="272525"/>
                </a:solidFill>
                <a:latin typeface="Arial Rounded MT Bold" panose="020F0704030504030204" pitchFamily="34" charset="0"/>
                <a:ea typeface="Inter Bold" pitchFamily="34" charset="-122"/>
                <a:cs typeface="Inter Bold" pitchFamily="34" charset="-120"/>
              </a:rPr>
              <a:t>Conclusion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7017306" y="3854053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kern="0" spc="-36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Deep learning outperforms</a:t>
            </a:r>
            <a:endParaRPr lang="en-US" sz="2000" dirty="0">
              <a:latin typeface="Aptos" panose="020B0004020202020204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7017306" y="429625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kern="0" spc="-36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Traditional useful for low-resource</a:t>
            </a:r>
            <a:endParaRPr lang="en-US" sz="2000" dirty="0">
              <a:latin typeface="Aptos" panose="020B0004020202020204" pitchFamily="34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6280190" y="514111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017306" y="51411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kern="0" spc="-67" dirty="0">
                <a:solidFill>
                  <a:srgbClr val="272525"/>
                </a:solidFill>
                <a:latin typeface="Arial Rounded MT Bold" panose="020F0704030504030204" pitchFamily="34" charset="0"/>
                <a:ea typeface="Inter Bold" pitchFamily="34" charset="-122"/>
                <a:cs typeface="Inter Bold" pitchFamily="34" charset="-120"/>
              </a:rPr>
              <a:t>Future Work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7017306" y="563153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kern="0" spc="-36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Hybrid approaches</a:t>
            </a:r>
            <a:endParaRPr lang="en-US" sz="2000" dirty="0">
              <a:latin typeface="Aptos" panose="020B0004020202020204" pitchFamily="3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7017306" y="6073735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kern="0" spc="-36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Testing on larger datasets</a:t>
            </a:r>
            <a:endParaRPr lang="en-US" sz="2000" dirty="0">
              <a:latin typeface="Aptos" panose="020B0004020202020204" pitchFamily="3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7017306" y="6515933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kern="0" spc="-36" dirty="0">
                <a:solidFill>
                  <a:srgbClr val="272525"/>
                </a:solidFill>
                <a:latin typeface="Aptos" panose="020B0004020202020204" pitchFamily="34" charset="0"/>
                <a:ea typeface="Inter" pitchFamily="34" charset="-122"/>
                <a:cs typeface="Inter" pitchFamily="34" charset="-120"/>
              </a:rPr>
              <a:t>Optimizing deep models</a:t>
            </a:r>
            <a:endParaRPr lang="en-US" sz="2000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052375E-D970-4599-9C4A-8970F265259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305</Words>
  <Application>Microsoft Office PowerPoint</Application>
  <PresentationFormat>Custom</PresentationFormat>
  <Paragraphs>93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Aptos</vt:lpstr>
      <vt:lpstr>Arial</vt:lpstr>
      <vt:lpstr>Arial Black</vt:lpstr>
      <vt:lpstr>Arial Rounded MT Bold</vt:lpstr>
      <vt:lpstr>Bahnschrift</vt:lpstr>
      <vt:lpstr>Bahnschrift Light</vt:lpstr>
      <vt:lpstr>Bahnschrift SemiBold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AVINASH M</cp:lastModifiedBy>
  <cp:revision>5</cp:revision>
  <dcterms:created xsi:type="dcterms:W3CDTF">2025-03-25T13:03:27Z</dcterms:created>
  <dcterms:modified xsi:type="dcterms:W3CDTF">2025-03-25T13:59:07Z</dcterms:modified>
</cp:coreProperties>
</file>