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2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341" r:id="rId3"/>
    <p:sldId id="263" r:id="rId4"/>
    <p:sldId id="264" r:id="rId5"/>
    <p:sldId id="280" r:id="rId6"/>
    <p:sldId id="276" r:id="rId7"/>
    <p:sldId id="273" r:id="rId8"/>
    <p:sldId id="272" r:id="rId9"/>
    <p:sldId id="328" r:id="rId10"/>
    <p:sldId id="351" r:id="rId11"/>
    <p:sldId id="270" r:id="rId12"/>
    <p:sldId id="271" r:id="rId13"/>
    <p:sldId id="274" r:id="rId14"/>
    <p:sldId id="352" r:id="rId15"/>
    <p:sldId id="354" r:id="rId16"/>
    <p:sldId id="348" r:id="rId17"/>
    <p:sldId id="349" r:id="rId18"/>
    <p:sldId id="350" r:id="rId19"/>
    <p:sldId id="345" r:id="rId20"/>
    <p:sldId id="302" r:id="rId21"/>
  </p:sldIdLst>
  <p:sldSz cx="12192000" cy="6858000"/>
  <p:notesSz cx="6858000" cy="9144000"/>
  <p:embeddedFontLst>
    <p:embeddedFont>
      <p:font typeface="Inter Black" panose="020B0604020202020204" charset="0"/>
      <p:bold r:id="rId24"/>
    </p:embeddedFont>
    <p:embeddedFont>
      <p:font typeface="Goudy Old Style" panose="02020502050305020303" pitchFamily="18" charset="0"/>
      <p:regular r:id="rId25"/>
      <p:bold r:id="rId26"/>
      <p:italic r:id="rId27"/>
    </p:embeddedFont>
    <p:embeddedFont>
      <p:font typeface="Inter" panose="020B0604020202020204" charset="0"/>
      <p:regular r:id="rId28"/>
      <p:bold r:id="rId29"/>
    </p:embeddedFont>
  </p:embeddedFontLst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35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0F0ED"/>
    <a:srgbClr val="5AAC00"/>
    <a:srgbClr val="A9F4F0"/>
    <a:srgbClr val="FBBC3C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12" y="53"/>
      </p:cViewPr>
      <p:guideLst>
        <p:guide orient="horz" pos="336"/>
        <p:guide pos="350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24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2025/9/21</a:t>
            </a:fld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‹#›</a:t>
            </a:fld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7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7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798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2025/9/21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2025/9/21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2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3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4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65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66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6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tags" Target="../tags/tag147.xml"/><Relationship Id="rId26" Type="http://schemas.openxmlformats.org/officeDocument/2006/relationships/image" Target="../media/image4.png"/><Relationship Id="rId3" Type="http://schemas.openxmlformats.org/officeDocument/2006/relationships/tags" Target="../tags/tag132.xml"/><Relationship Id="rId21" Type="http://schemas.openxmlformats.org/officeDocument/2006/relationships/tags" Target="../tags/tag150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tags" Target="../tags/tag146.xml"/><Relationship Id="rId25" Type="http://schemas.openxmlformats.org/officeDocument/2006/relationships/slideLayout" Target="../slideLayouts/slideLayout21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20" Type="http://schemas.openxmlformats.org/officeDocument/2006/relationships/tags" Target="../tags/tag149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24" Type="http://schemas.openxmlformats.org/officeDocument/2006/relationships/tags" Target="../tags/tag153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23" Type="http://schemas.openxmlformats.org/officeDocument/2006/relationships/tags" Target="../tags/tag152.xml"/><Relationship Id="rId10" Type="http://schemas.openxmlformats.org/officeDocument/2006/relationships/tags" Target="../tags/tag139.xml"/><Relationship Id="rId19" Type="http://schemas.openxmlformats.org/officeDocument/2006/relationships/tags" Target="../tags/tag148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Relationship Id="rId22" Type="http://schemas.openxmlformats.org/officeDocument/2006/relationships/tags" Target="../tags/tag1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1365" cy="6858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                           </a:t>
            </a:r>
          </a:p>
        </p:txBody>
      </p:sp>
      <p:sp>
        <p:nvSpPr>
          <p:cNvPr id="3" name="object 2"/>
          <p:cNvSpPr/>
          <p:nvPr/>
        </p:nvSpPr>
        <p:spPr>
          <a:xfrm flipH="1">
            <a:off x="117662" y="156894"/>
            <a:ext cx="1759789" cy="149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595" dirty="0">
              <a:solidFill>
                <a:prstClr val="white"/>
              </a:solidFill>
              <a:latin typeface="Goudy Old Style" panose="02020502050305020303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10188818" y="156935"/>
            <a:ext cx="1759790" cy="1494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95" dirty="0">
              <a:solidFill>
                <a:prstClr val="white"/>
              </a:solidFill>
              <a:latin typeface="Goudy Old Style" panose="02020502050305020303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030730" y="156845"/>
            <a:ext cx="8157845" cy="768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 . L. </a:t>
            </a:r>
            <a:r>
              <a:rPr lang="en-IN" sz="4000" spc="-4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Jalappa</a:t>
            </a:r>
            <a:r>
              <a:rPr lang="en-IN" sz="4000" spc="-4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Institute of</a:t>
            </a:r>
            <a:r>
              <a:rPr lang="en-IN" sz="4000" spc="-84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sz="4000" spc="-4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Technology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808605" y="925195"/>
            <a:ext cx="6551930" cy="13671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en-US" alt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(A Unit of</a:t>
            </a:r>
            <a:r>
              <a:rPr lang="en-IN" spc="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Sri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Devaraj </a:t>
            </a:r>
            <a:r>
              <a:rPr lang="en-IN" spc="-4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Urs</a:t>
            </a:r>
            <a:r>
              <a:rPr 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International Educational Trust,</a:t>
            </a:r>
            <a:r>
              <a:rPr lang="en-IN" spc="-8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</a:p>
          <a:p>
            <a:pPr algn="l"/>
            <a:r>
              <a:rPr lang="en-US" alt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Kolar) (Affiliated to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VTU ,Belagavi and Approved by AICTE, </a:t>
            </a:r>
          </a:p>
          <a:p>
            <a:pPr algn="l"/>
            <a:r>
              <a:rPr 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</a:t>
            </a:r>
            <a:r>
              <a:rPr 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 Delhi)</a:t>
            </a:r>
            <a:br>
              <a:rPr 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</a:t>
            </a:r>
            <a:r>
              <a:rPr 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Doddaballapur-561203, Bangalore Rural</a:t>
            </a:r>
            <a:r>
              <a:rPr lang="en-IN" spc="-18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District</a:t>
            </a:r>
            <a:r>
              <a:rPr lang="en-IN" spc="-4" dirty="0">
                <a:latin typeface="Arial" panose="020B0604020202020204"/>
                <a:cs typeface="Arial" panose="020B0604020202020204"/>
                <a:sym typeface="+mn-ea"/>
              </a:rPr>
              <a:t>.</a:t>
            </a:r>
            <a:r>
              <a:rPr lang="en-US" b="1" spc="-4" dirty="0">
                <a:solidFill>
                  <a:srgbClr val="001F5E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</a:p>
          <a:p>
            <a:pPr algn="l"/>
            <a:r>
              <a:rPr lang="en-US" b="1" spc="-4" dirty="0">
                <a:solidFill>
                  <a:srgbClr val="001F5E"/>
                </a:solidFill>
                <a:latin typeface="Arial" panose="020B0604020202020204"/>
                <a:cs typeface="Arial" panose="020B0604020202020204"/>
                <a:sym typeface="+mn-ea"/>
              </a:rPr>
              <a:t>          </a:t>
            </a:r>
          </a:p>
          <a:p>
            <a:pPr algn="l"/>
            <a:r>
              <a:rPr lang="en-US" sz="2000" b="1" spc="-4" dirty="0">
                <a:solidFill>
                  <a:srgbClr val="001F5E"/>
                </a:solidFill>
                <a:latin typeface="Arial" panose="020B0604020202020204"/>
                <a:cs typeface="Arial" panose="020B0604020202020204"/>
                <a:sym typeface="+mn-ea"/>
              </a:rPr>
              <a:t>                             </a:t>
            </a:r>
            <a:r>
              <a:rPr lang="en-US" sz="2000" b="1" spc="-4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Presentation</a:t>
            </a:r>
            <a:endParaRPr lang="en-US" sz="2000" b="1" spc="-4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31750" marR="4445" algn="ctr">
              <a:lnSpc>
                <a:spcPct val="110000"/>
              </a:lnSpc>
              <a:spcBef>
                <a:spcPts val="245"/>
              </a:spcBef>
            </a:pPr>
            <a:r>
              <a:rPr lang="en-US" sz="2000" b="1" spc="-4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Review on</a:t>
            </a:r>
            <a:endParaRPr lang="en-US" sz="2000" b="1" spc="-4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marL="31750" marR="4445" algn="ctr">
              <a:lnSpc>
                <a:spcPct val="110000"/>
              </a:lnSpc>
              <a:spcBef>
                <a:spcPts val="245"/>
              </a:spcBef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  <a:sym typeface="+mn-ea"/>
              </a:rPr>
              <a:t>Mobile Application for Disaster Safety Management</a:t>
            </a:r>
          </a:p>
          <a:p>
            <a:pPr marL="31750" marR="4445" algn="ctr">
              <a:lnSpc>
                <a:spcPct val="110000"/>
              </a:lnSpc>
              <a:spcBef>
                <a:spcPts val="245"/>
              </a:spcBef>
            </a:pPr>
            <a:r>
              <a:rPr lang="en-US" b="1" dirty="0">
                <a:solidFill>
                  <a:schemeClr val="tx1"/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  <a:sym typeface="+mn-ea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  <a:sym typeface="+mn-ea"/>
              </a:rPr>
              <a:t>  By</a:t>
            </a:r>
            <a:endParaRPr lang="en-US" b="1" dirty="0">
              <a:solidFill>
                <a:schemeClr val="tx1"/>
              </a:solidFill>
              <a:latin typeface="Inter Black" panose="02000503000000020004" charset="0"/>
              <a:ea typeface="Inter" panose="02000503000000020004" charset="0"/>
              <a:cs typeface="Inter Black" panose="02000503000000020004" charset="0"/>
              <a:sym typeface="+mn-ea"/>
            </a:endParaRPr>
          </a:p>
          <a:p>
            <a:pPr algn="l"/>
            <a:endParaRPr lang="en-US" b="1" spc="-4" dirty="0">
              <a:solidFill>
                <a:srgbClr val="001F5E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algn="just"/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M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BABA FAKRUDDIN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[1RL21CS0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60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]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b="1" spc="-4" dirty="0">
                <a:solidFill>
                  <a:srgbClr val="006FBF"/>
                </a:solidFill>
                <a:latin typeface="Arial" panose="020B0604020202020204"/>
                <a:cs typeface="Arial" panose="020B0604020202020204"/>
                <a:sym typeface="+mn-ea"/>
              </a:rPr>
              <a:t>                              </a:t>
            </a:r>
            <a:endParaRPr lang="en-IN" b="1" spc="-4" dirty="0">
              <a:solidFill>
                <a:srgbClr val="006FBF"/>
              </a:solidFill>
              <a:latin typeface="Arial" panose="020B0604020202020204"/>
              <a:cs typeface="Arial" panose="020B0604020202020204"/>
            </a:endParaRPr>
          </a:p>
          <a:p>
            <a:pPr algn="just"/>
            <a:r>
              <a:rPr lang="en-IN" b="1" spc="-4" dirty="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                            </a:t>
            </a:r>
            <a:r>
              <a:rPr lang="en-US" altLang="en-IN" b="1" spc="-4" dirty="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       </a:t>
            </a:r>
            <a:r>
              <a:rPr lang="en-US" b="1" spc="-4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the guidance</a:t>
            </a:r>
            <a:r>
              <a:rPr lang="en-US" b="1" spc="-75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spc="-4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 </a:t>
            </a:r>
            <a:endParaRPr lang="en-US" b="1" spc="-4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1750" marR="4445">
              <a:lnSpc>
                <a:spcPct val="120000"/>
              </a:lnSpc>
              <a:spcBef>
                <a:spcPts val="245"/>
              </a:spcBef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Dr. </a:t>
            </a:r>
            <a:r>
              <a:rPr lang="en-US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Kavitha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1750" marR="4445">
              <a:lnSpc>
                <a:spcPct val="120000"/>
              </a:lnSpc>
              <a:spcBef>
                <a:spcPts val="245"/>
              </a:spcBef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Professor</a:t>
            </a:r>
            <a:endParaRPr lang="en-US" b="1" spc="-4" dirty="0">
              <a:solidFill>
                <a:srgbClr val="006FB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1750" marR="4445">
              <a:lnSpc>
                <a:spcPct val="120000"/>
              </a:lnSpc>
              <a:spcBef>
                <a:spcPts val="245"/>
              </a:spcBef>
            </a:pPr>
            <a:r>
              <a:rPr lang="en-US" b="1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Department of</a:t>
            </a:r>
            <a:r>
              <a:rPr lang="en-US" b="1" spc="-3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spc="-4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CSE</a:t>
            </a:r>
            <a:endParaRPr lang="en-IN" dirty="0"/>
          </a:p>
          <a:p>
            <a:pPr algn="l"/>
            <a:endParaRPr lang="en-US" b="1" spc="-4" dirty="0">
              <a:solidFill>
                <a:srgbClr val="001F5E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84200" y="533400"/>
            <a:ext cx="11024870" cy="57918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Tools and Technologies</a:t>
            </a:r>
          </a:p>
          <a:p>
            <a:pPr>
              <a:lnSpc>
                <a:spcPct val="150000"/>
              </a:lnSpc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cross-platform mobile app development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Authentication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login/signup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Street Map + Flutter _Map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live location mapping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USGS 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real-time earthquake alerts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Weather Map 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weather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Awesome, Lottie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UI icons and animated splash screen</a:t>
            </a:r>
          </a:p>
          <a:p>
            <a:pPr>
              <a:lnSpc>
                <a:spcPct val="150000"/>
              </a:lnSpc>
            </a:pPr>
            <a:endParaRPr lang="en-US" altLang="en-GB" sz="2400" dirty="0">
              <a:solidFill>
                <a:schemeClr val="tx1"/>
              </a:solidFill>
              <a:latin typeface="Times New Roman" panose="02020603050405020304" charset="0"/>
              <a:ea typeface="Inter" panose="02000503000000020004" charset="0"/>
              <a:cs typeface="Times New Roman" panose="02020603050405020304" charset="0"/>
            </a:endParaRPr>
          </a:p>
        </p:txBody>
      </p:sp>
      <p:pic>
        <p:nvPicPr>
          <p:cNvPr id="4" name="图片 1" descr="VCG211373904600"/>
          <p:cNvPicPr>
            <a:picLocks noChangeAspect="1"/>
          </p:cNvPicPr>
          <p:nvPr/>
        </p:nvPicPr>
        <p:blipFill>
          <a:blip r:embed="rId3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76842" y="0"/>
            <a:ext cx="12545683" cy="6858000"/>
            <a:chOff x="0" y="0"/>
            <a:chExt cx="19200" cy="108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r>
                <a:rPr lang="en-US" altLang="zh-CN">
                  <a:cs typeface="Inter" panose="02000503000000020004" charset="0"/>
                </a:rPr>
                <a:t>vv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solidFill>
              <a:schemeClr val="bg2"/>
            </a:solidFill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541786" y="656535"/>
            <a:ext cx="4862195" cy="723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000" b="1" dirty="0">
                <a:solidFill>
                  <a:schemeClr val="accent1">
                    <a:lumMod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           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charset="0"/>
                <a:ea typeface="Inter" panose="02000503000000020004" charset="0"/>
                <a:cs typeface="Times New Roman" panose="02020603050405020304" charset="0"/>
              </a:rPr>
              <a:t>Tools Used</a:t>
            </a:r>
          </a:p>
        </p:txBody>
      </p:sp>
      <p:sp>
        <p:nvSpPr>
          <p:cNvPr id="22" name="iŝḻíḑê"/>
          <p:cNvSpPr/>
          <p:nvPr/>
        </p:nvSpPr>
        <p:spPr>
          <a:xfrm>
            <a:off x="2005688" y="4270229"/>
            <a:ext cx="2230858" cy="44676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FFFFFE"/>
                </a:solidFill>
                <a:latin typeface="+mn-ea"/>
                <a:cs typeface="+mn-ea"/>
                <a:sym typeface="+mn-lt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07CBE23-EDDE-9963-99BD-8332E6A3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88" y="1768415"/>
            <a:ext cx="3432358" cy="22158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689E33F-9B7B-1FBE-B6C7-2CB0B3DDF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327" y="1731968"/>
            <a:ext cx="2926820" cy="22158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072834-7EDC-63AB-7426-461D33AE5E02}"/>
              </a:ext>
            </a:extLst>
          </p:cNvPr>
          <p:cNvSpPr/>
          <p:nvPr/>
        </p:nvSpPr>
        <p:spPr>
          <a:xfrm>
            <a:off x="639244" y="4170527"/>
            <a:ext cx="7427305" cy="1332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 is used for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fast, beautiful, and cross-platform apps using a single codebase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Firebase for cloud storage and real-time update</a:t>
            </a:r>
            <a:r>
              <a:rPr lang="en-US" sz="1600" dirty="0"/>
              <a:t>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EDB74660-4DD1-5265-F9F1-17051F9C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7867EBE-B73E-02DF-2807-82550A18E9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82" y="1503570"/>
            <a:ext cx="3302064" cy="4319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83565" y="533400"/>
            <a:ext cx="11025505" cy="57918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Architecture</a:t>
            </a:r>
            <a:endParaRPr lang="en-US" sz="3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/Login (Firebase)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Screen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Map + Weather + Prediction + SOS button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Category Screens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Earthquake, Flood, Fire (safety tips, precautions)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Using real-time weather, predict risk levels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Push notifications for warnings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Sharing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Choose to share via multiple apps (SMS,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GB" sz="2400" dirty="0">
              <a:solidFill>
                <a:schemeClr val="tx1"/>
              </a:solidFill>
              <a:latin typeface="Times New Roman" panose="02020603050405020304" charset="0"/>
              <a:ea typeface="Inter" panose="02000503000000020004" charset="0"/>
              <a:cs typeface="Times New Roman" panose="0202060305040502030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01090" y="3311525"/>
            <a:ext cx="5196205" cy="828675"/>
            <a:chOff x="1734" y="5299"/>
            <a:chExt cx="8183" cy="1305"/>
          </a:xfrm>
        </p:grpSpPr>
        <p:sp>
          <p:nvSpPr>
            <p:cNvPr id="12" name="文本框 6"/>
            <p:cNvSpPr txBox="1"/>
            <p:nvPr/>
          </p:nvSpPr>
          <p:spPr>
            <a:xfrm>
              <a:off x="1734" y="5299"/>
              <a:ext cx="486" cy="1305"/>
            </a:xfrm>
            <a:prstGeom prst="rect">
              <a:avLst/>
            </a:prstGeom>
            <a:noFill/>
          </p:spPr>
          <p:txBody>
            <a:bodyPr wrap="none" lIns="91418" tIns="45708" rIns="91418" bIns="45708" rtlCol="0">
              <a:spAutoFit/>
            </a:bodyPr>
            <a:lstStyle/>
            <a:p>
              <a:pPr defTabSz="914400"/>
              <a:endParaRPr lang="en-US" altLang="zh-CN" sz="4800" b="1" dirty="0">
                <a:solidFill>
                  <a:schemeClr val="accent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173" y="5444"/>
              <a:ext cx="5744" cy="580"/>
            </a:xfrm>
            <a:prstGeom prst="rect">
              <a:avLst/>
            </a:prstGeom>
          </p:spPr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algn="just">
                <a:lnSpc>
                  <a:spcPct val="120000"/>
                </a:lnSpc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defRPr>
              </a:lvl1pPr>
            </a:lstStyle>
            <a:p>
              <a:pPr lv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 sz="1200">
                  <a:solidFill>
                    <a:schemeClr val="accent1"/>
                  </a:solidFill>
                </a:defRPr>
              </a:pPr>
              <a:endParaRPr dirty="0">
                <a:solidFill>
                  <a:schemeClr val="bg1">
                    <a:lumMod val="6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01090" y="4705350"/>
            <a:ext cx="5196205" cy="828675"/>
            <a:chOff x="1722" y="7177"/>
            <a:chExt cx="8183" cy="1305"/>
          </a:xfrm>
        </p:grpSpPr>
        <p:sp>
          <p:nvSpPr>
            <p:cNvPr id="17" name="文本框 7"/>
            <p:cNvSpPr txBox="1"/>
            <p:nvPr/>
          </p:nvSpPr>
          <p:spPr>
            <a:xfrm>
              <a:off x="1722" y="7177"/>
              <a:ext cx="486" cy="1305"/>
            </a:xfrm>
            <a:prstGeom prst="rect">
              <a:avLst/>
            </a:prstGeom>
            <a:noFill/>
          </p:spPr>
          <p:txBody>
            <a:bodyPr wrap="none" lIns="91418" tIns="45708" rIns="91418" bIns="45708" rtlCol="0">
              <a:spAutoFit/>
            </a:bodyPr>
            <a:lstStyle/>
            <a:p>
              <a:pPr defTabSz="914400"/>
              <a:endParaRPr lang="en-US" altLang="zh-CN" sz="4800" b="1" dirty="0">
                <a:solidFill>
                  <a:schemeClr val="accent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4161" y="7322"/>
              <a:ext cx="5744" cy="580"/>
            </a:xfrm>
            <a:prstGeom prst="rect">
              <a:avLst/>
            </a:prstGeom>
          </p:spPr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algn="just">
                <a:lnSpc>
                  <a:spcPct val="120000"/>
                </a:lnSpc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defRPr>
              </a:lvl1pPr>
            </a:lstStyle>
            <a:p>
              <a:pPr lv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 sz="1200">
                  <a:solidFill>
                    <a:schemeClr val="accent1"/>
                  </a:solidFill>
                </a:defRPr>
              </a:pPr>
              <a:endParaRPr dirty="0">
                <a:solidFill>
                  <a:schemeClr val="bg1">
                    <a:lumMod val="6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endParaRPr>
            </a:p>
          </p:txBody>
        </p:sp>
      </p:grpSp>
      <p:pic>
        <p:nvPicPr>
          <p:cNvPr id="22" name="图片 21" descr="VCG211373904600"/>
          <p:cNvPicPr>
            <a:picLocks noChangeAspect="1"/>
          </p:cNvPicPr>
          <p:nvPr/>
        </p:nvPicPr>
        <p:blipFill>
          <a:blip r:embed="rId3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A65CC5C-1BA8-B931-39E5-BFB28558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C77046E-E335-243D-6BCA-966CAE2200C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B7D5AB3-5B5D-C518-82F0-AA2DB99F83FC}"/>
                </a:ext>
              </a:extLst>
            </p:cNvPr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42C43353-4004-3255-5A2E-E2F955E1DB93}"/>
                </a:ext>
              </a:extLst>
            </p:cNvPr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B889C266-C6F2-9CA7-5D41-D5E393980578}"/>
                </a:ext>
              </a:extLst>
            </p:cNvPr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AB68FFC-BF59-376E-933A-64E88860C3BF}"/>
              </a:ext>
            </a:extLst>
          </p:cNvPr>
          <p:cNvSpPr txBox="1"/>
          <p:nvPr/>
        </p:nvSpPr>
        <p:spPr>
          <a:xfrm>
            <a:off x="583565" y="533400"/>
            <a:ext cx="11025505" cy="5791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en-US" altLang="en-GB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1E25A0A6-3C9C-82E2-AA13-42017D08B5BE}"/>
              </a:ext>
            </a:extLst>
          </p:cNvPr>
          <p:cNvGrpSpPr/>
          <p:nvPr/>
        </p:nvGrpSpPr>
        <p:grpSpPr>
          <a:xfrm>
            <a:off x="1101090" y="3311525"/>
            <a:ext cx="5196205" cy="828675"/>
            <a:chOff x="1734" y="5299"/>
            <a:chExt cx="8183" cy="1305"/>
          </a:xfrm>
        </p:grpSpPr>
        <p:sp>
          <p:nvSpPr>
            <p:cNvPr id="12" name="文本框 6">
              <a:extLst>
                <a:ext uri="{FF2B5EF4-FFF2-40B4-BE49-F238E27FC236}">
                  <a16:creationId xmlns:a16="http://schemas.microsoft.com/office/drawing/2014/main" xmlns="" id="{237F3B9E-E932-CAB7-4103-CDF8AA8DE6C3}"/>
                </a:ext>
              </a:extLst>
            </p:cNvPr>
            <p:cNvSpPr txBox="1"/>
            <p:nvPr/>
          </p:nvSpPr>
          <p:spPr>
            <a:xfrm>
              <a:off x="1734" y="5299"/>
              <a:ext cx="486" cy="1305"/>
            </a:xfrm>
            <a:prstGeom prst="rect">
              <a:avLst/>
            </a:prstGeom>
            <a:noFill/>
          </p:spPr>
          <p:txBody>
            <a:bodyPr wrap="none" lIns="91418" tIns="45708" rIns="91418" bIns="45708" rtlCol="0">
              <a:spAutoFit/>
            </a:bodyPr>
            <a:lstStyle/>
            <a:p>
              <a:pPr defTabSz="914400"/>
              <a:endParaRPr lang="en-US" altLang="zh-CN" sz="4800" b="1" dirty="0">
                <a:solidFill>
                  <a:schemeClr val="accent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86D97D4B-A509-3E45-1200-3203676D7D80}"/>
                </a:ext>
              </a:extLst>
            </p:cNvPr>
            <p:cNvSpPr/>
            <p:nvPr/>
          </p:nvSpPr>
          <p:spPr bwMode="auto">
            <a:xfrm>
              <a:off x="4173" y="5444"/>
              <a:ext cx="5744" cy="580"/>
            </a:xfrm>
            <a:prstGeom prst="rect">
              <a:avLst/>
            </a:prstGeom>
          </p:spPr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algn="just">
                <a:lnSpc>
                  <a:spcPct val="120000"/>
                </a:lnSpc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defRPr>
              </a:lvl1pPr>
            </a:lstStyle>
            <a:p>
              <a:pPr lv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 sz="1200">
                  <a:solidFill>
                    <a:schemeClr val="accent1"/>
                  </a:solidFill>
                </a:defRPr>
              </a:pPr>
              <a:endParaRPr dirty="0">
                <a:solidFill>
                  <a:schemeClr val="bg1">
                    <a:lumMod val="6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A6D3DB08-D501-42F1-84E8-C43BEAFF99DC}"/>
              </a:ext>
            </a:extLst>
          </p:cNvPr>
          <p:cNvGrpSpPr/>
          <p:nvPr/>
        </p:nvGrpSpPr>
        <p:grpSpPr>
          <a:xfrm>
            <a:off x="1101090" y="4705350"/>
            <a:ext cx="5196205" cy="828675"/>
            <a:chOff x="1722" y="7177"/>
            <a:chExt cx="8183" cy="1305"/>
          </a:xfrm>
        </p:grpSpPr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xmlns="" id="{877DDC7F-169D-2CED-CEE3-BBEC7F5E6DFA}"/>
                </a:ext>
              </a:extLst>
            </p:cNvPr>
            <p:cNvSpPr txBox="1"/>
            <p:nvPr/>
          </p:nvSpPr>
          <p:spPr>
            <a:xfrm>
              <a:off x="1722" y="7177"/>
              <a:ext cx="486" cy="1305"/>
            </a:xfrm>
            <a:prstGeom prst="rect">
              <a:avLst/>
            </a:prstGeom>
            <a:noFill/>
          </p:spPr>
          <p:txBody>
            <a:bodyPr wrap="none" lIns="91418" tIns="45708" rIns="91418" bIns="45708" rtlCol="0">
              <a:spAutoFit/>
            </a:bodyPr>
            <a:lstStyle/>
            <a:p>
              <a:pPr defTabSz="914400"/>
              <a:endParaRPr lang="en-US" altLang="zh-CN" sz="4800" b="1" dirty="0">
                <a:solidFill>
                  <a:schemeClr val="accent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5E548DE-A26B-F651-642D-C8FE13680D71}"/>
                </a:ext>
              </a:extLst>
            </p:cNvPr>
            <p:cNvSpPr/>
            <p:nvPr/>
          </p:nvSpPr>
          <p:spPr bwMode="auto">
            <a:xfrm>
              <a:off x="4161" y="7322"/>
              <a:ext cx="5744" cy="580"/>
            </a:xfrm>
            <a:prstGeom prst="rect">
              <a:avLst/>
            </a:prstGeom>
          </p:spPr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algn="just">
                <a:lnSpc>
                  <a:spcPct val="120000"/>
                </a:lnSpc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defRPr>
              </a:lvl1pPr>
            </a:lstStyle>
            <a:p>
              <a:pPr lv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 sz="1200">
                  <a:solidFill>
                    <a:schemeClr val="accent1"/>
                  </a:solidFill>
                </a:defRPr>
              </a:pPr>
              <a:endParaRPr dirty="0">
                <a:solidFill>
                  <a:schemeClr val="bg1">
                    <a:lumMod val="6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endParaRPr>
            </a:p>
          </p:txBody>
        </p:sp>
      </p:grpSp>
      <p:pic>
        <p:nvPicPr>
          <p:cNvPr id="22" name="图片 21" descr="VCG211373904600">
            <a:extLst>
              <a:ext uri="{FF2B5EF4-FFF2-40B4-BE49-F238E27FC236}">
                <a16:creationId xmlns:a16="http://schemas.microsoft.com/office/drawing/2014/main" xmlns="" id="{DCBE3BB1-E041-2C93-E3C5-C128E4E48A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1F030AD-AEBD-3E36-C65E-EB475A414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19" y="587375"/>
            <a:ext cx="4822165" cy="5683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803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4DA8171-FC17-CF8E-43CA-B7A032A0F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45BAF50C-68E8-C4B2-2081-49B95105EF9E}"/>
              </a:ext>
            </a:extLst>
          </p:cNvPr>
          <p:cNvGrpSpPr/>
          <p:nvPr/>
        </p:nvGrpSpPr>
        <p:grpSpPr>
          <a:xfrm>
            <a:off x="-635" y="-34925"/>
            <a:ext cx="12192000" cy="6858000"/>
            <a:chOff x="0" y="0"/>
            <a:chExt cx="19200" cy="108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0C2178C9-2E01-CF7B-D4F0-F154D78A2DB9}"/>
                </a:ext>
              </a:extLst>
            </p:cNvPr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D78A6745-27A4-A681-D639-43F329A4BDF9}"/>
                </a:ext>
              </a:extLst>
            </p:cNvPr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B5C9B65A-9DDF-10D6-17A8-B75D9BB25BD5}"/>
                </a:ext>
              </a:extLst>
            </p:cNvPr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EDEE83E6-CDFB-E3D3-BE25-41BA4E34C1FC}"/>
              </a:ext>
            </a:extLst>
          </p:cNvPr>
          <p:cNvSpPr txBox="1"/>
          <p:nvPr/>
        </p:nvSpPr>
        <p:spPr>
          <a:xfrm>
            <a:off x="337748" y="436880"/>
            <a:ext cx="11024870" cy="5853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Real World Relevance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83">
            <a:extLst>
              <a:ext uri="{FF2B5EF4-FFF2-40B4-BE49-F238E27FC236}">
                <a16:creationId xmlns:a16="http://schemas.microsoft.com/office/drawing/2014/main" xmlns="" id="{4913A1E1-45F1-7638-660B-CFBD14ED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273" y="3095185"/>
            <a:ext cx="231140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1800" b="1" dirty="0">
                <a:solidFill>
                  <a:schemeClr val="accent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 </a:t>
            </a:r>
          </a:p>
        </p:txBody>
      </p:sp>
      <p:sp>
        <p:nvSpPr>
          <p:cNvPr id="20" name="Text Box 83">
            <a:extLst>
              <a:ext uri="{FF2B5EF4-FFF2-40B4-BE49-F238E27FC236}">
                <a16:creationId xmlns:a16="http://schemas.microsoft.com/office/drawing/2014/main" xmlns="" id="{5DBD3C6D-D8A3-9DEF-E712-307D18F18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449" y="3095185"/>
            <a:ext cx="231140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1800" b="1" dirty="0">
                <a:solidFill>
                  <a:schemeClr val="accent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 </a:t>
            </a:r>
          </a:p>
        </p:txBody>
      </p:sp>
      <p:pic>
        <p:nvPicPr>
          <p:cNvPr id="29" name="图片 28" descr="VCG211373904600">
            <a:extLst>
              <a:ext uri="{FF2B5EF4-FFF2-40B4-BE49-F238E27FC236}">
                <a16:creationId xmlns:a16="http://schemas.microsoft.com/office/drawing/2014/main" xmlns="" id="{E9BECDAF-1C46-65CA-272E-F63A4147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4E3C815-2037-3968-7B0F-53D36E86CFE7}"/>
              </a:ext>
            </a:extLst>
          </p:cNvPr>
          <p:cNvSpPr txBox="1"/>
          <p:nvPr/>
        </p:nvSpPr>
        <p:spPr>
          <a:xfrm>
            <a:off x="337748" y="1552755"/>
            <a:ext cx="73138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Safety systems helps reduce fatalities and injuries during natural calamities like earthquakes , floods and cyclones.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apps can provide location-specific warnings using GPS and satellite data.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Governments and disaster agencies can broadcast emergency notifications instantly through push alerts or SMS.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D43FFAC-3EA4-0EF2-5F04-3463F3F413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33" y="992037"/>
            <a:ext cx="3857445" cy="40491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3627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buClrTx/>
              <a:buSzTx/>
              <a:buFontTx/>
            </a:pPr>
            <a:endParaRPr lang="zh-CN" altLang="en-US">
              <a:cs typeface="Inter" panose="02000503000000020004" charset="0"/>
            </a:endParaRPr>
          </a:p>
        </p:txBody>
      </p:sp>
      <p:sp>
        <p:nvSpPr>
          <p:cNvPr id="10" name="矩形 2"/>
          <p:cNvSpPr/>
          <p:nvPr/>
        </p:nvSpPr>
        <p:spPr>
          <a:xfrm>
            <a:off x="284480" y="215900"/>
            <a:ext cx="11624310" cy="642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buClrTx/>
              <a:buSzTx/>
              <a:buFontTx/>
            </a:pPr>
            <a:r>
              <a:rPr lang="en-US" altLang="zh-CN">
                <a:cs typeface="Inter" panose="02000503000000020004" charset="0"/>
              </a:rPr>
              <a:t>bn</a:t>
            </a:r>
          </a:p>
        </p:txBody>
      </p:sp>
      <p:sp>
        <p:nvSpPr>
          <p:cNvPr id="11" name="矩形 4"/>
          <p:cNvSpPr/>
          <p:nvPr/>
        </p:nvSpPr>
        <p:spPr>
          <a:xfrm>
            <a:off x="720090" y="511870"/>
            <a:ext cx="11024870" cy="5792470"/>
          </a:xfrm>
          <a:prstGeom prst="rect">
            <a:avLst/>
          </a:prstGeom>
          <a:solidFill>
            <a:schemeClr val="bg1"/>
          </a:solidFill>
          <a:ln w="47625" cap="rnd" cmpd="sng">
            <a:solidFill>
              <a:schemeClr val="accent1">
                <a:alpha val="8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en-GB" dirty="0">
                <a:cs typeface="Inter" panose="02000503000000020004" charset="0"/>
                <a:sym typeface="+mn-ea"/>
              </a:rPr>
              <a:t>// SPDX-License-Identifier: MIT</a:t>
            </a:r>
          </a:p>
          <a:p>
            <a:pPr lvl="0" algn="ctr">
              <a:buClrTx/>
              <a:buSzTx/>
              <a:buFontTx/>
            </a:pPr>
            <a:r>
              <a:rPr lang="en-US" altLang="en-GB" dirty="0">
                <a:cs typeface="Inter" panose="02000503000000020004" charset="0"/>
                <a:sym typeface="+mn-ea"/>
              </a:rPr>
              <a:t>pragma solidity ^0.8.19;</a:t>
            </a:r>
          </a:p>
          <a:p>
            <a:pPr lvl="0" algn="ctr">
              <a:buClrTx/>
              <a:buSzTx/>
              <a:buFontTx/>
            </a:pPr>
            <a:r>
              <a:rPr lang="en-US" altLang="en-GB" dirty="0">
                <a:cs typeface="Inter" panose="02000503000000020004" charset="0"/>
                <a:sym typeface="+mn-ea"/>
              </a:rPr>
              <a:t>contract }</a:t>
            </a:r>
          </a:p>
          <a:p>
            <a:pPr lvl="0" algn="ctr">
              <a:buClrTx/>
              <a:buSzTx/>
              <a:buFontTx/>
            </a:pPr>
            <a:endParaRPr lang="zh-CN" altLang="en-US" dirty="0">
              <a:cs typeface="Inter" panose="020005030000000200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9920" y="619760"/>
            <a:ext cx="10841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3200" b="1">
                <a:latin typeface="Times New Roman" panose="02020603050405020304" charset="0"/>
                <a:cs typeface="Times New Roman" panose="02020603050405020304" charset="0"/>
              </a:rPr>
              <a:t>Screenshots </a:t>
            </a: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altLang="en-GB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88645" y="5708650"/>
            <a:ext cx="1061529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Fig: Login Page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0" y="1419225"/>
            <a:ext cx="2907102" cy="4235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6" y="1419225"/>
            <a:ext cx="2734573" cy="42355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63" y="1419225"/>
            <a:ext cx="2734573" cy="42405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buClrTx/>
              <a:buSzTx/>
              <a:buFontTx/>
            </a:pPr>
            <a:endParaRPr lang="zh-CN" altLang="en-US">
              <a:cs typeface="Inter" panose="02000503000000020004" charset="0"/>
            </a:endParaRPr>
          </a:p>
        </p:txBody>
      </p:sp>
      <p:sp>
        <p:nvSpPr>
          <p:cNvPr id="10" name="矩形 2"/>
          <p:cNvSpPr/>
          <p:nvPr/>
        </p:nvSpPr>
        <p:spPr>
          <a:xfrm>
            <a:off x="284480" y="215900"/>
            <a:ext cx="11624310" cy="642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buClrTx/>
              <a:buSzTx/>
              <a:buFontTx/>
            </a:pPr>
            <a:r>
              <a:rPr lang="en-US" altLang="zh-CN">
                <a:cs typeface="Inter" panose="02000503000000020004" charset="0"/>
              </a:rPr>
              <a:t>bn</a:t>
            </a:r>
          </a:p>
        </p:txBody>
      </p:sp>
      <p:sp>
        <p:nvSpPr>
          <p:cNvPr id="11" name="矩形 4"/>
          <p:cNvSpPr/>
          <p:nvPr/>
        </p:nvSpPr>
        <p:spPr>
          <a:xfrm>
            <a:off x="552450" y="532765"/>
            <a:ext cx="11024870" cy="5792470"/>
          </a:xfrm>
          <a:prstGeom prst="rect">
            <a:avLst/>
          </a:prstGeom>
          <a:solidFill>
            <a:schemeClr val="bg1"/>
          </a:solidFill>
          <a:ln w="47625" cap="rnd" cmpd="sng">
            <a:solidFill>
              <a:schemeClr val="accent1">
                <a:alpha val="8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en-GB" dirty="0">
                <a:cs typeface="Inter" panose="02000503000000020004" charset="0"/>
                <a:sym typeface="+mn-ea"/>
              </a:rPr>
              <a:t>// SPDX-License-Identifier: MIT</a:t>
            </a:r>
          </a:p>
          <a:p>
            <a:pPr lvl="0" algn="ctr">
              <a:buClrTx/>
              <a:buSzTx/>
              <a:buFontTx/>
            </a:pPr>
            <a:r>
              <a:rPr lang="en-US" altLang="en-GB" dirty="0">
                <a:cs typeface="Inter" panose="02000503000000020004" charset="0"/>
                <a:sym typeface="+mn-ea"/>
              </a:rPr>
              <a:t>);</a:t>
            </a:r>
          </a:p>
          <a:p>
            <a:pPr lvl="0" algn="ctr">
              <a:buClrTx/>
              <a:buSzTx/>
              <a:buFontTx/>
            </a:pPr>
            <a:r>
              <a:rPr lang="en-US" altLang="en-GB" dirty="0">
                <a:cs typeface="Inter" panose="02000503000000020004" charset="0"/>
                <a:sym typeface="+mn-ea"/>
              </a:rPr>
              <a:t>    }</a:t>
            </a:r>
          </a:p>
          <a:p>
            <a:pPr lvl="0" algn="ctr">
              <a:buClrTx/>
              <a:buSzTx/>
              <a:buFontTx/>
            </a:pPr>
            <a:r>
              <a:rPr lang="en-IN" altLang="zh-CN" dirty="0">
                <a:cs typeface="Inter" panose="02000503000000020004" charset="0"/>
                <a:sym typeface="+mn-ea"/>
              </a:rPr>
              <a:t>V </a:t>
            </a:r>
            <a:endParaRPr lang="zh-CN" altLang="en-US" dirty="0">
              <a:cs typeface="Inter" panose="020005030000000200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9920" y="619760"/>
            <a:ext cx="10841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32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altLang="en-GB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8546" y="5643245"/>
            <a:ext cx="10615295" cy="571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Fig: Safety tips based on Register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63" y="700070"/>
            <a:ext cx="3748500" cy="472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33" y="643255"/>
            <a:ext cx="3030618" cy="4718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021" y="619761"/>
            <a:ext cx="2934593" cy="47066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9" name="矩形 1"/>
          <p:cNvSpPr/>
          <p:nvPr/>
        </p:nvSpPr>
        <p:spPr>
          <a:xfrm>
            <a:off x="172528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buClrTx/>
              <a:buSzTx/>
              <a:buFontTx/>
            </a:pPr>
            <a:endParaRPr lang="zh-CN" altLang="en-US">
              <a:cs typeface="Inter" panose="0200050300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8933" y="5789055"/>
            <a:ext cx="10615295" cy="638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Fig. App Dashboard                          Fig: Emergency calling                        Fig: Prediction</a:t>
            </a:r>
            <a:endParaRPr lang="en-US" altLang="en-GB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8" y="473726"/>
            <a:ext cx="3165305" cy="49654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05" y="430770"/>
            <a:ext cx="3099513" cy="50083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03" y="431497"/>
            <a:ext cx="2812211" cy="5007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buClrTx/>
              <a:buSzTx/>
              <a:buFontTx/>
            </a:pPr>
            <a:endParaRPr lang="zh-CN" altLang="en-US">
              <a:cs typeface="Inter" panose="02000503000000020004" charset="0"/>
            </a:endParaRPr>
          </a:p>
        </p:txBody>
      </p:sp>
      <p:sp>
        <p:nvSpPr>
          <p:cNvPr id="10" name="矩形 2"/>
          <p:cNvSpPr/>
          <p:nvPr/>
        </p:nvSpPr>
        <p:spPr>
          <a:xfrm>
            <a:off x="284480" y="215900"/>
            <a:ext cx="11624310" cy="642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buClrTx/>
              <a:buSzTx/>
              <a:buFontTx/>
            </a:pPr>
            <a:r>
              <a:rPr lang="en-US" altLang="zh-CN">
                <a:cs typeface="Inter" panose="02000503000000020004" charset="0"/>
              </a:rPr>
              <a:t>bn</a:t>
            </a:r>
          </a:p>
        </p:txBody>
      </p:sp>
      <p:sp>
        <p:nvSpPr>
          <p:cNvPr id="11" name="矩形 4"/>
          <p:cNvSpPr/>
          <p:nvPr/>
        </p:nvSpPr>
        <p:spPr>
          <a:xfrm>
            <a:off x="552450" y="532765"/>
            <a:ext cx="11024870" cy="5792470"/>
          </a:xfrm>
          <a:prstGeom prst="rect">
            <a:avLst/>
          </a:prstGeom>
          <a:solidFill>
            <a:schemeClr val="bg1"/>
          </a:solidFill>
          <a:ln w="47625" cap="rnd" cmpd="sng">
            <a:solidFill>
              <a:schemeClr val="accent1">
                <a:alpha val="8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// SPDX-License-Identifier: MIT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pragma solidity ^0.8.19;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contract SupplyCruct Cargo {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        string itemName;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        string status;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        uint timestamp;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    }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    mapping(uint =&gt; Cargo) public cargoDetails;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    uint public cargoCount = 0;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     // Function to add cargo details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    function addCargo(string memory _itemName, string memory _status) public {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        cargoCount++;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        cargoDetails[cargoCount] = Cargo(_itemName, _status, block.timestamp);</a:t>
            </a:r>
          </a:p>
          <a:p>
            <a:pPr lvl="0" algn="ctr">
              <a:buClrTx/>
              <a:buSzTx/>
              <a:buFontTx/>
            </a:pPr>
            <a:r>
              <a:rPr lang="en-US" altLang="en-GB">
                <a:cs typeface="Inter" panose="02000503000000020004" charset="0"/>
                <a:sym typeface="+mn-ea"/>
              </a:rPr>
              <a:t>    }</a:t>
            </a:r>
          </a:p>
          <a:p>
            <a:pPr lvl="0" algn="ctr">
              <a:buClrTx/>
              <a:buSzTx/>
              <a:buFontTx/>
            </a:pPr>
            <a:endParaRPr lang="zh-CN" altLang="en-US">
              <a:cs typeface="Inter" panose="020005030000000200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9920" y="619760"/>
            <a:ext cx="10841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3200" b="1">
                <a:latin typeface="Times New Roman" panose="02020603050405020304" charset="0"/>
                <a:cs typeface="Times New Roman" panose="02020603050405020304" charset="0"/>
              </a:rPr>
              <a:t>Conclusion </a:t>
            </a: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altLang="en-GB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9920" y="1482090"/>
            <a:ext cx="10615295" cy="5092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proves that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APIs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technology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improve disaster safety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is designed to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life-saving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can include: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more disaster types (tsunami, cyclone, landslide)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ML models with more datasets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 for a wider audience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GB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97975" y="0"/>
            <a:ext cx="2994025" cy="4737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7105" y="2038985"/>
            <a:ext cx="7421880" cy="13023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 fontAlgn="ctr">
              <a:lnSpc>
                <a:spcPct val="100000"/>
              </a:lnSpc>
            </a:pPr>
            <a:r>
              <a:rPr lang="en-US" sz="5500" b="1">
                <a:solidFill>
                  <a:schemeClr val="accent1">
                    <a:lumMod val="75000"/>
                  </a:schemeClr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  <a:sym typeface="+mn-ea"/>
              </a:rPr>
              <a:t>           </a:t>
            </a:r>
            <a:r>
              <a:rPr sz="5500" b="1">
                <a:solidFill>
                  <a:schemeClr val="accent1">
                    <a:lumMod val="75000"/>
                  </a:schemeClr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  <a:sym typeface="+mn-ea"/>
              </a:rPr>
              <a:t>THANK YOU</a:t>
            </a:r>
          </a:p>
        </p:txBody>
      </p: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5590540" y="4889500"/>
            <a:ext cx="3098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fontAlgn="ctr">
              <a:lnSpc>
                <a:spcPct val="100000"/>
              </a:lnSpc>
            </a:pPr>
            <a:endParaRPr lang="en-US" sz="3000" b="1">
              <a:solidFill>
                <a:schemeClr val="bg2"/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76215" y="4737100"/>
            <a:ext cx="6915785" cy="212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97975" y="0"/>
            <a:ext cx="2994025" cy="4737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6360" y="1880235"/>
            <a:ext cx="7205345" cy="1442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 fontAlgn="ctr">
              <a:lnSpc>
                <a:spcPct val="100000"/>
              </a:lnSpc>
            </a:pPr>
            <a:endParaRPr sz="5500" b="1">
              <a:solidFill>
                <a:schemeClr val="accent1">
                  <a:lumMod val="75000"/>
                </a:schemeClr>
              </a:solidFill>
              <a:latin typeface="Inter Black" panose="02000503000000020004" charset="0"/>
              <a:ea typeface="Inter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2"/>
            </p:custDataLst>
          </p:nvPr>
        </p:nvSpPr>
        <p:spPr>
          <a:xfrm>
            <a:off x="461645" y="1748155"/>
            <a:ext cx="6830060" cy="142621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l" fontAlgn="ctr">
              <a:lnSpc>
                <a:spcPct val="100000"/>
              </a:lnSpc>
            </a:pPr>
            <a:endParaRPr lang="en-US" sz="3000" b="1" dirty="0">
              <a:solidFill>
                <a:schemeClr val="accent1">
                  <a:lumMod val="75000"/>
                </a:schemeClr>
              </a:solidFill>
              <a:latin typeface="Inter Black" panose="02000503000000020004" charset="0"/>
              <a:ea typeface="Inter" panose="02000503000000020004" charset="0"/>
              <a:cs typeface="Inter Black" panose="02000503000000020004" charset="0"/>
              <a:sym typeface="+mn-ea"/>
            </a:endParaRPr>
          </a:p>
          <a:p>
            <a:pPr algn="l" fontAlgn="ctr"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  <a:sym typeface="+mn-ea"/>
              </a:rPr>
              <a:t>Mobile Application  for</a:t>
            </a:r>
          </a:p>
          <a:p>
            <a:pPr algn="l" fontAlgn="ctr"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  <a:sym typeface="+mn-ea"/>
              </a:rPr>
              <a:t>Disaster  Safety Management</a:t>
            </a:r>
          </a:p>
          <a:p>
            <a:pPr algn="l" fontAlgn="ctr">
              <a:lnSpc>
                <a:spcPct val="100000"/>
              </a:lnSpc>
            </a:pPr>
            <a:endParaRPr lang="en-US" sz="3000" b="1" dirty="0">
              <a:solidFill>
                <a:schemeClr val="accent1">
                  <a:lumMod val="75000"/>
                </a:schemeClr>
              </a:solidFill>
              <a:latin typeface="Inter Black" panose="02000503000000020004" charset="0"/>
              <a:ea typeface="Inter" panose="02000503000000020004" charset="0"/>
              <a:cs typeface="Inter Black" panose="02000503000000020004" charset="0"/>
              <a:sym typeface="+mn-ea"/>
            </a:endParaRPr>
          </a:p>
          <a:p>
            <a:pPr algn="l" fontAlgn="ctr">
              <a:lnSpc>
                <a:spcPct val="100000"/>
              </a:lnSpc>
            </a:pPr>
            <a:endParaRPr lang="en-US" sz="3000" b="1" dirty="0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422" y="768886"/>
            <a:ext cx="3573849" cy="5848671"/>
          </a:xfrm>
          <a:prstGeom prst="rect">
            <a:avLst/>
          </a:prstGeom>
        </p:spPr>
      </p:pic>
      <p:sp>
        <p:nvSpPr>
          <p:cNvPr id="12" name="文本框 77"/>
          <p:cNvSpPr txBox="1"/>
          <p:nvPr>
            <p:custDataLst>
              <p:tags r:id="rId3"/>
            </p:custDataLst>
          </p:nvPr>
        </p:nvSpPr>
        <p:spPr>
          <a:xfrm>
            <a:off x="461645" y="3458845"/>
            <a:ext cx="6189321" cy="11303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l" fontAlgn="ctr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ea typeface="Inter" panose="02000503000000020004" charset="0"/>
                <a:cs typeface="Times New Roman" panose="02020603050405020304" pitchFamily="18" charset="0"/>
                <a:sym typeface="+mn-ea"/>
              </a:rPr>
              <a:t>A Rescue Application for Disaster Safety Management, by several methods by using</a:t>
            </a:r>
          </a:p>
          <a:p>
            <a:pPr algn="l" fontAlgn="ctr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ea typeface="Inter" panose="02000503000000020004" charset="0"/>
                <a:cs typeface="Times New Roman" panose="02020603050405020304" pitchFamily="18" charset="0"/>
                <a:sym typeface="+mn-ea"/>
              </a:rPr>
              <a:t>Different Technologies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0"/>
            <a:ext cx="2994025" cy="4737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547100" y="321310"/>
            <a:ext cx="3547745" cy="706755"/>
            <a:chOff x="10358" y="2560"/>
            <a:chExt cx="5587" cy="1113"/>
          </a:xfrm>
        </p:grpSpPr>
        <p:sp>
          <p:nvSpPr>
            <p:cNvPr id="52" name="文本框 51"/>
            <p:cNvSpPr txBox="1"/>
            <p:nvPr>
              <p:custDataLst>
                <p:tags r:id="rId23"/>
              </p:custDataLst>
            </p:nvPr>
          </p:nvSpPr>
          <p:spPr>
            <a:xfrm>
              <a:off x="10870" y="2560"/>
              <a:ext cx="507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4000" b="1" dirty="0">
                  <a:solidFill>
                    <a:schemeClr val="accent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  <a:sym typeface="+mn-ea"/>
                </a:rPr>
                <a:t>CONTENTS</a:t>
              </a:r>
            </a:p>
          </p:txBody>
        </p:sp>
        <p:sp>
          <p:nvSpPr>
            <p:cNvPr id="53" name="平行四边形 52"/>
            <p:cNvSpPr/>
            <p:nvPr>
              <p:custDataLst>
                <p:tags r:id="rId24"/>
              </p:custDataLst>
            </p:nvPr>
          </p:nvSpPr>
          <p:spPr>
            <a:xfrm>
              <a:off x="10358" y="2812"/>
              <a:ext cx="428" cy="651"/>
            </a:xfrm>
            <a:prstGeom prst="parallelogram">
              <a:avLst>
                <a:gd name="adj" fmla="val 495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722110" y="1450340"/>
            <a:ext cx="4951095" cy="532130"/>
            <a:chOff x="7368" y="4833"/>
            <a:chExt cx="7797" cy="1134"/>
          </a:xfrm>
        </p:grpSpPr>
        <p:sp>
          <p:nvSpPr>
            <p:cNvPr id="83" name="矩形 82"/>
            <p:cNvSpPr/>
            <p:nvPr/>
          </p:nvSpPr>
          <p:spPr>
            <a:xfrm>
              <a:off x="7704" y="4946"/>
              <a:ext cx="7461" cy="90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Inter" panose="02000503000000020004" charset="0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13898" y="4833"/>
              <a:ext cx="1073" cy="1134"/>
              <a:chOff x="5854" y="6813"/>
              <a:chExt cx="1073" cy="1134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5881" y="6813"/>
                <a:ext cx="1020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Inter" panose="02000503000000020004" charset="0"/>
                </a:endParaRPr>
              </a:p>
            </p:txBody>
          </p:sp>
          <p:sp>
            <p:nvSpPr>
              <p:cNvPr id="86" name="文本框 85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854" y="7070"/>
                <a:ext cx="1073" cy="6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lt1"/>
                    </a:solidFill>
                    <a:latin typeface="Inter" panose="02000503000000020004" charset="0"/>
                    <a:ea typeface="Inter" panose="02000503000000020004" charset="0"/>
                    <a:cs typeface="Inter" panose="02000503000000020004" charset="0"/>
                  </a:rPr>
                  <a:t>01</a:t>
                </a:r>
              </a:p>
            </p:txBody>
          </p:sp>
        </p:grpSp>
        <p:sp>
          <p:nvSpPr>
            <p:cNvPr id="87" name="文本框 86"/>
            <p:cNvSpPr txBox="1"/>
            <p:nvPr>
              <p:custDataLst>
                <p:tags r:id="rId21"/>
              </p:custDataLst>
            </p:nvPr>
          </p:nvSpPr>
          <p:spPr>
            <a:xfrm>
              <a:off x="7368" y="4980"/>
              <a:ext cx="4711" cy="8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zh-CN" sz="2000" b="1" dirty="0">
                  <a:ln>
                    <a:noFill/>
                  </a:ln>
                  <a:solidFill>
                    <a:schemeClr val="accent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  <a:sym typeface="+mn-ea"/>
                </a:rPr>
                <a:t>     </a:t>
              </a:r>
              <a:r>
                <a:rPr lang="en-US" altLang="zh-CN" sz="2000" b="1" dirty="0">
                  <a:ln>
                    <a:noFill/>
                  </a:ln>
                  <a:solidFill>
                    <a:schemeClr val="accent1"/>
                  </a:solidFill>
                  <a:latin typeface="Times New Roman" panose="02020603050405020304" charset="0"/>
                  <a:ea typeface="Inter" panose="02000503000000020004" charset="0"/>
                  <a:cs typeface="Times New Roman" panose="02020603050405020304" charset="0"/>
                  <a:sym typeface="+mn-ea"/>
                </a:rPr>
                <a:t>INTRODUCTION</a:t>
              </a:r>
            </a:p>
          </p:txBody>
        </p:sp>
      </p:grpSp>
      <p:sp>
        <p:nvSpPr>
          <p:cNvPr id="145" name="矩形 144"/>
          <p:cNvSpPr/>
          <p:nvPr/>
        </p:nvSpPr>
        <p:spPr>
          <a:xfrm>
            <a:off x="0" y="4737100"/>
            <a:ext cx="1099820" cy="2131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94018" y="456883"/>
            <a:ext cx="277495" cy="268605"/>
            <a:chOff x="7270" y="5132"/>
            <a:chExt cx="437" cy="423"/>
          </a:xfrm>
          <a:solidFill>
            <a:schemeClr val="accent1"/>
          </a:solidFill>
        </p:grpSpPr>
        <p:sp>
          <p:nvSpPr>
            <p:cNvPr id="92" name="矩形 91"/>
            <p:cNvSpPr/>
            <p:nvPr>
              <p:custDataLst>
                <p:tags r:id="rId17"/>
              </p:custDataLst>
            </p:nvPr>
          </p:nvSpPr>
          <p:spPr>
            <a:xfrm>
              <a:off x="7270" y="5132"/>
              <a:ext cx="188" cy="1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60" name="矩形 59"/>
            <p:cNvSpPr/>
            <p:nvPr>
              <p:custDataLst>
                <p:tags r:id="rId18"/>
              </p:custDataLst>
            </p:nvPr>
          </p:nvSpPr>
          <p:spPr>
            <a:xfrm>
              <a:off x="7519" y="5132"/>
              <a:ext cx="188" cy="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61" name="矩形 60"/>
            <p:cNvSpPr/>
            <p:nvPr>
              <p:custDataLst>
                <p:tags r:id="rId19"/>
              </p:custDataLst>
            </p:nvPr>
          </p:nvSpPr>
          <p:spPr>
            <a:xfrm>
              <a:off x="7270" y="5367"/>
              <a:ext cx="188" cy="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0"/>
              </p:custDataLst>
            </p:nvPr>
          </p:nvSpPr>
          <p:spPr>
            <a:xfrm>
              <a:off x="7519" y="5367"/>
              <a:ext cx="188" cy="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grpSp>
        <p:nvGrpSpPr>
          <p:cNvPr id="3" name="组合 1"/>
          <p:cNvGrpSpPr/>
          <p:nvPr/>
        </p:nvGrpSpPr>
        <p:grpSpPr>
          <a:xfrm rot="5400000">
            <a:off x="355283" y="3247390"/>
            <a:ext cx="389255" cy="87630"/>
            <a:chOff x="6728" y="6622"/>
            <a:chExt cx="658" cy="148"/>
          </a:xfrm>
          <a:solidFill>
            <a:schemeClr val="bg2">
              <a:lumMod val="90000"/>
            </a:schemeClr>
          </a:solidFill>
        </p:grpSpPr>
        <p:sp>
          <p:nvSpPr>
            <p:cNvPr id="4" name="椭圆 2"/>
            <p:cNvSpPr/>
            <p:nvPr>
              <p:custDataLst>
                <p:tags r:id="rId14"/>
              </p:custDataLst>
            </p:nvPr>
          </p:nvSpPr>
          <p:spPr>
            <a:xfrm>
              <a:off x="6728" y="6622"/>
              <a:ext cx="149" cy="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5" name="椭圆 3"/>
            <p:cNvSpPr/>
            <p:nvPr>
              <p:custDataLst>
                <p:tags r:id="rId15"/>
              </p:custDataLst>
            </p:nvPr>
          </p:nvSpPr>
          <p:spPr>
            <a:xfrm>
              <a:off x="6983" y="6622"/>
              <a:ext cx="149" cy="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6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6" name="椭圆 4"/>
            <p:cNvSpPr/>
            <p:nvPr>
              <p:custDataLst>
                <p:tags r:id="rId16"/>
              </p:custDataLst>
            </p:nvPr>
          </p:nvSpPr>
          <p:spPr>
            <a:xfrm>
              <a:off x="7238" y="6622"/>
              <a:ext cx="149" cy="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6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grpSp>
        <p:nvGrpSpPr>
          <p:cNvPr id="43" name="组合 81"/>
          <p:cNvGrpSpPr/>
          <p:nvPr/>
        </p:nvGrpSpPr>
        <p:grpSpPr>
          <a:xfrm>
            <a:off x="6739255" y="2089150"/>
            <a:ext cx="4951095" cy="532130"/>
            <a:chOff x="7368" y="4833"/>
            <a:chExt cx="7797" cy="1134"/>
          </a:xfrm>
        </p:grpSpPr>
        <p:sp>
          <p:nvSpPr>
            <p:cNvPr id="44" name="矩形 82"/>
            <p:cNvSpPr/>
            <p:nvPr/>
          </p:nvSpPr>
          <p:spPr>
            <a:xfrm>
              <a:off x="7704" y="4946"/>
              <a:ext cx="7461" cy="90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Inter" panose="02000503000000020004" charset="0"/>
              </a:endParaRPr>
            </a:p>
          </p:txBody>
        </p:sp>
        <p:grpSp>
          <p:nvGrpSpPr>
            <p:cNvPr id="45" name="组合 83"/>
            <p:cNvGrpSpPr/>
            <p:nvPr/>
          </p:nvGrpSpPr>
          <p:grpSpPr>
            <a:xfrm>
              <a:off x="13898" y="4833"/>
              <a:ext cx="1073" cy="1134"/>
              <a:chOff x="5854" y="6813"/>
              <a:chExt cx="1073" cy="1134"/>
            </a:xfrm>
          </p:grpSpPr>
          <p:sp>
            <p:nvSpPr>
              <p:cNvPr id="46" name="矩形 84"/>
              <p:cNvSpPr/>
              <p:nvPr/>
            </p:nvSpPr>
            <p:spPr>
              <a:xfrm>
                <a:off x="5881" y="6813"/>
                <a:ext cx="1020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Inter" panose="02000503000000020004" charset="0"/>
                </a:endParaRPr>
              </a:p>
            </p:txBody>
          </p:sp>
          <p:sp>
            <p:nvSpPr>
              <p:cNvPr id="47" name="文本框 85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5854" y="7070"/>
                <a:ext cx="1073" cy="6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lt1"/>
                    </a:solidFill>
                    <a:latin typeface="Inter" panose="02000503000000020004" charset="0"/>
                    <a:ea typeface="Inter" panose="02000503000000020004" charset="0"/>
                    <a:cs typeface="Inter" panose="02000503000000020004" charset="0"/>
                  </a:rPr>
                  <a:t>02</a:t>
                </a:r>
              </a:p>
            </p:txBody>
          </p:sp>
        </p:grpSp>
        <p:sp>
          <p:nvSpPr>
            <p:cNvPr id="48" name="文本框 86"/>
            <p:cNvSpPr txBox="1"/>
            <p:nvPr>
              <p:custDataLst>
                <p:tags r:id="rId12"/>
              </p:custDataLst>
            </p:nvPr>
          </p:nvSpPr>
          <p:spPr>
            <a:xfrm>
              <a:off x="7368" y="4981"/>
              <a:ext cx="6558" cy="8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zh-CN" sz="2000" b="1">
                  <a:ln>
                    <a:noFill/>
                  </a:ln>
                  <a:solidFill>
                    <a:schemeClr val="accent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  <a:sym typeface="+mn-ea"/>
                </a:rPr>
                <a:t>     </a:t>
              </a:r>
              <a:r>
                <a:rPr lang="en-US" altLang="zh-CN" sz="2000" b="1">
                  <a:ln>
                    <a:noFill/>
                  </a:ln>
                  <a:solidFill>
                    <a:schemeClr val="accent1"/>
                  </a:solidFill>
                  <a:latin typeface="Times New Roman" panose="02020603050405020304" charset="0"/>
                  <a:ea typeface="Inter" panose="02000503000000020004" charset="0"/>
                  <a:cs typeface="Times New Roman" panose="02020603050405020304" charset="0"/>
                  <a:sym typeface="+mn-ea"/>
                </a:rPr>
                <a:t>PROBLEM &amp; SOLUTION</a:t>
              </a:r>
            </a:p>
          </p:txBody>
        </p:sp>
      </p:grpSp>
      <p:grpSp>
        <p:nvGrpSpPr>
          <p:cNvPr id="49" name="组合 81"/>
          <p:cNvGrpSpPr/>
          <p:nvPr/>
        </p:nvGrpSpPr>
        <p:grpSpPr>
          <a:xfrm>
            <a:off x="6739255" y="2731770"/>
            <a:ext cx="4951095" cy="532130"/>
            <a:chOff x="7368" y="4833"/>
            <a:chExt cx="7797" cy="1134"/>
          </a:xfrm>
        </p:grpSpPr>
        <p:sp>
          <p:nvSpPr>
            <p:cNvPr id="50" name="矩形 82"/>
            <p:cNvSpPr/>
            <p:nvPr/>
          </p:nvSpPr>
          <p:spPr>
            <a:xfrm>
              <a:off x="7704" y="4946"/>
              <a:ext cx="7461" cy="90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Inter" panose="02000503000000020004" charset="0"/>
              </a:endParaRPr>
            </a:p>
          </p:txBody>
        </p:sp>
        <p:grpSp>
          <p:nvGrpSpPr>
            <p:cNvPr id="54" name="组合 83"/>
            <p:cNvGrpSpPr/>
            <p:nvPr/>
          </p:nvGrpSpPr>
          <p:grpSpPr>
            <a:xfrm>
              <a:off x="13898" y="4833"/>
              <a:ext cx="1073" cy="1134"/>
              <a:chOff x="5854" y="6813"/>
              <a:chExt cx="1073" cy="1134"/>
            </a:xfrm>
          </p:grpSpPr>
          <p:sp>
            <p:nvSpPr>
              <p:cNvPr id="55" name="矩形 84"/>
              <p:cNvSpPr/>
              <p:nvPr/>
            </p:nvSpPr>
            <p:spPr>
              <a:xfrm>
                <a:off x="5881" y="6813"/>
                <a:ext cx="1020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Inter" panose="02000503000000020004" charset="0"/>
                </a:endParaRPr>
              </a:p>
            </p:txBody>
          </p:sp>
          <p:sp>
            <p:nvSpPr>
              <p:cNvPr id="56" name="文本框 85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5854" y="7070"/>
                <a:ext cx="1073" cy="6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lt1"/>
                    </a:solidFill>
                    <a:latin typeface="Inter" panose="02000503000000020004" charset="0"/>
                    <a:ea typeface="Inter" panose="02000503000000020004" charset="0"/>
                    <a:cs typeface="Inter" panose="02000503000000020004" charset="0"/>
                  </a:rPr>
                  <a:t>03</a:t>
                </a:r>
              </a:p>
            </p:txBody>
          </p:sp>
        </p:grpSp>
        <p:sp>
          <p:nvSpPr>
            <p:cNvPr id="57" name="文本框 86"/>
            <p:cNvSpPr txBox="1"/>
            <p:nvPr>
              <p:custDataLst>
                <p:tags r:id="rId10"/>
              </p:custDataLst>
            </p:nvPr>
          </p:nvSpPr>
          <p:spPr>
            <a:xfrm>
              <a:off x="7368" y="4981"/>
              <a:ext cx="6558" cy="8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zh-CN" sz="2000" b="1" dirty="0">
                  <a:ln>
                    <a:noFill/>
                  </a:ln>
                  <a:solidFill>
                    <a:schemeClr val="accent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  <a:sym typeface="+mn-ea"/>
                </a:rPr>
                <a:t>     </a:t>
              </a:r>
              <a:r>
                <a:rPr lang="en-US" altLang="zh-CN" sz="2000" b="1" dirty="0">
                  <a:ln>
                    <a:noFill/>
                  </a:ln>
                  <a:solidFill>
                    <a:schemeClr val="accent1"/>
                  </a:solidFill>
                  <a:latin typeface="Times New Roman" panose="02020603050405020304" charset="0"/>
                  <a:ea typeface="Inter" panose="02000503000000020004" charset="0"/>
                  <a:cs typeface="Times New Roman" panose="02020603050405020304" charset="0"/>
                  <a:sym typeface="+mn-ea"/>
                </a:rPr>
                <a:t>LITERATURE SURVEY</a:t>
              </a:r>
            </a:p>
          </p:txBody>
        </p:sp>
      </p:grpSp>
      <p:grpSp>
        <p:nvGrpSpPr>
          <p:cNvPr id="58" name="组合 81"/>
          <p:cNvGrpSpPr/>
          <p:nvPr/>
        </p:nvGrpSpPr>
        <p:grpSpPr>
          <a:xfrm>
            <a:off x="6773545" y="3374390"/>
            <a:ext cx="4951095" cy="532130"/>
            <a:chOff x="7368" y="4833"/>
            <a:chExt cx="7797" cy="1134"/>
          </a:xfrm>
        </p:grpSpPr>
        <p:sp>
          <p:nvSpPr>
            <p:cNvPr id="62" name="矩形 82"/>
            <p:cNvSpPr/>
            <p:nvPr/>
          </p:nvSpPr>
          <p:spPr>
            <a:xfrm>
              <a:off x="7704" y="4946"/>
              <a:ext cx="7461" cy="90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Inter" panose="02000503000000020004" charset="0"/>
              </a:endParaRPr>
            </a:p>
          </p:txBody>
        </p:sp>
        <p:grpSp>
          <p:nvGrpSpPr>
            <p:cNvPr id="63" name="组合 83"/>
            <p:cNvGrpSpPr/>
            <p:nvPr/>
          </p:nvGrpSpPr>
          <p:grpSpPr>
            <a:xfrm>
              <a:off x="13898" y="4833"/>
              <a:ext cx="1073" cy="1134"/>
              <a:chOff x="5854" y="6813"/>
              <a:chExt cx="1073" cy="1134"/>
            </a:xfrm>
          </p:grpSpPr>
          <p:sp>
            <p:nvSpPr>
              <p:cNvPr id="64" name="矩形 84"/>
              <p:cNvSpPr/>
              <p:nvPr/>
            </p:nvSpPr>
            <p:spPr>
              <a:xfrm>
                <a:off x="5881" y="6813"/>
                <a:ext cx="1020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Inter" panose="02000503000000020004" charset="0"/>
                </a:endParaRPr>
              </a:p>
            </p:txBody>
          </p:sp>
          <p:sp>
            <p:nvSpPr>
              <p:cNvPr id="65" name="文本框 85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854" y="7070"/>
                <a:ext cx="1073" cy="6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lt1"/>
                    </a:solidFill>
                    <a:latin typeface="Inter" panose="02000503000000020004" charset="0"/>
                    <a:ea typeface="Inter" panose="02000503000000020004" charset="0"/>
                    <a:cs typeface="Inter" panose="02000503000000020004" charset="0"/>
                  </a:rPr>
                  <a:t>04</a:t>
                </a:r>
              </a:p>
            </p:txBody>
          </p:sp>
        </p:grpSp>
        <p:sp>
          <p:nvSpPr>
            <p:cNvPr id="66" name="文本框 86"/>
            <p:cNvSpPr txBox="1"/>
            <p:nvPr>
              <p:custDataLst>
                <p:tags r:id="rId8"/>
              </p:custDataLst>
            </p:nvPr>
          </p:nvSpPr>
          <p:spPr>
            <a:xfrm>
              <a:off x="7368" y="4980"/>
              <a:ext cx="4711" cy="8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zh-CN" sz="2000" b="1">
                  <a:ln>
                    <a:noFill/>
                  </a:ln>
                  <a:solidFill>
                    <a:schemeClr val="accent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  <a:sym typeface="+mn-ea"/>
                </a:rPr>
                <a:t>     </a:t>
              </a:r>
              <a:r>
                <a:rPr lang="en-US" altLang="zh-CN" sz="2000" b="1">
                  <a:ln>
                    <a:noFill/>
                  </a:ln>
                  <a:solidFill>
                    <a:schemeClr val="accent1"/>
                  </a:solidFill>
                  <a:latin typeface="Times New Roman" panose="02020603050405020304" charset="0"/>
                  <a:ea typeface="Inter" panose="02000503000000020004" charset="0"/>
                  <a:cs typeface="Times New Roman" panose="02020603050405020304" charset="0"/>
                  <a:sym typeface="+mn-ea"/>
                </a:rPr>
                <a:t>TOOLS</a:t>
              </a:r>
            </a:p>
          </p:txBody>
        </p:sp>
      </p:grpSp>
      <p:grpSp>
        <p:nvGrpSpPr>
          <p:cNvPr id="67" name="组合 81"/>
          <p:cNvGrpSpPr/>
          <p:nvPr/>
        </p:nvGrpSpPr>
        <p:grpSpPr>
          <a:xfrm>
            <a:off x="6773545" y="4032885"/>
            <a:ext cx="4951095" cy="532130"/>
            <a:chOff x="7368" y="4833"/>
            <a:chExt cx="7797" cy="1134"/>
          </a:xfrm>
        </p:grpSpPr>
        <p:sp>
          <p:nvSpPr>
            <p:cNvPr id="68" name="矩形 82"/>
            <p:cNvSpPr/>
            <p:nvPr/>
          </p:nvSpPr>
          <p:spPr>
            <a:xfrm>
              <a:off x="7704" y="4946"/>
              <a:ext cx="7461" cy="90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Inter" panose="02000503000000020004" charset="0"/>
              </a:endParaRPr>
            </a:p>
          </p:txBody>
        </p:sp>
        <p:grpSp>
          <p:nvGrpSpPr>
            <p:cNvPr id="69" name="组合 83"/>
            <p:cNvGrpSpPr/>
            <p:nvPr/>
          </p:nvGrpSpPr>
          <p:grpSpPr>
            <a:xfrm>
              <a:off x="13898" y="4833"/>
              <a:ext cx="1073" cy="1134"/>
              <a:chOff x="5854" y="6813"/>
              <a:chExt cx="1073" cy="1134"/>
            </a:xfrm>
          </p:grpSpPr>
          <p:sp>
            <p:nvSpPr>
              <p:cNvPr id="70" name="矩形 84"/>
              <p:cNvSpPr/>
              <p:nvPr/>
            </p:nvSpPr>
            <p:spPr>
              <a:xfrm>
                <a:off x="5881" y="6813"/>
                <a:ext cx="1020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Inter" panose="02000503000000020004" charset="0"/>
                </a:endParaRPr>
              </a:p>
            </p:txBody>
          </p:sp>
          <p:sp>
            <p:nvSpPr>
              <p:cNvPr id="71" name="文本框 8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854" y="7070"/>
                <a:ext cx="1073" cy="6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lt1"/>
                    </a:solidFill>
                    <a:latin typeface="Inter" panose="02000503000000020004" charset="0"/>
                    <a:ea typeface="Inter" panose="02000503000000020004" charset="0"/>
                    <a:cs typeface="Inter" panose="02000503000000020004" charset="0"/>
                  </a:rPr>
                  <a:t>05</a:t>
                </a:r>
              </a:p>
            </p:txBody>
          </p:sp>
        </p:grpSp>
        <p:sp>
          <p:nvSpPr>
            <p:cNvPr id="72" name="文本框 86"/>
            <p:cNvSpPr txBox="1"/>
            <p:nvPr>
              <p:custDataLst>
                <p:tags r:id="rId6"/>
              </p:custDataLst>
            </p:nvPr>
          </p:nvSpPr>
          <p:spPr>
            <a:xfrm>
              <a:off x="7368" y="4980"/>
              <a:ext cx="4711" cy="8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zh-CN" sz="2000" b="1">
                  <a:ln>
                    <a:noFill/>
                  </a:ln>
                  <a:solidFill>
                    <a:schemeClr val="accent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  <a:sym typeface="+mn-ea"/>
                </a:rPr>
                <a:t>     </a:t>
              </a:r>
              <a:r>
                <a:rPr lang="en-US" altLang="zh-CN" sz="2000" b="1">
                  <a:ln>
                    <a:noFill/>
                  </a:ln>
                  <a:solidFill>
                    <a:schemeClr val="accent1"/>
                  </a:solidFill>
                  <a:latin typeface="Times New Roman" panose="02020603050405020304" charset="0"/>
                  <a:ea typeface="Inter" panose="02000503000000020004" charset="0"/>
                  <a:cs typeface="Times New Roman" panose="02020603050405020304" charset="0"/>
                  <a:sym typeface="+mn-ea"/>
                </a:rPr>
                <a:t>ARCHITECTURE</a:t>
              </a:r>
            </a:p>
          </p:txBody>
        </p:sp>
      </p:grpSp>
      <p:grpSp>
        <p:nvGrpSpPr>
          <p:cNvPr id="73" name="组合 81"/>
          <p:cNvGrpSpPr/>
          <p:nvPr/>
        </p:nvGrpSpPr>
        <p:grpSpPr>
          <a:xfrm>
            <a:off x="6773545" y="4659630"/>
            <a:ext cx="4951095" cy="532130"/>
            <a:chOff x="7368" y="4833"/>
            <a:chExt cx="7797" cy="1134"/>
          </a:xfrm>
        </p:grpSpPr>
        <p:sp>
          <p:nvSpPr>
            <p:cNvPr id="74" name="矩形 82"/>
            <p:cNvSpPr/>
            <p:nvPr/>
          </p:nvSpPr>
          <p:spPr>
            <a:xfrm>
              <a:off x="7704" y="4946"/>
              <a:ext cx="7461" cy="90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Inter" panose="02000503000000020004" charset="0"/>
              </a:endParaRPr>
            </a:p>
          </p:txBody>
        </p:sp>
        <p:grpSp>
          <p:nvGrpSpPr>
            <p:cNvPr id="75" name="组合 83"/>
            <p:cNvGrpSpPr/>
            <p:nvPr/>
          </p:nvGrpSpPr>
          <p:grpSpPr>
            <a:xfrm>
              <a:off x="13898" y="4833"/>
              <a:ext cx="1073" cy="1134"/>
              <a:chOff x="5854" y="6813"/>
              <a:chExt cx="1073" cy="1134"/>
            </a:xfrm>
          </p:grpSpPr>
          <p:sp>
            <p:nvSpPr>
              <p:cNvPr id="76" name="矩形 84"/>
              <p:cNvSpPr/>
              <p:nvPr/>
            </p:nvSpPr>
            <p:spPr>
              <a:xfrm>
                <a:off x="5881" y="6813"/>
                <a:ext cx="1020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Inter" panose="02000503000000020004" charset="0"/>
                </a:endParaRPr>
              </a:p>
            </p:txBody>
          </p:sp>
          <p:sp>
            <p:nvSpPr>
              <p:cNvPr id="77" name="文本框 8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854" y="7070"/>
                <a:ext cx="1073" cy="6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lt1"/>
                    </a:solidFill>
                    <a:latin typeface="Inter" panose="02000503000000020004" charset="0"/>
                    <a:ea typeface="Inter" panose="02000503000000020004" charset="0"/>
                    <a:cs typeface="Inter" panose="02000503000000020004" charset="0"/>
                  </a:rPr>
                  <a:t>06</a:t>
                </a:r>
              </a:p>
            </p:txBody>
          </p:sp>
        </p:grpSp>
        <p:sp>
          <p:nvSpPr>
            <p:cNvPr id="78" name="文本框 86"/>
            <p:cNvSpPr txBox="1"/>
            <p:nvPr>
              <p:custDataLst>
                <p:tags r:id="rId4"/>
              </p:custDataLst>
            </p:nvPr>
          </p:nvSpPr>
          <p:spPr>
            <a:xfrm>
              <a:off x="7368" y="4980"/>
              <a:ext cx="4711" cy="8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zh-CN" sz="2000" b="1">
                  <a:ln>
                    <a:noFill/>
                  </a:ln>
                  <a:solidFill>
                    <a:schemeClr val="accent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  <a:sym typeface="+mn-ea"/>
                </a:rPr>
                <a:t>     </a:t>
              </a:r>
              <a:r>
                <a:rPr lang="en-US" altLang="zh-CN" sz="2000" b="1">
                  <a:ln>
                    <a:noFill/>
                  </a:ln>
                  <a:solidFill>
                    <a:schemeClr val="accent1"/>
                  </a:solidFill>
                  <a:latin typeface="Times New Roman" panose="02020603050405020304" charset="0"/>
                  <a:ea typeface="Inter" panose="02000503000000020004" charset="0"/>
                  <a:cs typeface="Times New Roman" panose="02020603050405020304" charset="0"/>
                  <a:sym typeface="+mn-ea"/>
                </a:rPr>
                <a:t>SCREENSHOTS</a:t>
              </a:r>
            </a:p>
          </p:txBody>
        </p:sp>
      </p:grpSp>
      <p:grpSp>
        <p:nvGrpSpPr>
          <p:cNvPr id="79" name="组合 81"/>
          <p:cNvGrpSpPr/>
          <p:nvPr/>
        </p:nvGrpSpPr>
        <p:grpSpPr>
          <a:xfrm>
            <a:off x="6773545" y="5285105"/>
            <a:ext cx="4951095" cy="532130"/>
            <a:chOff x="7368" y="4833"/>
            <a:chExt cx="7797" cy="1134"/>
          </a:xfrm>
        </p:grpSpPr>
        <p:sp>
          <p:nvSpPr>
            <p:cNvPr id="80" name="矩形 82"/>
            <p:cNvSpPr/>
            <p:nvPr/>
          </p:nvSpPr>
          <p:spPr>
            <a:xfrm>
              <a:off x="7704" y="4946"/>
              <a:ext cx="7461" cy="90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Inter" panose="02000503000000020004" charset="0"/>
              </a:endParaRPr>
            </a:p>
          </p:txBody>
        </p:sp>
        <p:grpSp>
          <p:nvGrpSpPr>
            <p:cNvPr id="81" name="组合 83"/>
            <p:cNvGrpSpPr/>
            <p:nvPr/>
          </p:nvGrpSpPr>
          <p:grpSpPr>
            <a:xfrm>
              <a:off x="13898" y="4833"/>
              <a:ext cx="1073" cy="1134"/>
              <a:chOff x="5854" y="6813"/>
              <a:chExt cx="1073" cy="1134"/>
            </a:xfrm>
          </p:grpSpPr>
          <p:sp>
            <p:nvSpPr>
              <p:cNvPr id="88" name="矩形 84"/>
              <p:cNvSpPr/>
              <p:nvPr/>
            </p:nvSpPr>
            <p:spPr>
              <a:xfrm>
                <a:off x="5881" y="6813"/>
                <a:ext cx="1020" cy="1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Inter" panose="02000503000000020004" charset="0"/>
                </a:endParaRPr>
              </a:p>
            </p:txBody>
          </p:sp>
          <p:sp>
            <p:nvSpPr>
              <p:cNvPr id="89" name="文本框 8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854" y="7070"/>
                <a:ext cx="1073" cy="6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lt1"/>
                    </a:solidFill>
                    <a:latin typeface="Inter" panose="02000503000000020004" charset="0"/>
                    <a:ea typeface="Inter" panose="02000503000000020004" charset="0"/>
                    <a:cs typeface="Inter" panose="02000503000000020004" charset="0"/>
                  </a:rPr>
                  <a:t>07</a:t>
                </a:r>
              </a:p>
            </p:txBody>
          </p:sp>
        </p:grpSp>
        <p:sp>
          <p:nvSpPr>
            <p:cNvPr id="90" name="文本框 86"/>
            <p:cNvSpPr txBox="1"/>
            <p:nvPr>
              <p:custDataLst>
                <p:tags r:id="rId2"/>
              </p:custDataLst>
            </p:nvPr>
          </p:nvSpPr>
          <p:spPr>
            <a:xfrm>
              <a:off x="7368" y="4980"/>
              <a:ext cx="4711" cy="8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zh-CN" sz="2000" b="1">
                  <a:ln>
                    <a:noFill/>
                  </a:ln>
                  <a:solidFill>
                    <a:schemeClr val="accent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  <a:sym typeface="+mn-ea"/>
                </a:rPr>
                <a:t>     </a:t>
              </a:r>
              <a:r>
                <a:rPr lang="en-US" altLang="zh-CN" sz="2000" b="1">
                  <a:ln>
                    <a:noFill/>
                  </a:ln>
                  <a:solidFill>
                    <a:schemeClr val="accent1"/>
                  </a:solidFill>
                  <a:latin typeface="Times New Roman" panose="02020603050405020304" charset="0"/>
                  <a:ea typeface="Inter" panose="02000503000000020004" charset="0"/>
                  <a:cs typeface="Times New Roman" panose="02020603050405020304" charset="0"/>
                  <a:sym typeface="+mn-ea"/>
                </a:rPr>
                <a:t>CONCLUSION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8574" y="441976"/>
            <a:ext cx="5114101" cy="574652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84200" y="533400"/>
            <a:ext cx="11024870" cy="57918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charset="0"/>
                <a:ea typeface="Inter" panose="02000503000000020004" charset="0"/>
                <a:cs typeface="Times New Roman" panose="02020603050405020304" charset="0"/>
              </a:rPr>
              <a:t>Introduction</a:t>
            </a:r>
            <a:endParaRPr lang="en-US" altLang="zh-CN" sz="3200" b="1" dirty="0">
              <a:solidFill>
                <a:schemeClr val="tx1"/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disasters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earthquakes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 major damage to life and property.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information and quick actions can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lives.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mobile app aims to provide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tips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 location sharing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predictions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is to empower users to act smartly and stay safe during disasters.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Inter" panose="020005030000000200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84200" y="532765"/>
            <a:ext cx="11024870" cy="5793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 Statement</a:t>
            </a: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People often face challenges during sudden natural disasters like earthquakes, floods, and fires due to lack of real-time alerts, proper guidance, and fast communication tools. There is a need for a mobile app that provides live disaster alerts, predicts risks using machine learning, shares the user’s location quickly, and offers easy safety tips to help save lives.</a:t>
            </a:r>
          </a:p>
        </p:txBody>
      </p:sp>
      <p:pic>
        <p:nvPicPr>
          <p:cNvPr id="4" name="图片 1" descr="VCG211373904600"/>
          <p:cNvPicPr>
            <a:picLocks noChangeAspect="1"/>
          </p:cNvPicPr>
          <p:nvPr/>
        </p:nvPicPr>
        <p:blipFill>
          <a:blip r:embed="rId3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4200" y="473075"/>
            <a:ext cx="11024235" cy="5852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just"/>
            <a:r>
              <a:rPr lang="en-US" altLang="zh-CN" sz="3000" b="1" dirty="0">
                <a:solidFill>
                  <a:schemeClr val="tx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                                      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charset="0"/>
                <a:ea typeface="Inter" panose="02000503000000020004" charset="0"/>
                <a:cs typeface="Times New Roman" panose="02020603050405020304" charset="0"/>
              </a:rPr>
              <a:t>Proposed Solution</a:t>
            </a:r>
            <a:endParaRPr lang="en-US" altLang="zh-CN" sz="3000" b="1" dirty="0">
              <a:solidFill>
                <a:schemeClr val="tx1"/>
              </a:solidFill>
              <a:latin typeface="Times New Roman" panose="02020603050405020304" charset="0"/>
              <a:ea typeface="Inter" panose="02000503000000020004" charset="0"/>
              <a:cs typeface="Times New Roman" panose="02020603050405020304" charset="0"/>
            </a:endParaRPr>
          </a:p>
          <a:p>
            <a:pPr algn="just"/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mobile app with: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and disaster alerts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(Earthquake, Flood, Fire)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 button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share location via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tips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symbolic/image representation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easy understanding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prediction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ML models based on real-time weather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34715" y="3443020"/>
            <a:ext cx="1989236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endParaRPr lang="en-US" altLang="zh-CN" sz="2800" dirty="0">
              <a:solidFill>
                <a:schemeClr val="bg1"/>
              </a:solidFill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 flipH="1">
            <a:off x="6168050" y="3443020"/>
            <a:ext cx="1989236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endParaRPr lang="en-US" altLang="zh-CN" sz="2800" dirty="0">
              <a:solidFill>
                <a:schemeClr val="bg1"/>
              </a:solidFill>
              <a:latin typeface="+mj-ea"/>
              <a:ea typeface="+mj-ea"/>
              <a:cs typeface="Inter" panose="02000503000000020004" charset="0"/>
            </a:endParaRPr>
          </a:p>
        </p:txBody>
      </p:sp>
      <p:pic>
        <p:nvPicPr>
          <p:cNvPr id="2" name="图片 1" descr="VCG211373904600"/>
          <p:cNvPicPr>
            <a:picLocks noChangeAspect="1"/>
          </p:cNvPicPr>
          <p:nvPr/>
        </p:nvPicPr>
        <p:blipFill>
          <a:blip r:embed="rId4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635" y="-34925"/>
            <a:ext cx="12192000" cy="6858000"/>
            <a:chOff x="0" y="0"/>
            <a:chExt cx="19200" cy="108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83565" y="445135"/>
            <a:ext cx="11024870" cy="5853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</a:t>
            </a:r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Objectives 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Times New Roman" panose="02020603050405020304" charset="0"/>
                <a:ea typeface="Inter" panose="02000503000000020004" charset="0"/>
                <a:cs typeface="Times New Roman" panose="02020603050405020304" charset="0"/>
              </a:rPr>
              <a:t>To develop a mobile app that provides real-time disaster alerts for earthquakes, floods, and fires.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Times New Roman" panose="02020603050405020304" charset="0"/>
                <a:ea typeface="Inter" panose="02000503000000020004" charset="0"/>
                <a:cs typeface="Times New Roman" panose="02020603050405020304" charset="0"/>
              </a:rPr>
              <a:t>To use machine learning algorithms for predicting disaster risks based on weather conditions.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Times New Roman" panose="02020603050405020304" charset="0"/>
                <a:ea typeface="Inter" panose="02000503000000020004" charset="0"/>
                <a:cs typeface="Times New Roman" panose="02020603050405020304" charset="0"/>
              </a:rPr>
              <a:t> To enable users to share their live location quickly through SMS, </a:t>
            </a:r>
            <a:r>
              <a:rPr lang="en-US" altLang="en-GB" sz="2400" dirty="0" err="1">
                <a:latin typeface="Times New Roman" panose="02020603050405020304" charset="0"/>
                <a:ea typeface="Inter" panose="02000503000000020004" charset="0"/>
                <a:cs typeface="Times New Roman" panose="02020603050405020304" charset="0"/>
              </a:rPr>
              <a:t>WhatsApp</a:t>
            </a:r>
            <a:r>
              <a:rPr lang="en-US" altLang="en-GB" sz="2400" dirty="0">
                <a:latin typeface="Times New Roman" panose="02020603050405020304" charset="0"/>
                <a:ea typeface="Inter" panose="02000503000000020004" charset="0"/>
                <a:cs typeface="Times New Roman" panose="02020603050405020304" charset="0"/>
              </a:rPr>
              <a:t>, and more.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Times New Roman" panose="02020603050405020304" charset="0"/>
                <a:ea typeface="Inter" panose="02000503000000020004" charset="0"/>
                <a:cs typeface="Times New Roman" panose="02020603050405020304" charset="0"/>
              </a:rPr>
              <a:t>To provide simple, categorized safety tips for each type of disaster.</a:t>
            </a:r>
          </a:p>
        </p:txBody>
      </p:sp>
      <p:sp>
        <p:nvSpPr>
          <p:cNvPr id="11" name="Text Box 83"/>
          <p:cNvSpPr txBox="1">
            <a:spLocks noChangeArrowheads="1"/>
          </p:cNvSpPr>
          <p:nvPr/>
        </p:nvSpPr>
        <p:spPr bwMode="auto">
          <a:xfrm>
            <a:off x="4273273" y="3095185"/>
            <a:ext cx="231140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1800" b="1" dirty="0">
                <a:solidFill>
                  <a:schemeClr val="accent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 </a:t>
            </a:r>
          </a:p>
        </p:txBody>
      </p:sp>
      <p:sp>
        <p:nvSpPr>
          <p:cNvPr id="20" name="Text Box 83"/>
          <p:cNvSpPr txBox="1">
            <a:spLocks noChangeArrowheads="1"/>
          </p:cNvSpPr>
          <p:nvPr/>
        </p:nvSpPr>
        <p:spPr bwMode="auto">
          <a:xfrm>
            <a:off x="8970449" y="3095185"/>
            <a:ext cx="231140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思源黑体CN Regular" panose="020B0503020204020204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1800" b="1" dirty="0">
                <a:solidFill>
                  <a:schemeClr val="accent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 </a:t>
            </a:r>
          </a:p>
        </p:txBody>
      </p:sp>
      <p:pic>
        <p:nvPicPr>
          <p:cNvPr id="29" name="图片 28" descr="VCG211373904600"/>
          <p:cNvPicPr>
            <a:picLocks noChangeAspect="1"/>
          </p:cNvPicPr>
          <p:nvPr/>
        </p:nvPicPr>
        <p:blipFill>
          <a:blip r:embed="rId3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noProof="0" dirty="0"/>
          </a:p>
        </p:txBody>
      </p:sp>
      <p:grpSp>
        <p:nvGrpSpPr>
          <p:cNvPr id="4" name="组合 1"/>
          <p:cNvGrpSpPr/>
          <p:nvPr/>
        </p:nvGrpSpPr>
        <p:grpSpPr>
          <a:xfrm>
            <a:off x="-635" y="-3810"/>
            <a:ext cx="12192000" cy="6858000"/>
            <a:chOff x="0" y="0"/>
            <a:chExt cx="19200" cy="10800"/>
          </a:xfrm>
        </p:grpSpPr>
        <p:sp>
          <p:nvSpPr>
            <p:cNvPr id="5" name="矩形 2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en-IN" noProof="0" dirty="0">
                <a:cs typeface="Inter" panose="020005030000000200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en-IN" noProof="0" dirty="0">
                <a:cs typeface="Inter" panose="0200050300000002000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solidFill>
              <a:schemeClr val="bg1"/>
            </a:solidFill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IN" noProof="0" dirty="0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880110" y="528955"/>
            <a:ext cx="10432415" cy="5343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3200" noProof="0" dirty="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IN" sz="3200" b="1" noProof="0" dirty="0">
                <a:latin typeface="Times New Roman" panose="02020603050405020304" charset="0"/>
                <a:cs typeface="Times New Roman" panose="02020603050405020304" charset="0"/>
              </a:rPr>
              <a:t>                        Literature Survey</a:t>
            </a:r>
          </a:p>
          <a:p>
            <a:endParaRPr lang="en-IN" sz="3200" b="1" noProof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existing apps provide individual services like alerts or location sharing.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IN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apps</a:t>
            </a:r>
            <a:r>
              <a:rPr lang="en-IN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IN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IN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weather</a:t>
            </a:r>
            <a:r>
              <a:rPr lang="en-IN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IN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</a:t>
            </a:r>
            <a:r>
              <a:rPr lang="en-IN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education</a:t>
            </a:r>
            <a:r>
              <a:rPr lang="en-IN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one.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disaster prediction (Random Forest, Logistic Regression) is an emerging solution.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takes inspiration but </a:t>
            </a:r>
            <a:r>
              <a:rPr lang="en-IN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real-time ML prediction</a:t>
            </a:r>
            <a:r>
              <a:rPr lang="en-IN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mobile itself.</a:t>
            </a:r>
            <a:endParaRPr kumimoji="0" lang="en-IN" sz="2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IN" sz="24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1" descr="VCG211373904600"/>
          <p:cNvPicPr>
            <a:picLocks noChangeAspect="1"/>
          </p:cNvPicPr>
          <p:nvPr/>
        </p:nvPicPr>
        <p:blipFill>
          <a:blip r:embed="rId3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2125398-A764-87AB-9E68-CCC8DA7A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2909F7-517B-974D-EF6F-D68DC55A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noProof="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E0B20633-3A34-D4E9-69CF-12693636D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645129"/>
              </p:ext>
            </p:extLst>
          </p:nvPr>
        </p:nvGraphicFramePr>
        <p:xfrm>
          <a:off x="608013" y="1490663"/>
          <a:ext cx="10969624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2406">
                  <a:extLst>
                    <a:ext uri="{9D8B030D-6E8A-4147-A177-3AD203B41FA5}">
                      <a16:colId xmlns:a16="http://schemas.microsoft.com/office/drawing/2014/main" xmlns="" val="3407682070"/>
                    </a:ext>
                  </a:extLst>
                </a:gridCol>
                <a:gridCol w="2742406">
                  <a:extLst>
                    <a:ext uri="{9D8B030D-6E8A-4147-A177-3AD203B41FA5}">
                      <a16:colId xmlns:a16="http://schemas.microsoft.com/office/drawing/2014/main" xmlns="" val="2029621529"/>
                    </a:ext>
                  </a:extLst>
                </a:gridCol>
                <a:gridCol w="2742406">
                  <a:extLst>
                    <a:ext uri="{9D8B030D-6E8A-4147-A177-3AD203B41FA5}">
                      <a16:colId xmlns:a16="http://schemas.microsoft.com/office/drawing/2014/main" xmlns="" val="1916221360"/>
                    </a:ext>
                  </a:extLst>
                </a:gridCol>
                <a:gridCol w="2742406">
                  <a:extLst>
                    <a:ext uri="{9D8B030D-6E8A-4147-A177-3AD203B41FA5}">
                      <a16:colId xmlns:a16="http://schemas.microsoft.com/office/drawing/2014/main" xmlns="" val="1657421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593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66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03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907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843577"/>
                  </a:ext>
                </a:extLst>
              </a:tr>
            </a:tbl>
          </a:graphicData>
        </a:graphic>
      </p:graphicFrame>
      <p:grpSp>
        <p:nvGrpSpPr>
          <p:cNvPr id="4" name="组合 1">
            <a:extLst>
              <a:ext uri="{FF2B5EF4-FFF2-40B4-BE49-F238E27FC236}">
                <a16:creationId xmlns:a16="http://schemas.microsoft.com/office/drawing/2014/main" xmlns="" id="{519BAE7B-7BB6-F9BF-C51E-E1A06DB7A077}"/>
              </a:ext>
            </a:extLst>
          </p:cNvPr>
          <p:cNvGrpSpPr/>
          <p:nvPr/>
        </p:nvGrpSpPr>
        <p:grpSpPr>
          <a:xfrm>
            <a:off x="-635" y="-3810"/>
            <a:ext cx="12192000" cy="6858000"/>
            <a:chOff x="0" y="0"/>
            <a:chExt cx="19200" cy="10800"/>
          </a:xfrm>
        </p:grpSpPr>
        <p:sp>
          <p:nvSpPr>
            <p:cNvPr id="5" name="矩形 2">
              <a:extLst>
                <a:ext uri="{FF2B5EF4-FFF2-40B4-BE49-F238E27FC236}">
                  <a16:creationId xmlns:a16="http://schemas.microsoft.com/office/drawing/2014/main" xmlns="" id="{386BA1A4-B470-955F-DD2D-9FC3F73FD599}"/>
                </a:ext>
              </a:extLst>
            </p:cNvPr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en-IN" noProof="0" dirty="0">
                <a:cs typeface="Inter" panose="0200050300000002000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3896F36F-D8F5-F9F8-3E7A-2DED204AC5BE}"/>
                </a:ext>
              </a:extLst>
            </p:cNvPr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>
                <a:buClrTx/>
                <a:buSzTx/>
                <a:buFontTx/>
              </a:pPr>
              <a:endParaRPr lang="en-IN" noProof="0" dirty="0">
                <a:cs typeface="Inter" panose="0200050300000002000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EF9367C3-D1BF-62E8-EE31-AB47F096298E}"/>
                </a:ext>
              </a:extLst>
            </p:cNvPr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solidFill>
              <a:schemeClr val="bg1"/>
            </a:solidFill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IN" noProof="0" dirty="0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6" name="Text Box 5">
            <a:extLst>
              <a:ext uri="{FF2B5EF4-FFF2-40B4-BE49-F238E27FC236}">
                <a16:creationId xmlns:a16="http://schemas.microsoft.com/office/drawing/2014/main" xmlns="" id="{AE682B74-66BC-E01B-99EF-1431853103D5}"/>
              </a:ext>
            </a:extLst>
          </p:cNvPr>
          <p:cNvSpPr txBox="1"/>
          <p:nvPr/>
        </p:nvSpPr>
        <p:spPr>
          <a:xfrm>
            <a:off x="583565" y="-756380"/>
            <a:ext cx="11339989" cy="71916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IN" sz="24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1" descr="VCG211373904600">
            <a:extLst>
              <a:ext uri="{FF2B5EF4-FFF2-40B4-BE49-F238E27FC236}">
                <a16:creationId xmlns:a16="http://schemas.microsoft.com/office/drawing/2014/main" xmlns="" id="{7E773A88-EB0D-E7C1-D653-B740EE22BB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62BD46F2-D596-2565-3131-85D3BE738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72457"/>
              </p:ext>
            </p:extLst>
          </p:nvPr>
        </p:nvGraphicFramePr>
        <p:xfrm>
          <a:off x="0" y="3810"/>
          <a:ext cx="12191365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653">
                  <a:extLst>
                    <a:ext uri="{9D8B030D-6E8A-4147-A177-3AD203B41FA5}">
                      <a16:colId xmlns:a16="http://schemas.microsoft.com/office/drawing/2014/main" xmlns="" val="4072097216"/>
                    </a:ext>
                  </a:extLst>
                </a:gridCol>
                <a:gridCol w="3001570">
                  <a:extLst>
                    <a:ext uri="{9D8B030D-6E8A-4147-A177-3AD203B41FA5}">
                      <a16:colId xmlns:a16="http://schemas.microsoft.com/office/drawing/2014/main" xmlns="" val="1576337655"/>
                    </a:ext>
                  </a:extLst>
                </a:gridCol>
                <a:gridCol w="3001571">
                  <a:extLst>
                    <a:ext uri="{9D8B030D-6E8A-4147-A177-3AD203B41FA5}">
                      <a16:colId xmlns:a16="http://schemas.microsoft.com/office/drawing/2014/main" xmlns="" val="3102980367"/>
                    </a:ext>
                  </a:extLst>
                </a:gridCol>
                <a:gridCol w="3001571">
                  <a:extLst>
                    <a:ext uri="{9D8B030D-6E8A-4147-A177-3AD203B41FA5}">
                      <a16:colId xmlns:a16="http://schemas.microsoft.com/office/drawing/2014/main" xmlns="" val="714440702"/>
                    </a:ext>
                  </a:extLst>
                </a:gridCol>
              </a:tblGrid>
              <a:tr h="494032">
                <a:tc>
                  <a:txBody>
                    <a:bodyPr/>
                    <a:lstStyle/>
                    <a:p>
                      <a:r>
                        <a:rPr lang="en-IN" dirty="0"/>
                        <a:t>                 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2793697"/>
                  </a:ext>
                </a:extLst>
              </a:tr>
              <a:tr h="434804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Sharma, P. et al. (2022</a:t>
                      </a:r>
                      <a:r>
                        <a:rPr lang="da-DK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6657923"/>
                  </a:ext>
                </a:extLst>
              </a:tr>
              <a:tr h="138347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"Design and Development of Disaster Alert Mobile App"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and tested a prototype app providing real-time disaster alerts using GPS and cloud notifications.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updates and location-based alerts enhance user safety.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continuous internet connectivity.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3288376"/>
                  </a:ext>
                </a:extLst>
              </a:tr>
              <a:tr h="474332">
                <a:tc>
                  <a:txBody>
                    <a:bodyPr/>
                    <a:lstStyle/>
                    <a:p>
                      <a:r>
                        <a:rPr lang="pl-PL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Kim, J.; Lee, H. (2021)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3363160"/>
                  </a:ext>
                </a:extLst>
              </a:tr>
              <a:tr h="106725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"Mobile Technology for Earthquake Early Warning Systems"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study on mobile-based early warning systems in Japan and South Korea.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study on mobile-based early warning systems in Japan and South Korea.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cost of integrating with national alert systems.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3079392"/>
                  </a:ext>
                </a:extLst>
              </a:tr>
              <a:tr h="434804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Ali, S. et al. (2023)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6837775"/>
                  </a:ext>
                </a:extLst>
              </a:tr>
              <a:tr h="106725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"Smartphone-Based Emergency Response Apps in Flood-Prone Areas"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"Smartphone-Based Emergency Response Apps in Flood-Prone Areas"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use UI and offline maps improve accessibility.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coverage in rural areas with poor network.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9902307"/>
                  </a:ext>
                </a:extLst>
              </a:tr>
              <a:tr h="434804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Gupta, R. &amp; Verma, N.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9444200"/>
                  </a:ext>
                </a:extLst>
              </a:tr>
              <a:tr h="106725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Crowdsourcing in Disaster Management Apps"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Analyzed crowdsourced data collection through mobile apps.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Analyzed crowdsourced data collection through mobile apps.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Analyzed crowdsourced data collection through mobile apps.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81189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80104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ec869cb-39df-47f7-bafd-83dfc5d94b62"/>
  <p:tag name="COMMONDATA" val="eyJoZGlkIjoiMmNmYmEwOWQ4Y2Q0M2IxMGZkNjI4ZjhkZDQyNzg1O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5"/>
  <p:tag name="KSO_WM_UNIT_FILL_FORE_SCHEMECOLOR_INDEX" val="14"/>
  <p:tag name="KSO_WM_UNIT_FILL_TYPE" val="1"/>
  <p:tag name="KSO_WM_UNIT_TEXT_FILL_FORE_SCHEMECOLOR_INDEX_BRIGHTNESS" val="-0.35"/>
  <p:tag name="KSO_WM_UNIT_TEXT_FILL_FORE_SCHEMECOLOR_INDEX" val="14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5"/>
  <p:tag name="KSO_WM_UNIT_FILL_FORE_SCHEMECOLOR_INDEX" val="14"/>
  <p:tag name="KSO_WM_UNIT_FILL_TYPE" val="1"/>
  <p:tag name="KSO_WM_UNIT_TEXT_FILL_FORE_SCHEMECOLOR_INDEX_BRIGHTNESS" val="-0.35"/>
  <p:tag name="KSO_WM_UNIT_TEXT_FILL_FORE_SCHEMECOLOR_INDEX" val="14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3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3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62BAB8"/>
      </a:dk2>
      <a:lt2>
        <a:srgbClr val="EDFAFA"/>
      </a:lt2>
      <a:accent1>
        <a:srgbClr val="62BAB8"/>
      </a:accent1>
      <a:accent2>
        <a:srgbClr val="7EC4B4"/>
      </a:accent2>
      <a:accent3>
        <a:srgbClr val="B3E8C3"/>
      </a:accent3>
      <a:accent4>
        <a:srgbClr val="6FB696"/>
      </a:accent4>
      <a:accent5>
        <a:srgbClr val="649A9F"/>
      </a:accent5>
      <a:accent6>
        <a:srgbClr val="AEDCF3"/>
      </a:accent6>
      <a:hlink>
        <a:srgbClr val="5FCBFB"/>
      </a:hlink>
      <a:folHlink>
        <a:srgbClr val="B759BC"/>
      </a:folHlink>
    </a:clrScheme>
    <a:fontScheme name="自定义 9">
      <a:majorFont>
        <a:latin typeface="Inter"/>
        <a:ea typeface="Inter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997</Words>
  <Application>Microsoft Office PowerPoint</Application>
  <PresentationFormat>Widescreen</PresentationFormat>
  <Paragraphs>156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Inter Black</vt:lpstr>
      <vt:lpstr>Arial</vt:lpstr>
      <vt:lpstr>Wingdings</vt:lpstr>
      <vt:lpstr>Goudy Old Style</vt:lpstr>
      <vt:lpstr>Inter</vt:lpstr>
      <vt:lpstr>Times New Roman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M BABA FAKRUDDIN</dc:creator>
  <cp:lastModifiedBy>Hp</cp:lastModifiedBy>
  <cp:revision>200</cp:revision>
  <dcterms:created xsi:type="dcterms:W3CDTF">2019-06-19T02:08:00Z</dcterms:created>
  <dcterms:modified xsi:type="dcterms:W3CDTF">2025-09-21T15:11:32Z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2057-12.2.0.20755</vt:lpwstr>
  </property>
  <property fmtid="{D5CDD505-2E9C-101B-9397-08002B2CF9AE}" pid="3" name="ICV">
    <vt:lpwstr>31391922770F467E8ADB9476107CE887_13</vt:lpwstr>
  </property>
</Properties>
</file>