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68" r:id="rId1"/>
  </p:sldMasterIdLst>
  <p:notesMasterIdLst>
    <p:notesMasterId r:id="rId20"/>
  </p:notesMasterIdLst>
  <p:sldIdLst>
    <p:sldId id="256" r:id="rId2"/>
    <p:sldId id="259" r:id="rId3"/>
    <p:sldId id="260" r:id="rId4"/>
    <p:sldId id="398" r:id="rId5"/>
    <p:sldId id="399" r:id="rId6"/>
    <p:sldId id="400" r:id="rId7"/>
    <p:sldId id="401" r:id="rId8"/>
    <p:sldId id="402" r:id="rId9"/>
    <p:sldId id="404" r:id="rId10"/>
    <p:sldId id="403" r:id="rId11"/>
    <p:sldId id="405" r:id="rId12"/>
    <p:sldId id="406" r:id="rId13"/>
    <p:sldId id="407" r:id="rId14"/>
    <p:sldId id="408" r:id="rId15"/>
    <p:sldId id="409" r:id="rId16"/>
    <p:sldId id="410" r:id="rId17"/>
    <p:sldId id="340" r:id="rId18"/>
    <p:sldId id="299" r:id="rId19"/>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2D74"/>
    <a:srgbClr val="183E9E"/>
    <a:srgbClr val="46AEE8"/>
    <a:srgbClr val="62A29E"/>
    <a:srgbClr val="1B9BE3"/>
    <a:srgbClr val="C0D6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2" autoAdjust="0"/>
    <p:restoredTop sz="94660"/>
  </p:normalViewPr>
  <p:slideViewPr>
    <p:cSldViewPr>
      <p:cViewPr varScale="1">
        <p:scale>
          <a:sx n="58" d="100"/>
          <a:sy n="58" d="100"/>
        </p:scale>
        <p:origin x="451"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B2996572-E644-4D4E-8EE7-21831110C843}" type="datetimeFigureOut">
              <a:rPr lang="en-US" smtClean="0"/>
              <a:t>10/14/2025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3129EEAA-54D3-4329-9430-0C8938700E46}" type="slidenum">
              <a:rPr lang="en-US" smtClean="0"/>
              <a:t>‹#›</a:t>
            </a:fld>
            <a:endParaRPr lang="en-US"/>
          </a:p>
        </p:txBody>
      </p:sp>
    </p:spTree>
    <p:extLst>
      <p:ext uri="{BB962C8B-B14F-4D97-AF65-F5344CB8AC3E}">
        <p14:creationId xmlns:p14="http://schemas.microsoft.com/office/powerpoint/2010/main" val="136177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1"/>
            <a:ext cx="18288000" cy="6858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5800" y="7440206"/>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Subtitle 2"/>
          <p:cNvSpPr>
            <a:spLocks noGrp="1"/>
          </p:cNvSpPr>
          <p:nvPr>
            <p:ph type="subTitle" idx="1"/>
          </p:nvPr>
        </p:nvSpPr>
        <p:spPr>
          <a:xfrm>
            <a:off x="12915900" y="7440206"/>
            <a:ext cx="4800600" cy="2194560"/>
          </a:xfrm>
        </p:spPr>
        <p:txBody>
          <a:bodyPr lIns="91440" rIns="91440" anchor="ctr">
            <a:normAutofit/>
          </a:bodyPr>
          <a:lstStyle>
            <a:lvl1pPr marL="0" indent="0" algn="l">
              <a:lnSpc>
                <a:spcPct val="100000"/>
              </a:lnSpc>
              <a:spcBef>
                <a:spcPts val="0"/>
              </a:spcBef>
              <a:buNone/>
              <a:defRPr sz="2700">
                <a:solidFill>
                  <a:schemeClr val="tx1">
                    <a:lumMod val="95000"/>
                    <a:lumOff val="5000"/>
                  </a:schemeClr>
                </a:solidFill>
              </a:defRPr>
            </a:lvl1pPr>
            <a:lvl2pPr marL="685800" indent="0" algn="ctr">
              <a:buNone/>
              <a:defRPr sz="2700"/>
            </a:lvl2pPr>
            <a:lvl3pPr marL="1371600" indent="0" algn="ctr">
              <a:buNone/>
              <a:defRPr sz="2700"/>
            </a:lvl3pPr>
            <a:lvl4pPr marL="2057400" indent="0" algn="ctr">
              <a:buNone/>
              <a:defRPr sz="2700"/>
            </a:lvl4pPr>
            <a:lvl5pPr marL="2743200" indent="0" algn="ctr">
              <a:buNone/>
              <a:defRPr sz="2700"/>
            </a:lvl5pPr>
            <a:lvl6pPr marL="3429000" indent="0" algn="ctr">
              <a:buNone/>
              <a:defRPr sz="2700"/>
            </a:lvl6pPr>
            <a:lvl7pPr marL="4114800" indent="0" algn="ctr">
              <a:buNone/>
              <a:defRPr sz="2700"/>
            </a:lvl7pPr>
            <a:lvl8pPr marL="4800600" indent="0" algn="ctr">
              <a:buNone/>
              <a:defRPr sz="2700"/>
            </a:lvl8pPr>
            <a:lvl9pPr marL="5486400" indent="0" algn="ctr">
              <a:buNone/>
              <a:defRPr sz="27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5388DC6-D356-46BF-89D2-0545F97A20D6}" type="datetime1">
              <a:rPr lang="en-US" smtClean="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5938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37A527E-CB30-4DFF-9560-87255C43DC6D}" type="datetime1">
              <a:rPr lang="en-US" smtClean="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44398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2" y="1143000"/>
            <a:ext cx="3943350" cy="81153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1485901" y="1143000"/>
            <a:ext cx="11372850" cy="81153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4B1BF2-B1DA-46A7-8DBD-1D2E1021AB6F}" type="datetime1">
              <a:rPr lang="en-US" smtClean="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7" name="Straight Connector 6"/>
          <p:cNvCxnSpPr/>
          <p:nvPr/>
        </p:nvCxnSpPr>
        <p:spPr>
          <a:xfrm rot="5400000" flipV="1">
            <a:off x="15087600" y="88895"/>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52099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1_Two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chemeClr val="bg1"/>
                </a:solidFill>
                <a:latin typeface="Trebuchet MS"/>
                <a:cs typeface="Trebuchet MS"/>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567143" y="4014155"/>
            <a:ext cx="4064000" cy="5152390"/>
          </a:xfrm>
          <a:prstGeom prst="rect">
            <a:avLst/>
          </a:prstGeom>
        </p:spPr>
        <p:txBody>
          <a:bodyPr wrap="square" lIns="0" tIns="0" rIns="0" bIns="0">
            <a:spAutoFit/>
          </a:bodyPr>
          <a:lstStyle>
            <a:lvl1pPr>
              <a:defRPr sz="3000" b="1" i="0">
                <a:solidFill>
                  <a:srgbClr val="3C3C3C"/>
                </a:solidFill>
                <a:latin typeface="Tahoma"/>
                <a:cs typeface="Tahoma"/>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AD0485E2-9364-4D7A-B22F-D4862498F8D5}" type="datetime1">
              <a:rPr lang="en-US" smtClean="0"/>
              <a:t>10/14/2025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681626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DE82D5-EEAB-4EA3-9A34-F89D1C1491D6}" type="datetime1">
              <a:rPr lang="en-US" smtClean="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33623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1"/>
            <a:ext cx="18288000" cy="6858002"/>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2" y="1"/>
            <a:ext cx="18288000" cy="6858002"/>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7440206"/>
            <a:ext cx="11658600" cy="2194560"/>
          </a:xfrm>
        </p:spPr>
        <p:txBody>
          <a:bodyPr anchor="ctr">
            <a:normAutofit/>
          </a:bodyPr>
          <a:lstStyle>
            <a:lvl1pPr algn="r">
              <a:defRPr sz="7500" b="0" spc="300" baseline="0"/>
            </a:lvl1pPr>
          </a:lstStyle>
          <a:p>
            <a:r>
              <a:rPr lang="en-US"/>
              <a:t>Click to edit Master title style</a:t>
            </a:r>
            <a:endParaRPr lang="en-US" dirty="0"/>
          </a:p>
        </p:txBody>
      </p:sp>
      <p:sp>
        <p:nvSpPr>
          <p:cNvPr id="3" name="Text Placeholder 2"/>
          <p:cNvSpPr>
            <a:spLocks noGrp="1"/>
          </p:cNvSpPr>
          <p:nvPr>
            <p:ph type="body" idx="1"/>
          </p:nvPr>
        </p:nvSpPr>
        <p:spPr>
          <a:xfrm>
            <a:off x="12915900" y="7440206"/>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DB9013-1CBF-439C-8797-F057F9C8122F}" type="datetime1">
              <a:rPr lang="en-US" smtClean="0"/>
              <a:t>10/14/2025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3492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6192" y="877824"/>
            <a:ext cx="14580108" cy="224942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536191"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983980" y="3429000"/>
            <a:ext cx="713232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E262-3707-4431-A7F1-DA28ADFFF646}" type="datetime1">
              <a:rPr lang="en-US" smtClean="0"/>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799855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536192" y="3269454"/>
            <a:ext cx="7132320" cy="1234440"/>
          </a:xfrm>
        </p:spPr>
        <p:txBody>
          <a:bodyPr lIns="137160" rIns="137160" anchor="ctr">
            <a:normAutofit/>
          </a:bodyPr>
          <a:lstStyle>
            <a:lvl1pPr marL="0" indent="0">
              <a:spcBef>
                <a:spcPts val="0"/>
              </a:spcBef>
              <a:spcAft>
                <a:spcPts val="0"/>
              </a:spcAft>
              <a:buNone/>
              <a:defRPr sz="3450" b="0" cap="none" baseline="0">
                <a:solidFill>
                  <a:schemeClr val="accent1"/>
                </a:solidFill>
                <a:latin typeface="+mn-lt"/>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53619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986332" y="3269454"/>
            <a:ext cx="7132320" cy="1234440"/>
          </a:xfrm>
        </p:spPr>
        <p:txBody>
          <a:bodyPr lIns="137160" rIns="137160" anchor="ctr">
            <a:normAutofit/>
          </a:bodyPr>
          <a:lstStyle>
            <a:lvl1pPr marL="0" indent="0">
              <a:spcBef>
                <a:spcPts val="0"/>
              </a:spcBef>
              <a:spcAft>
                <a:spcPts val="0"/>
              </a:spcAft>
              <a:buNone/>
              <a:defRPr lang="en-US" sz="3450" b="0" kern="1200" cap="none" baseline="0" dirty="0">
                <a:solidFill>
                  <a:schemeClr val="accent1"/>
                </a:solidFill>
                <a:latin typeface="+mn-lt"/>
                <a:ea typeface="+mn-ea"/>
                <a:cs typeface="+mn-cs"/>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marL="0" lvl="0" indent="0" algn="l" defTabSz="1371600" rtl="0" eaLnBrk="1" latinLnBrk="0" hangingPunct="1">
              <a:lnSpc>
                <a:spcPct val="90000"/>
              </a:lnSpc>
              <a:spcBef>
                <a:spcPts val="2700"/>
              </a:spcBef>
              <a:buNone/>
            </a:pPr>
            <a:r>
              <a:rPr lang="en-US"/>
              <a:t>Click to edit Master text styles</a:t>
            </a:r>
          </a:p>
        </p:txBody>
      </p:sp>
      <p:sp>
        <p:nvSpPr>
          <p:cNvPr id="6" name="Content Placeholder 5"/>
          <p:cNvSpPr>
            <a:spLocks noGrp="1"/>
          </p:cNvSpPr>
          <p:nvPr>
            <p:ph sz="quarter" idx="4"/>
          </p:nvPr>
        </p:nvSpPr>
        <p:spPr>
          <a:xfrm>
            <a:off x="8986332" y="4451682"/>
            <a:ext cx="7132320" cy="50123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1C9EC7-C8E2-4411-9E4D-D2C687AFCC88}" type="datetime1">
              <a:rPr lang="en-US" smtClean="0"/>
              <a:t>10/14/2025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981795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E60E799-348A-4264-BB2B-F5DEC88D91A7}" type="datetime1">
              <a:rPr lang="en-US" smtClean="0"/>
              <a:t>10/14/2025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408428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3E3908-937F-49C7-87C4-E3C77116A159}" type="datetime1">
              <a:rPr lang="en-US" smtClean="0"/>
              <a:t>10/14/2025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3612212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536192" y="707264"/>
            <a:ext cx="6583680" cy="2606040"/>
          </a:xfrm>
        </p:spPr>
        <p:txBody>
          <a:bodyPr>
            <a:noAutofit/>
          </a:bodyPr>
          <a:lstStyle>
            <a:lvl1pPr>
              <a:lnSpc>
                <a:spcPct val="80000"/>
              </a:lnSpc>
              <a:defRPr sz="6000"/>
            </a:lvl1pPr>
          </a:lstStyle>
          <a:p>
            <a:r>
              <a:rPr lang="en-US"/>
              <a:t>Click to edit Master title style</a:t>
            </a:r>
            <a:endParaRPr lang="en-US" dirty="0"/>
          </a:p>
        </p:txBody>
      </p:sp>
      <p:sp>
        <p:nvSpPr>
          <p:cNvPr id="3" name="Content Placeholder 2"/>
          <p:cNvSpPr>
            <a:spLocks noGrp="1"/>
          </p:cNvSpPr>
          <p:nvPr>
            <p:ph idx="1"/>
          </p:nvPr>
        </p:nvSpPr>
        <p:spPr>
          <a:xfrm>
            <a:off x="8572500" y="1234440"/>
            <a:ext cx="8517636" cy="7776972"/>
          </a:xfrm>
        </p:spPr>
        <p:txBody>
          <a:bodyPr/>
          <a:lstStyle>
            <a:lvl1pPr>
              <a:defRPr sz="3600"/>
            </a:lvl1pPr>
            <a:lvl2pPr>
              <a:defRPr sz="3000"/>
            </a:lvl2pPr>
            <a:lvl3pPr>
              <a:defRPr sz="24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36192" y="3386259"/>
            <a:ext cx="6583680" cy="5643441"/>
          </a:xfrm>
        </p:spPr>
        <p:txBody>
          <a:bodyPr lIns="91440" rIns="91440">
            <a:normAutofit/>
          </a:bodyPr>
          <a:lstStyle>
            <a:lvl1pPr marL="0" indent="0">
              <a:lnSpc>
                <a:spcPct val="108000"/>
              </a:lnSpc>
              <a:spcBef>
                <a:spcPts val="900"/>
              </a:spcBef>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305026F4-8B95-4FD7-A465-18C5C929C020}" type="datetime1">
              <a:rPr lang="en-US" smtClean="0"/>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spTree>
    <p:extLst>
      <p:ext uri="{BB962C8B-B14F-4D97-AF65-F5344CB8AC3E}">
        <p14:creationId xmlns:p14="http://schemas.microsoft.com/office/powerpoint/2010/main" val="2965548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440207"/>
            <a:ext cx="11658600" cy="2194560"/>
          </a:xfrm>
        </p:spPr>
        <p:txBody>
          <a:bodyPr anchor="ctr">
            <a:normAutofit/>
          </a:bodyPr>
          <a:lstStyle>
            <a:lvl1pPr algn="r">
              <a:defRPr sz="7500" spc="3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2"/>
            <a:ext cx="18283428" cy="6858000"/>
          </a:xfrm>
          <a:solidFill>
            <a:schemeClr val="accent1">
              <a:lumMod val="60000"/>
              <a:lumOff val="40000"/>
            </a:schemeClr>
          </a:solidFill>
        </p:spPr>
        <p:txBody>
          <a:bodyPr lIns="457200" tIns="365760" rIns="45720" bIns="4572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dirty="0"/>
              <a:t>Click icon to add picture</a:t>
            </a:r>
          </a:p>
        </p:txBody>
      </p:sp>
      <p:sp>
        <p:nvSpPr>
          <p:cNvPr id="4" name="Text Placeholder 3"/>
          <p:cNvSpPr>
            <a:spLocks noGrp="1"/>
          </p:cNvSpPr>
          <p:nvPr>
            <p:ph type="body" sz="half" idx="2"/>
          </p:nvPr>
        </p:nvSpPr>
        <p:spPr>
          <a:xfrm>
            <a:off x="12915900" y="7440207"/>
            <a:ext cx="4800600" cy="2194560"/>
          </a:xfrm>
        </p:spPr>
        <p:txBody>
          <a:bodyPr lIns="91440" rIns="91440" anchor="ctr">
            <a:normAutofit/>
          </a:bodyPr>
          <a:lstStyle>
            <a:lvl1pPr marL="0" indent="0">
              <a:lnSpc>
                <a:spcPct val="100000"/>
              </a:lnSpc>
              <a:spcBef>
                <a:spcPts val="0"/>
              </a:spcBef>
              <a:buNone/>
              <a:defRPr sz="2700">
                <a:solidFill>
                  <a:schemeClr val="tx1">
                    <a:lumMod val="95000"/>
                    <a:lumOff val="5000"/>
                  </a:schemeClr>
                </a:solidFill>
              </a:defRPr>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9CFF4DFE-04CF-4B70-A23D-06E0DFB97298}" type="datetime1">
              <a:rPr lang="en-US" smtClean="0"/>
              <a:t>10/14/2025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dirty="0"/>
          </a:p>
        </p:txBody>
      </p:sp>
      <p:cxnSp>
        <p:nvCxnSpPr>
          <p:cNvPr id="8" name="Straight Connector 7"/>
          <p:cNvCxnSpPr/>
          <p:nvPr/>
        </p:nvCxnSpPr>
        <p:spPr>
          <a:xfrm flipV="1">
            <a:off x="12580265" y="7896159"/>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798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36192" y="877824"/>
            <a:ext cx="14580108" cy="224942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36193" y="3429000"/>
            <a:ext cx="14580110" cy="603504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36194" y="9706056"/>
            <a:ext cx="3231215"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7F6F390B-C42E-41F9-8961-96FB95F55B25}" type="datetime1">
              <a:rPr lang="en-US" smtClean="0"/>
              <a:t>10/14/2025</a:t>
            </a:fld>
            <a:endParaRPr lang="en-US" dirty="0"/>
          </a:p>
        </p:txBody>
      </p:sp>
      <p:sp>
        <p:nvSpPr>
          <p:cNvPr id="5" name="Footer Placeholder 4"/>
          <p:cNvSpPr>
            <a:spLocks noGrp="1"/>
          </p:cNvSpPr>
          <p:nvPr>
            <p:ph type="ftr" sz="quarter" idx="3"/>
          </p:nvPr>
        </p:nvSpPr>
        <p:spPr>
          <a:xfrm>
            <a:off x="7264399" y="9706056"/>
            <a:ext cx="8852189" cy="411480"/>
          </a:xfrm>
          <a:prstGeom prst="rect">
            <a:avLst/>
          </a:prstGeom>
        </p:spPr>
        <p:txBody>
          <a:bodyPr vert="horz" lIns="91440" tIns="45720" rIns="91440" bIns="45720" rtlCol="0" anchor="ctr"/>
          <a:lstStyle>
            <a:lvl1pPr algn="r">
              <a:defRPr sz="15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6256000" y="9706056"/>
            <a:ext cx="1460501" cy="411480"/>
          </a:xfrm>
          <a:prstGeom prst="rect">
            <a:avLst/>
          </a:prstGeom>
        </p:spPr>
        <p:txBody>
          <a:bodyPr vert="horz" lIns="91440" tIns="45720" rIns="91440" bIns="45720" rtlCol="0" anchor="ctr"/>
          <a:lstStyle>
            <a:lvl1pPr algn="l">
              <a:defRPr sz="1500">
                <a:solidFill>
                  <a:schemeClr val="tx1">
                    <a:lumMod val="95000"/>
                    <a:lumOff val="5000"/>
                  </a:schemeClr>
                </a:solidFill>
                <a:latin typeface="+mj-lt"/>
              </a:defRPr>
            </a:lvl1pPr>
          </a:lstStyle>
          <a:p>
            <a:fld id="{B6F15528-21DE-4FAA-801E-634DDDAF4B2B}" type="slidenum">
              <a:rPr lang="en-US" smtClean="0"/>
              <a:t>‹#›</a:t>
            </a:fld>
            <a:endParaRPr lang="en-US" dirty="0"/>
          </a:p>
        </p:txBody>
      </p:sp>
      <p:cxnSp>
        <p:nvCxnSpPr>
          <p:cNvPr id="7" name="Straight Connector 6"/>
          <p:cNvCxnSpPr/>
          <p:nvPr/>
        </p:nvCxnSpPr>
        <p:spPr>
          <a:xfrm flipV="1">
            <a:off x="1143000" y="1239486"/>
            <a:ext cx="0" cy="13716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353563"/>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hf hdr="0" ftr="0" dt="0"/>
  <p:txStyles>
    <p:titleStyle>
      <a:lvl1pPr algn="l" defTabSz="1371600" rtl="0" eaLnBrk="1" latinLnBrk="0" hangingPunct="1">
        <a:lnSpc>
          <a:spcPct val="80000"/>
        </a:lnSpc>
        <a:spcBef>
          <a:spcPct val="0"/>
        </a:spcBef>
        <a:buNone/>
        <a:defRPr sz="7500" kern="1200" cap="all" spc="150" baseline="0">
          <a:solidFill>
            <a:schemeClr val="tx1">
              <a:lumMod val="95000"/>
              <a:lumOff val="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Tw Cen MT" panose="020B0602020104020603" pitchFamily="34" charset="0"/>
        <a:buChar char=" "/>
        <a:defRPr sz="3300" kern="1200">
          <a:solidFill>
            <a:schemeClr val="tx1"/>
          </a:solidFill>
          <a:latin typeface="+mn-lt"/>
          <a:ea typeface="+mn-ea"/>
          <a:cs typeface="+mn-cs"/>
        </a:defRPr>
      </a:lvl1pPr>
      <a:lvl2pPr marL="39776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700" kern="1200">
          <a:solidFill>
            <a:schemeClr val="tx1"/>
          </a:solidFill>
          <a:latin typeface="+mn-lt"/>
          <a:ea typeface="+mn-ea"/>
          <a:cs typeface="+mn-cs"/>
        </a:defRPr>
      </a:lvl2pPr>
      <a:lvl3pPr marL="6720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3pPr>
      <a:lvl4pPr marL="89154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4pPr>
      <a:lvl5pPr marL="116586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5pPr>
      <a:lvl6pPr marL="1371600"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6pPr>
      <a:lvl7pPr marL="1591056"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7pPr>
      <a:lvl8pPr marL="1824228"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8pPr>
      <a:lvl9pPr marL="2043684" indent="-205740" algn="l" defTabSz="1371600" rtl="0" eaLnBrk="1" latinLnBrk="0" hangingPunct="1">
        <a:lnSpc>
          <a:spcPct val="90000"/>
        </a:lnSpc>
        <a:spcBef>
          <a:spcPts val="300"/>
        </a:spcBef>
        <a:spcAft>
          <a:spcPts val="600"/>
        </a:spcAft>
        <a:buClr>
          <a:schemeClr val="accent1"/>
        </a:buClr>
        <a:buFont typeface="Wingdings 3" pitchFamily="18" charset="2"/>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9.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20.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8.jpeg"/><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8" name="Picture 37">
            <a:extLst>
              <a:ext uri="{FF2B5EF4-FFF2-40B4-BE49-F238E27FC236}">
                <a16:creationId xmlns:a16="http://schemas.microsoft.com/office/drawing/2014/main" id="{93D6BAD0-89BE-E30D-6CAD-EF3A3DEC3DF0}"/>
              </a:ext>
            </a:extLst>
          </p:cNvPr>
          <p:cNvPicPr>
            <a:picLocks noChangeAspect="1"/>
          </p:cNvPicPr>
          <p:nvPr/>
        </p:nvPicPr>
        <p:blipFill>
          <a:blip r:embed="rId2">
            <a:extLst>
              <a:ext uri="{28A0092B-C50C-407E-A947-70E740481C1C}">
                <a14:useLocalDpi xmlns:a14="http://schemas.microsoft.com/office/drawing/2010/main" val="0"/>
              </a:ext>
            </a:extLst>
          </a:blip>
          <a:srcRect l="4980" r="5151"/>
          <a:stretch/>
        </p:blipFill>
        <p:spPr>
          <a:xfrm>
            <a:off x="12368467" y="3275823"/>
            <a:ext cx="5867400" cy="4080510"/>
          </a:xfrm>
          <a:prstGeom prst="rect">
            <a:avLst/>
          </a:prstGeom>
        </p:spPr>
      </p:pic>
      <p:sp>
        <p:nvSpPr>
          <p:cNvPr id="9" name="object 9"/>
          <p:cNvSpPr/>
          <p:nvPr/>
        </p:nvSpPr>
        <p:spPr>
          <a:xfrm>
            <a:off x="14782800" y="8396317"/>
            <a:ext cx="3668395" cy="857250"/>
          </a:xfrm>
          <a:custGeom>
            <a:avLst/>
            <a:gdLst/>
            <a:ahLst/>
            <a:cxnLst/>
            <a:rect l="l" t="t" r="r" b="b"/>
            <a:pathLst>
              <a:path w="3668394" h="857250">
                <a:moveTo>
                  <a:pt x="3668178" y="857249"/>
                </a:moveTo>
                <a:lnTo>
                  <a:pt x="430763" y="857249"/>
                </a:lnTo>
                <a:lnTo>
                  <a:pt x="383842" y="854733"/>
                </a:lnTo>
                <a:lnTo>
                  <a:pt x="338381" y="847359"/>
                </a:lnTo>
                <a:lnTo>
                  <a:pt x="294642" y="835389"/>
                </a:lnTo>
                <a:lnTo>
                  <a:pt x="252890" y="819085"/>
                </a:lnTo>
                <a:lnTo>
                  <a:pt x="213387" y="798710"/>
                </a:lnTo>
                <a:lnTo>
                  <a:pt x="176397" y="774524"/>
                </a:lnTo>
                <a:lnTo>
                  <a:pt x="142184" y="746790"/>
                </a:lnTo>
                <a:lnTo>
                  <a:pt x="111009" y="715771"/>
                </a:lnTo>
                <a:lnTo>
                  <a:pt x="83137" y="681727"/>
                </a:lnTo>
                <a:lnTo>
                  <a:pt x="58831" y="644921"/>
                </a:lnTo>
                <a:lnTo>
                  <a:pt x="38353" y="605614"/>
                </a:lnTo>
                <a:lnTo>
                  <a:pt x="21968" y="564069"/>
                </a:lnTo>
                <a:lnTo>
                  <a:pt x="9939" y="520548"/>
                </a:lnTo>
                <a:lnTo>
                  <a:pt x="2528" y="475312"/>
                </a:lnTo>
                <a:lnTo>
                  <a:pt x="0" y="428624"/>
                </a:lnTo>
                <a:lnTo>
                  <a:pt x="2528" y="381935"/>
                </a:lnTo>
                <a:lnTo>
                  <a:pt x="9939" y="336700"/>
                </a:lnTo>
                <a:lnTo>
                  <a:pt x="21968" y="293178"/>
                </a:lnTo>
                <a:lnTo>
                  <a:pt x="38353" y="251633"/>
                </a:lnTo>
                <a:lnTo>
                  <a:pt x="58831" y="212327"/>
                </a:lnTo>
                <a:lnTo>
                  <a:pt x="83137" y="175521"/>
                </a:lnTo>
                <a:lnTo>
                  <a:pt x="111009" y="141477"/>
                </a:lnTo>
                <a:lnTo>
                  <a:pt x="142183" y="110457"/>
                </a:lnTo>
                <a:lnTo>
                  <a:pt x="176397" y="82724"/>
                </a:lnTo>
                <a:lnTo>
                  <a:pt x="213387" y="58538"/>
                </a:lnTo>
                <a:lnTo>
                  <a:pt x="252890" y="38162"/>
                </a:lnTo>
                <a:lnTo>
                  <a:pt x="294642" y="21859"/>
                </a:lnTo>
                <a:lnTo>
                  <a:pt x="338380" y="9889"/>
                </a:lnTo>
                <a:lnTo>
                  <a:pt x="383842" y="2515"/>
                </a:lnTo>
                <a:lnTo>
                  <a:pt x="430754" y="0"/>
                </a:lnTo>
                <a:lnTo>
                  <a:pt x="3668178" y="0"/>
                </a:lnTo>
                <a:lnTo>
                  <a:pt x="3668178" y="857249"/>
                </a:lnTo>
                <a:close/>
              </a:path>
            </a:pathLst>
          </a:custGeom>
          <a:solidFill>
            <a:srgbClr val="7030A0"/>
          </a:solidFill>
        </p:spPr>
        <p:txBody>
          <a:bodyPr wrap="square" lIns="0" tIns="0" rIns="0" bIns="0" rtlCol="0"/>
          <a:lstStyle/>
          <a:p>
            <a:endParaRPr dirty="0"/>
          </a:p>
        </p:txBody>
      </p:sp>
      <p:sp>
        <p:nvSpPr>
          <p:cNvPr id="10" name="object 10"/>
          <p:cNvSpPr/>
          <p:nvPr/>
        </p:nvSpPr>
        <p:spPr>
          <a:xfrm>
            <a:off x="0" y="9837825"/>
            <a:ext cx="203200" cy="449580"/>
          </a:xfrm>
          <a:custGeom>
            <a:avLst/>
            <a:gdLst/>
            <a:ahLst/>
            <a:cxnLst/>
            <a:rect l="l" t="t" r="r" b="b"/>
            <a:pathLst>
              <a:path w="203200" h="449579">
                <a:moveTo>
                  <a:pt x="203033" y="449173"/>
                </a:moveTo>
                <a:lnTo>
                  <a:pt x="0" y="449173"/>
                </a:lnTo>
                <a:lnTo>
                  <a:pt x="0" y="0"/>
                </a:lnTo>
                <a:lnTo>
                  <a:pt x="203033" y="117088"/>
                </a:lnTo>
                <a:lnTo>
                  <a:pt x="203033" y="449173"/>
                </a:lnTo>
                <a:close/>
              </a:path>
            </a:pathLst>
          </a:custGeom>
          <a:solidFill>
            <a:srgbClr val="1B9BE3"/>
          </a:solidFill>
        </p:spPr>
        <p:txBody>
          <a:bodyPr wrap="square" lIns="0" tIns="0" rIns="0" bIns="0" rtlCol="0"/>
          <a:lstStyle/>
          <a:p>
            <a:endParaRPr dirty="0"/>
          </a:p>
        </p:txBody>
      </p:sp>
      <p:grpSp>
        <p:nvGrpSpPr>
          <p:cNvPr id="11" name="object 11"/>
          <p:cNvGrpSpPr/>
          <p:nvPr/>
        </p:nvGrpSpPr>
        <p:grpSpPr>
          <a:xfrm>
            <a:off x="0" y="8271286"/>
            <a:ext cx="2140585" cy="2030095"/>
            <a:chOff x="0" y="8257432"/>
            <a:chExt cx="2140585" cy="2030095"/>
          </a:xfrm>
          <a:solidFill>
            <a:srgbClr val="7030A0"/>
          </a:solidFill>
        </p:grpSpPr>
        <p:sp>
          <p:nvSpPr>
            <p:cNvPr id="12" name="object 12"/>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13" name="object 13"/>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14" name="object 14"/>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5" name="object 15"/>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6" name="object 16"/>
            <p:cNvPicPr/>
            <p:nvPr/>
          </p:nvPicPr>
          <p:blipFill>
            <a:blip r:embed="rId3" cstate="print"/>
            <a:stretch>
              <a:fillRect/>
            </a:stretch>
          </p:blipFill>
          <p:spPr>
            <a:xfrm>
              <a:off x="1662358" y="8892292"/>
              <a:ext cx="134512" cy="155121"/>
            </a:xfrm>
            <a:prstGeom prst="rect">
              <a:avLst/>
            </a:prstGeom>
            <a:grpFill/>
          </p:spPr>
        </p:pic>
        <p:sp>
          <p:nvSpPr>
            <p:cNvPr id="17" name="object 17"/>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sp>
        <p:nvSpPr>
          <p:cNvPr id="18" name="object 18"/>
          <p:cNvSpPr/>
          <p:nvPr/>
        </p:nvSpPr>
        <p:spPr>
          <a:xfrm>
            <a:off x="18084903" y="0"/>
            <a:ext cx="203200" cy="449580"/>
          </a:xfrm>
          <a:custGeom>
            <a:avLst/>
            <a:gdLst/>
            <a:ahLst/>
            <a:cxnLst/>
            <a:rect l="l" t="t" r="r" b="b"/>
            <a:pathLst>
              <a:path w="203200" h="449580">
                <a:moveTo>
                  <a:pt x="0" y="0"/>
                </a:moveTo>
                <a:lnTo>
                  <a:pt x="203095" y="0"/>
                </a:lnTo>
                <a:lnTo>
                  <a:pt x="203095" y="449171"/>
                </a:lnTo>
                <a:lnTo>
                  <a:pt x="0" y="332047"/>
                </a:lnTo>
                <a:lnTo>
                  <a:pt x="0" y="0"/>
                </a:lnTo>
                <a:close/>
              </a:path>
            </a:pathLst>
          </a:custGeom>
          <a:solidFill>
            <a:srgbClr val="1B9BE3"/>
          </a:solidFill>
        </p:spPr>
        <p:txBody>
          <a:bodyPr wrap="square" lIns="0" tIns="0" rIns="0" bIns="0" rtlCol="0"/>
          <a:lstStyle/>
          <a:p>
            <a:endParaRPr dirty="0"/>
          </a:p>
        </p:txBody>
      </p:sp>
      <p:grpSp>
        <p:nvGrpSpPr>
          <p:cNvPr id="19" name="object 19"/>
          <p:cNvGrpSpPr/>
          <p:nvPr/>
        </p:nvGrpSpPr>
        <p:grpSpPr>
          <a:xfrm>
            <a:off x="16147792" y="0"/>
            <a:ext cx="2140585" cy="2030095"/>
            <a:chOff x="16147792" y="0"/>
            <a:chExt cx="2140585" cy="2030095"/>
          </a:xfrm>
          <a:solidFill>
            <a:srgbClr val="7030A0"/>
          </a:solidFill>
        </p:grpSpPr>
        <p:sp>
          <p:nvSpPr>
            <p:cNvPr id="20" name="object 20"/>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21" name="object 21"/>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22" name="object 22"/>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3" name="object 23"/>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4" name="object 24"/>
            <p:cNvPicPr/>
            <p:nvPr/>
          </p:nvPicPr>
          <p:blipFill>
            <a:blip r:embed="rId4" cstate="print"/>
            <a:stretch>
              <a:fillRect/>
            </a:stretch>
          </p:blipFill>
          <p:spPr>
            <a:xfrm>
              <a:off x="16491066" y="1239547"/>
              <a:ext cx="134512" cy="155121"/>
            </a:xfrm>
            <a:prstGeom prst="rect">
              <a:avLst/>
            </a:prstGeom>
            <a:grpFill/>
          </p:spPr>
        </p:pic>
        <p:sp>
          <p:nvSpPr>
            <p:cNvPr id="25" name="object 25"/>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grpSp>
        <p:nvGrpSpPr>
          <p:cNvPr id="26" name="object 26"/>
          <p:cNvGrpSpPr/>
          <p:nvPr/>
        </p:nvGrpSpPr>
        <p:grpSpPr>
          <a:xfrm>
            <a:off x="17197607" y="8586525"/>
            <a:ext cx="381000" cy="381000"/>
            <a:chOff x="17164050" y="8612789"/>
            <a:chExt cx="381000" cy="381000"/>
          </a:xfrm>
        </p:grpSpPr>
        <p:pic>
          <p:nvPicPr>
            <p:cNvPr id="27" name="object 27"/>
            <p:cNvPicPr/>
            <p:nvPr/>
          </p:nvPicPr>
          <p:blipFill>
            <a:blip r:embed="rId5" cstate="print"/>
            <a:stretch>
              <a:fillRect/>
            </a:stretch>
          </p:blipFill>
          <p:spPr>
            <a:xfrm>
              <a:off x="17239294" y="8697182"/>
              <a:ext cx="224796" cy="212251"/>
            </a:xfrm>
            <a:prstGeom prst="rect">
              <a:avLst/>
            </a:prstGeom>
          </p:spPr>
        </p:pic>
        <p:sp>
          <p:nvSpPr>
            <p:cNvPr id="28" name="object 28"/>
            <p:cNvSpPr/>
            <p:nvPr/>
          </p:nvSpPr>
          <p:spPr>
            <a:xfrm>
              <a:off x="17164050" y="8612789"/>
              <a:ext cx="381000" cy="381000"/>
            </a:xfrm>
            <a:custGeom>
              <a:avLst/>
              <a:gdLst/>
              <a:ahLst/>
              <a:cxnLst/>
              <a:rect l="l" t="t" r="r" b="b"/>
              <a:pathLst>
                <a:path w="381000" h="381000">
                  <a:moveTo>
                    <a:pt x="190500" y="381000"/>
                  </a:moveTo>
                  <a:lnTo>
                    <a:pt x="146873" y="375960"/>
                  </a:lnTo>
                  <a:lnTo>
                    <a:pt x="106797" y="361608"/>
                  </a:lnTo>
                  <a:lnTo>
                    <a:pt x="71423" y="339097"/>
                  </a:lnTo>
                  <a:lnTo>
                    <a:pt x="41904" y="309578"/>
                  </a:lnTo>
                  <a:lnTo>
                    <a:pt x="19392" y="274204"/>
                  </a:lnTo>
                  <a:lnTo>
                    <a:pt x="5040" y="234128"/>
                  </a:lnTo>
                  <a:lnTo>
                    <a:pt x="0" y="190500"/>
                  </a:lnTo>
                  <a:lnTo>
                    <a:pt x="5040" y="146873"/>
                  </a:lnTo>
                  <a:lnTo>
                    <a:pt x="19392" y="106797"/>
                  </a:lnTo>
                  <a:lnTo>
                    <a:pt x="41904" y="71423"/>
                  </a:lnTo>
                  <a:lnTo>
                    <a:pt x="71423" y="41904"/>
                  </a:lnTo>
                  <a:lnTo>
                    <a:pt x="106797" y="19392"/>
                  </a:lnTo>
                  <a:lnTo>
                    <a:pt x="146873" y="5040"/>
                  </a:lnTo>
                  <a:lnTo>
                    <a:pt x="190500" y="0"/>
                  </a:lnTo>
                  <a:lnTo>
                    <a:pt x="234128" y="5040"/>
                  </a:lnTo>
                  <a:lnTo>
                    <a:pt x="274204" y="19392"/>
                  </a:lnTo>
                  <a:lnTo>
                    <a:pt x="309578" y="41904"/>
                  </a:lnTo>
                  <a:lnTo>
                    <a:pt x="311829" y="44154"/>
                  </a:lnTo>
                  <a:lnTo>
                    <a:pt x="190500" y="44154"/>
                  </a:lnTo>
                  <a:lnTo>
                    <a:pt x="144292" y="51628"/>
                  </a:lnTo>
                  <a:lnTo>
                    <a:pt x="104125" y="72428"/>
                  </a:lnTo>
                  <a:lnTo>
                    <a:pt x="72427" y="104126"/>
                  </a:lnTo>
                  <a:lnTo>
                    <a:pt x="51627" y="144293"/>
                  </a:lnTo>
                  <a:lnTo>
                    <a:pt x="44154" y="190500"/>
                  </a:lnTo>
                  <a:lnTo>
                    <a:pt x="51627" y="236707"/>
                  </a:lnTo>
                  <a:lnTo>
                    <a:pt x="72427" y="276875"/>
                  </a:lnTo>
                  <a:lnTo>
                    <a:pt x="104126" y="308573"/>
                  </a:lnTo>
                  <a:lnTo>
                    <a:pt x="144293" y="329374"/>
                  </a:lnTo>
                  <a:lnTo>
                    <a:pt x="190500" y="336848"/>
                  </a:lnTo>
                  <a:lnTo>
                    <a:pt x="311827" y="336848"/>
                  </a:lnTo>
                  <a:lnTo>
                    <a:pt x="309578" y="339097"/>
                  </a:lnTo>
                  <a:lnTo>
                    <a:pt x="274204" y="361608"/>
                  </a:lnTo>
                  <a:lnTo>
                    <a:pt x="234128" y="375960"/>
                  </a:lnTo>
                  <a:lnTo>
                    <a:pt x="190500" y="381000"/>
                  </a:lnTo>
                  <a:close/>
                </a:path>
                <a:path w="381000" h="381000">
                  <a:moveTo>
                    <a:pt x="311827" y="336848"/>
                  </a:moveTo>
                  <a:lnTo>
                    <a:pt x="190500" y="336848"/>
                  </a:lnTo>
                  <a:lnTo>
                    <a:pt x="236707" y="329374"/>
                  </a:lnTo>
                  <a:lnTo>
                    <a:pt x="276875" y="308573"/>
                  </a:lnTo>
                  <a:lnTo>
                    <a:pt x="308573" y="276874"/>
                  </a:lnTo>
                  <a:lnTo>
                    <a:pt x="329374" y="236707"/>
                  </a:lnTo>
                  <a:lnTo>
                    <a:pt x="336848" y="190500"/>
                  </a:lnTo>
                  <a:lnTo>
                    <a:pt x="329374" y="144293"/>
                  </a:lnTo>
                  <a:lnTo>
                    <a:pt x="308573" y="104126"/>
                  </a:lnTo>
                  <a:lnTo>
                    <a:pt x="276874" y="72428"/>
                  </a:lnTo>
                  <a:lnTo>
                    <a:pt x="236706" y="51627"/>
                  </a:lnTo>
                  <a:lnTo>
                    <a:pt x="190500" y="44154"/>
                  </a:lnTo>
                  <a:lnTo>
                    <a:pt x="311829" y="44154"/>
                  </a:lnTo>
                  <a:lnTo>
                    <a:pt x="339097" y="71423"/>
                  </a:lnTo>
                  <a:lnTo>
                    <a:pt x="361608" y="106797"/>
                  </a:lnTo>
                  <a:lnTo>
                    <a:pt x="375960" y="146873"/>
                  </a:lnTo>
                  <a:lnTo>
                    <a:pt x="381000" y="190500"/>
                  </a:lnTo>
                  <a:lnTo>
                    <a:pt x="375960" y="234128"/>
                  </a:lnTo>
                  <a:lnTo>
                    <a:pt x="361608" y="274204"/>
                  </a:lnTo>
                  <a:lnTo>
                    <a:pt x="339097" y="309578"/>
                  </a:lnTo>
                  <a:lnTo>
                    <a:pt x="311827" y="336848"/>
                  </a:lnTo>
                  <a:close/>
                </a:path>
              </a:pathLst>
            </a:custGeom>
            <a:solidFill>
              <a:srgbClr val="8AD6BA"/>
            </a:solidFill>
          </p:spPr>
          <p:txBody>
            <a:bodyPr wrap="square" lIns="0" tIns="0" rIns="0" bIns="0" rtlCol="0"/>
            <a:lstStyle/>
            <a:p>
              <a:endParaRPr dirty="0"/>
            </a:p>
          </p:txBody>
        </p:sp>
      </p:grpSp>
      <p:sp>
        <p:nvSpPr>
          <p:cNvPr id="29" name="object 29"/>
          <p:cNvSpPr txBox="1">
            <a:spLocks noGrp="1"/>
          </p:cNvSpPr>
          <p:nvPr>
            <p:ph type="title"/>
          </p:nvPr>
        </p:nvSpPr>
        <p:spPr>
          <a:xfrm>
            <a:off x="256265" y="3601463"/>
            <a:ext cx="12011936" cy="782265"/>
          </a:xfrm>
          <a:prstGeom prst="rect">
            <a:avLst/>
          </a:prstGeom>
        </p:spPr>
        <p:txBody>
          <a:bodyPr vert="horz" wrap="square" lIns="0" tIns="12700" rIns="0" bIns="0" rtlCol="0">
            <a:spAutoFit/>
          </a:bodyPr>
          <a:lstStyle/>
          <a:p>
            <a:pPr marL="12700" algn="ctr">
              <a:lnSpc>
                <a:spcPct val="100000"/>
              </a:lnSpc>
              <a:spcBef>
                <a:spcPts val="100"/>
              </a:spcBef>
            </a:pPr>
            <a:r>
              <a:rPr lang="en-US" sz="5000" b="1" spc="650" dirty="0">
                <a:solidFill>
                  <a:srgbClr val="7030A0"/>
                </a:solidFill>
                <a:latin typeface="Trebuchet MS"/>
                <a:cs typeface="+mn-cs"/>
              </a:rPr>
              <a:t>Optimizers</a:t>
            </a:r>
          </a:p>
        </p:txBody>
      </p:sp>
      <p:sp>
        <p:nvSpPr>
          <p:cNvPr id="32" name="object 32"/>
          <p:cNvSpPr txBox="1"/>
          <p:nvPr/>
        </p:nvSpPr>
        <p:spPr>
          <a:xfrm>
            <a:off x="15706649" y="8560771"/>
            <a:ext cx="1332865" cy="452120"/>
          </a:xfrm>
          <a:prstGeom prst="rect">
            <a:avLst/>
          </a:prstGeom>
        </p:spPr>
        <p:txBody>
          <a:bodyPr vert="horz" wrap="square" lIns="0" tIns="12700" rIns="0" bIns="0" rtlCol="0">
            <a:spAutoFit/>
          </a:bodyPr>
          <a:lstStyle/>
          <a:p>
            <a:pPr marL="12700">
              <a:lnSpc>
                <a:spcPct val="100000"/>
              </a:lnSpc>
              <a:spcBef>
                <a:spcPts val="100"/>
              </a:spcBef>
            </a:pPr>
            <a:r>
              <a:rPr lang="en-US" sz="2800" spc="-390" dirty="0">
                <a:solidFill>
                  <a:srgbClr val="FFFFFF"/>
                </a:solidFill>
                <a:latin typeface="Lucida Sans Unicode"/>
                <a:cs typeface="Lucida Sans Unicode"/>
              </a:rPr>
              <a:t>18</a:t>
            </a:r>
            <a:r>
              <a:rPr sz="2800" spc="-160" dirty="0">
                <a:solidFill>
                  <a:srgbClr val="FFFFFF"/>
                </a:solidFill>
                <a:latin typeface="Lucida Sans Unicode"/>
                <a:cs typeface="Lucida Sans Unicode"/>
              </a:rPr>
              <a:t> </a:t>
            </a:r>
            <a:r>
              <a:rPr sz="2800" spc="50" dirty="0">
                <a:solidFill>
                  <a:srgbClr val="FFFFFF"/>
                </a:solidFill>
                <a:latin typeface="Lucida Sans Unicode"/>
                <a:cs typeface="Lucida Sans Unicode"/>
              </a:rPr>
              <a:t>Slide</a:t>
            </a:r>
            <a:endParaRPr sz="2800" dirty="0">
              <a:latin typeface="Lucida Sans Unicode"/>
              <a:cs typeface="Lucida Sans Unicode"/>
            </a:endParaRPr>
          </a:p>
        </p:txBody>
      </p:sp>
      <p:pic>
        <p:nvPicPr>
          <p:cNvPr id="1026" name="Picture 2">
            <a:extLst>
              <a:ext uri="{FF2B5EF4-FFF2-40B4-BE49-F238E27FC236}">
                <a16:creationId xmlns:a16="http://schemas.microsoft.com/office/drawing/2014/main" id="{9A769B4D-EB1B-FD5F-C96F-A7A7BB0630DA}"/>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8313" b="8313"/>
          <a:stretch>
            <a:fillRect/>
          </a:stretch>
        </p:blipFill>
        <p:spPr bwMode="auto">
          <a:xfrm>
            <a:off x="87086" y="133044"/>
            <a:ext cx="4851400" cy="2581247"/>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3766F4F-E428-B76C-1ECF-FBBA42CED1B5}"/>
              </a:ext>
            </a:extLst>
          </p:cNvPr>
          <p:cNvSpPr/>
          <p:nvPr/>
        </p:nvSpPr>
        <p:spPr>
          <a:xfrm>
            <a:off x="13411200" y="4686300"/>
            <a:ext cx="3786407" cy="114300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t>Deep Learning</a:t>
            </a:r>
          </a:p>
          <a:p>
            <a:pPr algn="ctr"/>
            <a:r>
              <a:rPr lang="en-US" sz="3200" b="1" dirty="0"/>
              <a:t>Course</a:t>
            </a:r>
          </a:p>
        </p:txBody>
      </p:sp>
      <p:sp>
        <p:nvSpPr>
          <p:cNvPr id="6" name="Slide Number Placeholder 5">
            <a:extLst>
              <a:ext uri="{FF2B5EF4-FFF2-40B4-BE49-F238E27FC236}">
                <a16:creationId xmlns:a16="http://schemas.microsoft.com/office/drawing/2014/main" id="{B6467E1F-3EE2-7764-B4B0-32595C0B5F42}"/>
              </a:ext>
            </a:extLst>
          </p:cNvPr>
          <p:cNvSpPr>
            <a:spLocks noGrp="1"/>
          </p:cNvSpPr>
          <p:nvPr>
            <p:ph type="sldNum" sz="quarter" idx="12"/>
          </p:nvPr>
        </p:nvSpPr>
        <p:spPr/>
        <p:txBody>
          <a:bodyPr/>
          <a:lstStyle/>
          <a:p>
            <a:fld id="{B6F15528-21DE-4FAA-801E-634DDDAF4B2B}" type="slidenum">
              <a:rPr lang="en-US" smtClean="0"/>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3</a:t>
            </a:r>
            <a:endParaRPr spc="-350" dirty="0">
              <a:solidFill>
                <a:srgbClr val="7030A0"/>
              </a:solidFill>
            </a:endParaRPr>
          </a:p>
        </p:txBody>
      </p:sp>
      <p:sp>
        <p:nvSpPr>
          <p:cNvPr id="17" name="object 17"/>
          <p:cNvSpPr txBox="1"/>
          <p:nvPr/>
        </p:nvSpPr>
        <p:spPr>
          <a:xfrm>
            <a:off x="2395030" y="1875750"/>
            <a:ext cx="9577055" cy="1872307"/>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Momentum optimizer</a:t>
            </a:r>
          </a:p>
          <a:p>
            <a:pPr marL="12700" algn="just">
              <a:lnSpc>
                <a:spcPct val="100000"/>
              </a:lnSpc>
              <a:spcBef>
                <a:spcPts val="100"/>
              </a:spcBef>
            </a:pPr>
            <a:endParaRPr lang="en-US" sz="6000" b="1" spc="555" dirty="0">
              <a:solidFill>
                <a:srgbClr val="7030A0"/>
              </a:solidFill>
              <a:latin typeface="Trebuchet MS"/>
              <a:cs typeface="Trebuchet MS"/>
            </a:endParaRP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10</a:t>
            </a:fld>
            <a:endParaRPr lang="en-US" dirty="0"/>
          </a:p>
        </p:txBody>
      </p:sp>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5750613"/>
          </a:xfrm>
          <a:prstGeom prst="rect">
            <a:avLst/>
          </a:prstGeom>
        </p:spPr>
        <p:txBody>
          <a:bodyPr wrap="square">
            <a:spAutoFit/>
          </a:bodyPr>
          <a:lstStyle/>
          <a:p>
            <a:pPr algn="just">
              <a:lnSpc>
                <a:spcPct val="150000"/>
              </a:lnSpc>
            </a:pPr>
            <a:r>
              <a:rPr lang="en-US" sz="3200" b="1" dirty="0">
                <a:solidFill>
                  <a:srgbClr val="7A0019"/>
                </a:solidFill>
                <a:latin typeface="Times New Roman" panose="02020603050405020304" pitchFamily="18" charset="0"/>
                <a:cs typeface="Times New Roman" panose="02020603050405020304" pitchFamily="18" charset="0"/>
              </a:rPr>
              <a:t>Momentum</a:t>
            </a:r>
            <a:r>
              <a:rPr lang="en-US"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is a concept from physics where an object’s motion depends not only on the current force but also on its previous velocity. In the context of gradient optimization it refers to a method that smoothens the optimization trajectory by adding a term that helps the optimizer remember the past gradients.</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Remember Gradient Descent: W(k+1) = </a:t>
            </a:r>
            <a:r>
              <a:rPr lang="en-US" sz="2400" dirty="0" err="1">
                <a:latin typeface="Times New Roman" panose="02020603050405020304" pitchFamily="18" charset="0"/>
                <a:cs typeface="Times New Roman" panose="02020603050405020304" pitchFamily="18" charset="0"/>
              </a:rPr>
              <a:t>Wk</a:t>
            </a:r>
            <a:r>
              <a:rPr lang="en-US" sz="2400" dirty="0">
                <a:latin typeface="Times New Roman" panose="02020603050405020304" pitchFamily="18" charset="0"/>
                <a:cs typeface="Times New Roman" panose="02020603050405020304" pitchFamily="18" charset="0"/>
              </a:rPr>
              <a:t> + </a:t>
            </a:r>
            <a:r>
              <a:rPr lang="el-GR" sz="2400" dirty="0">
                <a:latin typeface="Times New Roman" panose="02020603050405020304" pitchFamily="18" charset="0"/>
                <a:cs typeface="Times New Roman" panose="02020603050405020304" pitchFamily="18" charset="0"/>
              </a:rPr>
              <a:t>Δ</a:t>
            </a:r>
            <a:r>
              <a:rPr lang="en-US" sz="2400" dirty="0" err="1">
                <a:latin typeface="Times New Roman" panose="02020603050405020304" pitchFamily="18" charset="0"/>
                <a:cs typeface="Times New Roman" panose="02020603050405020304" pitchFamily="18" charset="0"/>
              </a:rPr>
              <a:t>Wk</a:t>
            </a:r>
            <a:endParaRPr lang="en-US" sz="2400" dirty="0">
              <a:latin typeface="Times New Roman" panose="02020603050405020304" pitchFamily="18" charset="0"/>
              <a:cs typeface="Times New Roman" panose="02020603050405020304" pitchFamily="18" charset="0"/>
            </a:endParaRPr>
          </a:p>
          <a:p>
            <a:pPr algn="just">
              <a:lnSpc>
                <a:spcPct val="150000"/>
              </a:lnSpc>
            </a:pPr>
            <a:r>
              <a:rPr lang="el-GR" sz="2400" dirty="0">
                <a:latin typeface="Times New Roman" panose="02020603050405020304" pitchFamily="18" charset="0"/>
                <a:cs typeface="Times New Roman" panose="02020603050405020304" pitchFamily="18" charset="0"/>
              </a:rPr>
              <a:t>Δ</a:t>
            </a:r>
            <a:r>
              <a:rPr lang="en-US" sz="2400" dirty="0" err="1">
                <a:latin typeface="Times New Roman" panose="02020603050405020304" pitchFamily="18" charset="0"/>
                <a:cs typeface="Times New Roman" panose="02020603050405020304" pitchFamily="18" charset="0"/>
              </a:rPr>
              <a:t>Wk</a:t>
            </a:r>
            <a:r>
              <a:rPr lang="en-US" sz="2400" dirty="0">
                <a:latin typeface="Times New Roman" panose="02020603050405020304" pitchFamily="18" charset="0"/>
                <a:cs typeface="Times New Roman" panose="02020603050405020304" pitchFamily="18" charset="0"/>
              </a:rPr>
              <a:t> = - LR * d/</a:t>
            </a:r>
            <a:r>
              <a:rPr lang="en-US" sz="2400" dirty="0" err="1">
                <a:latin typeface="Times New Roman" panose="02020603050405020304" pitchFamily="18" charset="0"/>
                <a:cs typeface="Times New Roman" panose="02020603050405020304" pitchFamily="18" charset="0"/>
              </a:rPr>
              <a:t>dw</a:t>
            </a:r>
            <a:r>
              <a:rPr lang="en-US" sz="2400" dirty="0">
                <a:latin typeface="Times New Roman" panose="02020603050405020304" pitchFamily="18" charset="0"/>
                <a:cs typeface="Times New Roman" panose="02020603050405020304" pitchFamily="18" charset="0"/>
              </a:rPr>
              <a:t>   here the gradient term</a:t>
            </a:r>
          </a:p>
          <a:p>
            <a:pPr algn="just">
              <a:lnSpc>
                <a:spcPct val="150000"/>
              </a:lnSpc>
            </a:pPr>
            <a:endParaRPr lang="en-US" sz="2400" dirty="0">
              <a:latin typeface="Times New Roman" panose="02020603050405020304" pitchFamily="18" charset="0"/>
              <a:cs typeface="Times New Roman" panose="02020603050405020304" pitchFamily="18" charset="0"/>
            </a:endParaRPr>
          </a:p>
          <a:p>
            <a:pPr algn="just">
              <a:lnSpc>
                <a:spcPct val="150000"/>
              </a:lnSpc>
            </a:pPr>
            <a:r>
              <a:rPr lang="en-US" sz="2400" dirty="0">
                <a:latin typeface="Times New Roman" panose="02020603050405020304" pitchFamily="18" charset="0"/>
                <a:cs typeface="Times New Roman" panose="02020603050405020304" pitchFamily="18" charset="0"/>
              </a:rPr>
              <a:t>Here in momentum depend also on previous </a:t>
            </a:r>
            <a:r>
              <a:rPr lang="en-US" sz="2400" dirty="0" err="1">
                <a:latin typeface="Times New Roman" panose="02020603050405020304" pitchFamily="18" charset="0"/>
                <a:cs typeface="Times New Roman" panose="02020603050405020304" pitchFamily="18" charset="0"/>
              </a:rPr>
              <a:t>gradien</a:t>
            </a:r>
            <a:r>
              <a:rPr lang="en-US" sz="2400" dirty="0">
                <a:latin typeface="Times New Roman" panose="02020603050405020304" pitchFamily="18" charset="0"/>
                <a:cs typeface="Times New Roman" panose="02020603050405020304" pitchFamily="18" charset="0"/>
              </a:rPr>
              <a:t> </a:t>
            </a:r>
            <a:r>
              <a:rPr lang="el-GR" sz="2400" dirty="0">
                <a:latin typeface="Times New Roman" panose="02020603050405020304" pitchFamily="18" charset="0"/>
                <a:cs typeface="Times New Roman" panose="02020603050405020304" pitchFamily="18" charset="0"/>
              </a:rPr>
              <a:t>Δ</a:t>
            </a:r>
            <a:r>
              <a:rPr lang="en-US" sz="2400" dirty="0" err="1">
                <a:latin typeface="Times New Roman" panose="02020603050405020304" pitchFamily="18" charset="0"/>
                <a:cs typeface="Times New Roman" panose="02020603050405020304" pitchFamily="18" charset="0"/>
              </a:rPr>
              <a:t>Wk</a:t>
            </a:r>
            <a:r>
              <a:rPr lang="en-US" sz="2400" dirty="0">
                <a:latin typeface="Times New Roman" panose="02020603050405020304" pitchFamily="18" charset="0"/>
                <a:cs typeface="Times New Roman" panose="02020603050405020304" pitchFamily="18" charset="0"/>
              </a:rPr>
              <a:t> = -LR * (d/</a:t>
            </a:r>
            <a:r>
              <a:rPr lang="en-US" sz="2400" dirty="0" err="1">
                <a:latin typeface="Times New Roman" panose="02020603050405020304" pitchFamily="18" charset="0"/>
                <a:cs typeface="Times New Roman" panose="02020603050405020304" pitchFamily="18" charset="0"/>
              </a:rPr>
              <a:t>dw</a:t>
            </a:r>
            <a:r>
              <a:rPr lang="en-US" sz="2400" dirty="0">
                <a:latin typeface="Times New Roman" panose="02020603050405020304" pitchFamily="18" charset="0"/>
                <a:cs typeface="Times New Roman" panose="02020603050405020304" pitchFamily="18" charset="0"/>
              </a:rPr>
              <a:t>) + α</a:t>
            </a:r>
            <a:r>
              <a:rPr lang="el-GR" sz="2400" dirty="0">
                <a:latin typeface="Times New Roman" panose="02020603050405020304" pitchFamily="18" charset="0"/>
                <a:cs typeface="Times New Roman" panose="02020603050405020304" pitchFamily="18" charset="0"/>
              </a:rPr>
              <a:t>Δ</a:t>
            </a:r>
            <a:r>
              <a:rPr lang="en-US" sz="2400" dirty="0">
                <a:latin typeface="Times New Roman" panose="02020603050405020304" pitchFamily="18" charset="0"/>
                <a:cs typeface="Times New Roman" panose="02020603050405020304" pitchFamily="18" charset="0"/>
              </a:rPr>
              <a:t>W(k-1)</a:t>
            </a:r>
            <a:endParaRPr lang="ar-EG" sz="2400" dirty="0">
              <a:latin typeface="Times New Roman" panose="02020603050405020304" pitchFamily="18" charset="0"/>
              <a:cs typeface="Times New Roman" panose="02020603050405020304" pitchFamily="18" charset="0"/>
            </a:endParaRPr>
          </a:p>
          <a:p>
            <a:pPr algn="just">
              <a:lnSpc>
                <a:spcPct val="150000"/>
              </a:lnSpc>
            </a:pPr>
            <a:r>
              <a:rPr lang="ar-EG"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if alpha = 0		mean I return to normal Gradient Descent.</a:t>
            </a:r>
          </a:p>
        </p:txBody>
      </p:sp>
      <p:pic>
        <p:nvPicPr>
          <p:cNvPr id="23" name="Picture 22">
            <a:extLst>
              <a:ext uri="{FF2B5EF4-FFF2-40B4-BE49-F238E27FC236}">
                <a16:creationId xmlns:a16="http://schemas.microsoft.com/office/drawing/2014/main" id="{6B4386F1-FE51-4B25-9ECD-1F242DAEAAEA}"/>
              </a:ext>
            </a:extLst>
          </p:cNvPr>
          <p:cNvPicPr>
            <a:picLocks noChangeAspect="1"/>
          </p:cNvPicPr>
          <p:nvPr/>
        </p:nvPicPr>
        <p:blipFill>
          <a:blip r:embed="rId5"/>
          <a:stretch>
            <a:fillRect/>
          </a:stretch>
        </p:blipFill>
        <p:spPr>
          <a:xfrm>
            <a:off x="12254571" y="3991334"/>
            <a:ext cx="6193859" cy="1097280"/>
          </a:xfrm>
          <a:prstGeom prst="rect">
            <a:avLst/>
          </a:prstGeom>
        </p:spPr>
      </p:pic>
      <p:sp>
        <p:nvSpPr>
          <p:cNvPr id="26" name="TextBox 25">
            <a:extLst>
              <a:ext uri="{FF2B5EF4-FFF2-40B4-BE49-F238E27FC236}">
                <a16:creationId xmlns:a16="http://schemas.microsoft.com/office/drawing/2014/main" id="{8704FE42-B954-4338-A242-D07B98F93156}"/>
              </a:ext>
            </a:extLst>
          </p:cNvPr>
          <p:cNvSpPr txBox="1"/>
          <p:nvPr/>
        </p:nvSpPr>
        <p:spPr>
          <a:xfrm>
            <a:off x="13247628" y="6057900"/>
            <a:ext cx="4583172" cy="1200329"/>
          </a:xfrm>
          <a:prstGeom prst="rect">
            <a:avLst/>
          </a:prstGeom>
          <a:noFill/>
        </p:spPr>
        <p:txBody>
          <a:bodyPr wrap="square" rtlCol="0">
            <a:spAutoFit/>
          </a:bodyPr>
          <a:lstStyle/>
          <a:p>
            <a:pPr algn="r" rtl="1"/>
            <a:r>
              <a:rPr lang="ar-EG" sz="2400" dirty="0">
                <a:solidFill>
                  <a:srgbClr val="FF0000"/>
                </a:solidFill>
              </a:rPr>
              <a:t>يعنى زي مبقول ان ال </a:t>
            </a:r>
            <a:r>
              <a:rPr lang="en-US" sz="2400" dirty="0">
                <a:solidFill>
                  <a:srgbClr val="FF0000"/>
                </a:solidFill>
              </a:rPr>
              <a:t>weight </a:t>
            </a:r>
            <a:r>
              <a:rPr lang="ar-EG" sz="2400" dirty="0">
                <a:solidFill>
                  <a:srgbClr val="FF0000"/>
                </a:solidFill>
              </a:rPr>
              <a:t> الحالي ليه علاقه بال </a:t>
            </a:r>
            <a:r>
              <a:rPr lang="en-US" sz="2400" dirty="0">
                <a:solidFill>
                  <a:srgbClr val="FF0000"/>
                </a:solidFill>
              </a:rPr>
              <a:t>weight </a:t>
            </a:r>
            <a:r>
              <a:rPr lang="ar-EG" sz="2400" dirty="0">
                <a:solidFill>
                  <a:srgbClr val="FF0000"/>
                </a:solidFill>
              </a:rPr>
              <a:t> السابق بقول ان معدل التغير الحالي ليه علاقه بمعدل التغير السابق</a:t>
            </a:r>
            <a:endParaRPr lang="en-US" sz="2400" dirty="0">
              <a:solidFill>
                <a:srgbClr val="FF0000"/>
              </a:solidFill>
            </a:endParaRPr>
          </a:p>
        </p:txBody>
      </p:sp>
    </p:spTree>
    <p:extLst>
      <p:ext uri="{BB962C8B-B14F-4D97-AF65-F5344CB8AC3E}">
        <p14:creationId xmlns:p14="http://schemas.microsoft.com/office/powerpoint/2010/main" val="3899810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4</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err="1">
                <a:solidFill>
                  <a:srgbClr val="7030A0"/>
                </a:solidFill>
                <a:latin typeface="Trebuchet MS"/>
                <a:cs typeface="Trebuchet MS"/>
              </a:rPr>
              <a:t>AdaGrad</a:t>
            </a:r>
            <a:r>
              <a:rPr lang="en-US" sz="6000" b="1" spc="555" dirty="0">
                <a:solidFill>
                  <a:srgbClr val="7030A0"/>
                </a:solidFill>
                <a:latin typeface="Trebuchet MS"/>
                <a:cs typeface="Trebuchet MS"/>
              </a:rPr>
              <a:t>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11</a:t>
            </a:fld>
            <a:endParaRPr lang="en-US" dirty="0"/>
          </a:p>
        </p:txBody>
      </p:sp>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5484643"/>
          </a:xfrm>
          <a:prstGeom prst="rect">
            <a:avLst/>
          </a:prstGeom>
        </p:spPr>
        <p:txBody>
          <a:bodyPr wrap="square">
            <a:spAutoFit/>
          </a:bodyPr>
          <a:lstStyle/>
          <a:p>
            <a:pPr algn="just">
              <a:lnSpc>
                <a:spcPct val="150000"/>
              </a:lnSpc>
            </a:pPr>
            <a:r>
              <a:rPr lang="en-US" sz="3200" b="1" dirty="0" err="1">
                <a:solidFill>
                  <a:srgbClr val="7A0019"/>
                </a:solidFill>
                <a:latin typeface="Times New Roman" panose="02020603050405020304" pitchFamily="18" charset="0"/>
                <a:cs typeface="Times New Roman" panose="02020603050405020304" pitchFamily="18" charset="0"/>
              </a:rPr>
              <a:t>AdaGrad</a:t>
            </a:r>
            <a:r>
              <a:rPr lang="en-US" sz="3200" b="1" dirty="0">
                <a:solidFill>
                  <a:srgbClr val="7A0019"/>
                </a:solidFill>
                <a:latin typeface="Times New Roman" panose="02020603050405020304" pitchFamily="18" charset="0"/>
                <a:cs typeface="Times New Roman" panose="02020603050405020304" pitchFamily="18" charset="0"/>
              </a:rPr>
              <a:t>(Adaptive Gradient Algorithm)</a:t>
            </a:r>
            <a:r>
              <a:rPr lang="en-US" dirty="0">
                <a:latin typeface="Times New Roman" panose="02020603050405020304" pitchFamily="18" charset="0"/>
                <a:cs typeface="Times New Roman" panose="02020603050405020304" pitchFamily="18" charset="0"/>
              </a:rPr>
              <a:t> : </a:t>
            </a:r>
            <a:r>
              <a:rPr lang="en-US" sz="2400" dirty="0">
                <a:latin typeface="Times New Roman" panose="02020603050405020304" pitchFamily="18" charset="0"/>
                <a:cs typeface="Times New Roman" panose="02020603050405020304" pitchFamily="18" charset="0"/>
              </a:rPr>
              <a:t>is an optimization method that adjusts the learning rate for each parameter during training. Unlike standard gradient descent with a fixed rate, </a:t>
            </a:r>
            <a:r>
              <a:rPr lang="en-US" sz="2400" dirty="0" err="1">
                <a:latin typeface="Times New Roman" panose="02020603050405020304" pitchFamily="18" charset="0"/>
                <a:cs typeface="Times New Roman" panose="02020603050405020304" pitchFamily="18" charset="0"/>
              </a:rPr>
              <a:t>Adagrad</a:t>
            </a:r>
            <a:r>
              <a:rPr lang="en-US" sz="2400" dirty="0">
                <a:latin typeface="Times New Roman" panose="02020603050405020304" pitchFamily="18" charset="0"/>
                <a:cs typeface="Times New Roman" panose="02020603050405020304" pitchFamily="18" charset="0"/>
              </a:rPr>
              <a:t> uses past gradients to scale updates making it effective for sparse data and varying feature magnitudes.</a:t>
            </a:r>
          </a:p>
          <a:p>
            <a:pPr algn="just">
              <a:lnSpc>
                <a:spcPct val="150000"/>
              </a:lnSpc>
            </a:pPr>
            <a:r>
              <a:rPr lang="en-US" sz="2400" dirty="0">
                <a:latin typeface="Times New Roman" panose="02020603050405020304" pitchFamily="18" charset="0"/>
                <a:cs typeface="Times New Roman" panose="02020603050405020304" pitchFamily="18" charset="0"/>
              </a:rPr>
              <a:t>- The primary concept behind </a:t>
            </a:r>
            <a:r>
              <a:rPr lang="en-US" sz="2400" dirty="0" err="1">
                <a:latin typeface="Times New Roman" panose="02020603050405020304" pitchFamily="18" charset="0"/>
                <a:cs typeface="Times New Roman" panose="02020603050405020304" pitchFamily="18" charset="0"/>
              </a:rPr>
              <a:t>Adagrad</a:t>
            </a:r>
            <a:r>
              <a:rPr lang="en-US" sz="2400" dirty="0">
                <a:latin typeface="Times New Roman" panose="02020603050405020304" pitchFamily="18" charset="0"/>
                <a:cs typeface="Times New Roman" panose="02020603050405020304" pitchFamily="18" charset="0"/>
              </a:rPr>
              <a:t> is the idea of adapting the learning rate based on the historical sum of squared gradients for each parameter. Here's a step-by-step explanation of how </a:t>
            </a:r>
            <a:r>
              <a:rPr lang="en-US" sz="2400" dirty="0" err="1">
                <a:latin typeface="Times New Roman" panose="02020603050405020304" pitchFamily="18" charset="0"/>
                <a:cs typeface="Times New Roman" panose="02020603050405020304" pitchFamily="18" charset="0"/>
              </a:rPr>
              <a:t>Adagrad</a:t>
            </a:r>
            <a:r>
              <a:rPr lang="en-US" sz="2400" dirty="0">
                <a:latin typeface="Times New Roman" panose="02020603050405020304" pitchFamily="18" charset="0"/>
                <a:cs typeface="Times New Roman" panose="02020603050405020304" pitchFamily="18" charset="0"/>
              </a:rPr>
              <a:t> works:</a:t>
            </a:r>
          </a:p>
          <a:p>
            <a:pPr marL="457200" indent="-457200" algn="just">
              <a:lnSpc>
                <a:spcPct val="150000"/>
              </a:lnSpc>
              <a:buFont typeface="+mj-lt"/>
              <a:buAutoNum type="arabicParenR"/>
            </a:pPr>
            <a:r>
              <a:rPr lang="en-US" sz="2000" dirty="0">
                <a:latin typeface="Times New Roman" panose="02020603050405020304" pitchFamily="18" charset="0"/>
                <a:cs typeface="Times New Roman" panose="02020603050405020304" pitchFamily="18" charset="0"/>
              </a:rPr>
              <a:t>Initialization: </a:t>
            </a:r>
            <a:r>
              <a:rPr lang="en-US" sz="2000" dirty="0" err="1">
                <a:latin typeface="Times New Roman" panose="02020603050405020304" pitchFamily="18" charset="0"/>
                <a:cs typeface="Times New Roman" panose="02020603050405020304" pitchFamily="18" charset="0"/>
              </a:rPr>
              <a:t>Adagrad</a:t>
            </a:r>
            <a:r>
              <a:rPr lang="en-US" sz="2000" dirty="0">
                <a:latin typeface="Times New Roman" panose="02020603050405020304" pitchFamily="18" charset="0"/>
                <a:cs typeface="Times New Roman" panose="02020603050405020304" pitchFamily="18" charset="0"/>
              </a:rPr>
              <a:t> begins by initializing the parameter values randomly, just like other optimization algorithms. Additionally, it initializes a running sum of squared gradients for each parameter which will track the gradients over time.</a:t>
            </a:r>
            <a:endParaRPr lang="en-US"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32094B8-E79B-4B53-B8F7-FFA8ED55D48F}"/>
              </a:ext>
            </a:extLst>
          </p:cNvPr>
          <p:cNvPicPr>
            <a:picLocks noChangeAspect="1"/>
          </p:cNvPicPr>
          <p:nvPr/>
        </p:nvPicPr>
        <p:blipFill>
          <a:blip r:embed="rId5"/>
          <a:stretch>
            <a:fillRect/>
          </a:stretch>
        </p:blipFill>
        <p:spPr>
          <a:xfrm>
            <a:off x="12647725" y="4286456"/>
            <a:ext cx="5178420" cy="2712955"/>
          </a:xfrm>
          <a:prstGeom prst="rect">
            <a:avLst/>
          </a:prstGeom>
        </p:spPr>
      </p:pic>
    </p:spTree>
    <p:extLst>
      <p:ext uri="{BB962C8B-B14F-4D97-AF65-F5344CB8AC3E}">
        <p14:creationId xmlns:p14="http://schemas.microsoft.com/office/powerpoint/2010/main" val="16707118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4</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err="1">
                <a:solidFill>
                  <a:srgbClr val="7030A0"/>
                </a:solidFill>
                <a:latin typeface="Trebuchet MS"/>
                <a:cs typeface="Trebuchet MS"/>
              </a:rPr>
              <a:t>AdaGrad</a:t>
            </a:r>
            <a:r>
              <a:rPr lang="en-US" sz="6000" b="1" spc="555" dirty="0">
                <a:solidFill>
                  <a:srgbClr val="7030A0"/>
                </a:solidFill>
                <a:latin typeface="Trebuchet MS"/>
                <a:cs typeface="Trebuchet MS"/>
              </a:rPr>
              <a:t>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12</a:t>
            </a:fld>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6558847"/>
              </a:xfrm>
              <a:prstGeom prst="rect">
                <a:avLst/>
              </a:prstGeom>
            </p:spPr>
            <p:txBody>
              <a:bodyPr wrap="square">
                <a:spAutoFit/>
              </a:bodyPr>
              <a:lstStyle/>
              <a:p>
                <a:pPr algn="just">
                  <a:lnSpc>
                    <a:spcPct val="150000"/>
                  </a:lnSpc>
                </a:pPr>
                <a:r>
                  <a:rPr lang="en-US" sz="2400" dirty="0">
                    <a:latin typeface="Times New Roman" panose="02020603050405020304" pitchFamily="18" charset="0"/>
                    <a:cs typeface="Times New Roman" panose="02020603050405020304" pitchFamily="18" charset="0"/>
                  </a:rPr>
                  <a:t>2) Gradient Calculation: For each training step, the gradient of the loss function with respect to the model's parameters is calculated, just like in standard gradient descent.</a:t>
                </a:r>
              </a:p>
              <a:p>
                <a:pPr algn="just">
                  <a:lnSpc>
                    <a:spcPct val="150000"/>
                  </a:lnSpc>
                </a:pPr>
                <a:r>
                  <a:rPr lang="en-US" sz="2400" dirty="0">
                    <a:latin typeface="Times New Roman" panose="02020603050405020304" pitchFamily="18" charset="0"/>
                    <a:cs typeface="Times New Roman" panose="02020603050405020304" pitchFamily="18" charset="0"/>
                  </a:rPr>
                  <a:t>3) Adaptive Learning Rate: The key difference comes next. Instead of using a fixed learning rate, </a:t>
                </a:r>
                <a:r>
                  <a:rPr lang="en-US" sz="2400" dirty="0" err="1">
                    <a:latin typeface="Times New Roman" panose="02020603050405020304" pitchFamily="18" charset="0"/>
                    <a:cs typeface="Times New Roman" panose="02020603050405020304" pitchFamily="18" charset="0"/>
                  </a:rPr>
                  <a:t>Adagrad</a:t>
                </a:r>
                <a:r>
                  <a:rPr lang="en-US" sz="2400" dirty="0">
                    <a:latin typeface="Times New Roman" panose="02020603050405020304" pitchFamily="18" charset="0"/>
                    <a:cs typeface="Times New Roman" panose="02020603050405020304" pitchFamily="18" charset="0"/>
                  </a:rPr>
                  <a:t> adjusts the learning rate for each parameter based on the accumulated sum of squared gradients.</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 updated learning rate for each parameter is calculated as follows:</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𝐿𝑟</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𝜇</m:t>
                          </m:r>
                        </m:num>
                        <m:den>
                          <m:rad>
                            <m:radPr>
                              <m:degHide m:val="on"/>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𝜖</m:t>
                              </m:r>
                            </m:e>
                          </m:rad>
                        </m:den>
                      </m:f>
                    </m:oMath>
                  </m:oMathPara>
                </a14:m>
                <a:endParaRPr lang="en-US" sz="2400" dirty="0">
                  <a:latin typeface="Times New Roman" panose="02020603050405020304" pitchFamily="18" charset="0"/>
                  <a:cs typeface="Times New Roman" panose="02020603050405020304" pitchFamily="18" charset="0"/>
                </a:endParaRPr>
              </a:p>
              <a:p>
                <a:pPr marL="1257300" lvl="2" indent="-342900" algn="just">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2000" dirty="0">
                    <a:latin typeface="Times New Roman" panose="02020603050405020304" pitchFamily="18" charset="0"/>
                    <a:cs typeface="Times New Roman" panose="02020603050405020304" pitchFamily="18" charset="0"/>
                  </a:rPr>
                  <a:t> is the global learning rate (a small constant value)</a:t>
                </a:r>
              </a:p>
              <a:p>
                <a:pPr marL="1257300" lvl="2" indent="-342900" algn="just">
                  <a:lnSpc>
                    <a:spcPct val="150000"/>
                  </a:lnSpc>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000" dirty="0">
                    <a:latin typeface="Times New Roman" panose="02020603050405020304" pitchFamily="18" charset="0"/>
                    <a:cs typeface="Times New Roman" panose="02020603050405020304" pitchFamily="18" charset="0"/>
                  </a:rPr>
                  <a:t> is the sum of squared gradients for a given parameter up to time step t </a:t>
                </a:r>
              </a:p>
              <a:p>
                <a:pPr marL="1257300" lvl="2" indent="-342900" algn="just">
                  <a:lnSpc>
                    <a:spcPct val="150000"/>
                  </a:lnSpc>
                  <a:buFont typeface="Arial" panose="020B0604020202020204" pitchFamily="34" charset="0"/>
                  <a:buChar char="•"/>
                </a:pPr>
                <a14:m>
                  <m:oMath xmlns:m="http://schemas.openxmlformats.org/officeDocument/2006/math">
                    <m:r>
                      <a:rPr lang="en-US" sz="2000">
                        <a:latin typeface="Cambria Math" panose="02040503050406030204" pitchFamily="18" charset="0"/>
                        <a:cs typeface="Times New Roman" panose="02020603050405020304" pitchFamily="18" charset="0"/>
                      </a:rPr>
                      <m:t>𝜖</m:t>
                    </m:r>
                  </m:oMath>
                </a14:m>
                <a:r>
                  <a:rPr lang="en-US" sz="2000" dirty="0">
                    <a:latin typeface="Times New Roman" panose="02020603050405020304" pitchFamily="18" charset="0"/>
                    <a:cs typeface="Times New Roman" panose="02020603050405020304" pitchFamily="18" charset="0"/>
                  </a:rPr>
                  <a:t> is a small value added to avoid division by zero (often set to 1e−8)</a:t>
                </a:r>
              </a:p>
              <a:p>
                <a:pPr algn="just">
                  <a:lnSpc>
                    <a:spcPct val="150000"/>
                  </a:lnSpc>
                </a:pPr>
                <a:endParaRPr lang="en-US" sz="24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729A52C1-EAE7-45D6-A1A8-4404E410CC26}"/>
                  </a:ext>
                </a:extLst>
              </p:cNvPr>
              <p:cNvSpPr>
                <a:spLocks noRot="1" noChangeAspect="1" noMove="1" noResize="1" noEditPoints="1" noAdjustHandles="1" noChangeArrowheads="1" noChangeShapeType="1" noTextEdit="1"/>
              </p:cNvSpPr>
              <p:nvPr/>
            </p:nvSpPr>
            <p:spPr>
              <a:xfrm>
                <a:off x="1142999" y="3382872"/>
                <a:ext cx="10811303" cy="6558847"/>
              </a:xfrm>
              <a:prstGeom prst="rect">
                <a:avLst/>
              </a:prstGeom>
              <a:blipFill>
                <a:blip r:embed="rId5"/>
                <a:stretch>
                  <a:fillRect l="-846" r="-846"/>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32094B8-E79B-4B53-B8F7-FFA8ED55D48F}"/>
              </a:ext>
            </a:extLst>
          </p:cNvPr>
          <p:cNvPicPr>
            <a:picLocks noChangeAspect="1"/>
          </p:cNvPicPr>
          <p:nvPr/>
        </p:nvPicPr>
        <p:blipFill>
          <a:blip r:embed="rId6"/>
          <a:stretch>
            <a:fillRect/>
          </a:stretch>
        </p:blipFill>
        <p:spPr>
          <a:xfrm>
            <a:off x="12039600" y="4286456"/>
            <a:ext cx="5786545" cy="3324655"/>
          </a:xfrm>
          <a:prstGeom prst="rect">
            <a:avLst/>
          </a:prstGeom>
        </p:spPr>
      </p:pic>
    </p:spTree>
    <p:extLst>
      <p:ext uri="{BB962C8B-B14F-4D97-AF65-F5344CB8AC3E}">
        <p14:creationId xmlns:p14="http://schemas.microsoft.com/office/powerpoint/2010/main" val="2188160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4</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err="1">
                <a:solidFill>
                  <a:srgbClr val="7030A0"/>
                </a:solidFill>
                <a:latin typeface="Trebuchet MS"/>
                <a:cs typeface="Trebuchet MS"/>
              </a:rPr>
              <a:t>AdaGrad</a:t>
            </a:r>
            <a:r>
              <a:rPr lang="en-US" sz="6000" b="1" spc="555" dirty="0">
                <a:solidFill>
                  <a:srgbClr val="7030A0"/>
                </a:solidFill>
                <a:latin typeface="Trebuchet MS"/>
                <a:cs typeface="Trebuchet MS"/>
              </a:rPr>
              <a:t>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13</a:t>
            </a:fld>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6113340"/>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The updated learning rate for each parameter is calculated as follows:</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cs typeface="Times New Roman" panose="02020603050405020304" pitchFamily="18" charset="0"/>
                            </a:rPr>
                            <m:t>𝐿𝑟</m:t>
                          </m:r>
                        </m:e>
                        <m:sub>
                          <m:r>
                            <a:rPr lang="en-US" sz="2400" b="0" i="1" smtClean="0">
                              <a:latin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𝜇</m:t>
                          </m:r>
                        </m:num>
                        <m:den>
                          <m:rad>
                            <m:radPr>
                              <m:degHide m:val="on"/>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radPr>
                            <m:deg/>
                            <m:e>
                              <m:sSub>
                                <m:sSubPr>
                                  <m:ctrlPr>
                                    <a:rPr lang="en-US" sz="24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𝑡</m:t>
                                  </m:r>
                                </m:sub>
                              </m:sSub>
                              <m:r>
                                <a:rPr lang="en-US"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ea typeface="Cambria Math" panose="02040503050406030204" pitchFamily="18" charset="0"/>
                                  <a:cs typeface="Times New Roman" panose="02020603050405020304" pitchFamily="18" charset="0"/>
                                </a:rPr>
                                <m:t>𝜖</m:t>
                              </m:r>
                            </m:e>
                          </m:rad>
                        </m:den>
                      </m:f>
                    </m:oMath>
                  </m:oMathPara>
                </a14:m>
                <a:endParaRPr lang="en-US" sz="2400" dirty="0">
                  <a:latin typeface="Times New Roman" panose="02020603050405020304" pitchFamily="18" charset="0"/>
                  <a:cs typeface="Times New Roman" panose="02020603050405020304" pitchFamily="18" charset="0"/>
                </a:endParaRPr>
              </a:p>
              <a:p>
                <a:pPr marL="1257300" lvl="2" indent="-342900" algn="just">
                  <a:lnSpc>
                    <a:spcPct val="150000"/>
                  </a:lnSpc>
                  <a:buFont typeface="Arial" panose="020B0604020202020204" pitchFamily="34" charset="0"/>
                  <a:buChar char="•"/>
                </a:pPr>
                <a14:m>
                  <m:oMath xmlns:m="http://schemas.openxmlformats.org/officeDocument/2006/math">
                    <m:r>
                      <a:rPr lang="en-US" sz="2000" i="1">
                        <a:latin typeface="Cambria Math" panose="02040503050406030204" pitchFamily="18" charset="0"/>
                        <a:ea typeface="Cambria Math" panose="02040503050406030204" pitchFamily="18" charset="0"/>
                        <a:cs typeface="Times New Roman" panose="02020603050405020304" pitchFamily="18" charset="0"/>
                      </a:rPr>
                      <m:t>𝜇</m:t>
                    </m:r>
                  </m:oMath>
                </a14:m>
                <a:r>
                  <a:rPr lang="en-US" sz="2000" dirty="0">
                    <a:latin typeface="Times New Roman" panose="02020603050405020304" pitchFamily="18" charset="0"/>
                    <a:cs typeface="Times New Roman" panose="02020603050405020304" pitchFamily="18" charset="0"/>
                  </a:rPr>
                  <a:t> is the global learning rate (a small constant value)</a:t>
                </a:r>
              </a:p>
              <a:p>
                <a:pPr marL="1257300" lvl="2" indent="-342900" algn="just">
                  <a:lnSpc>
                    <a:spcPct val="150000"/>
                  </a:lnSpc>
                  <a:buFont typeface="Arial" panose="020B0604020202020204" pitchFamily="34" charset="0"/>
                  <a:buChar char="•"/>
                </a:pPr>
                <a14:m>
                  <m:oMath xmlns:m="http://schemas.openxmlformats.org/officeDocument/2006/math">
                    <m:sSub>
                      <m:sSubPr>
                        <m:ctrlPr>
                          <a:rPr lang="en-US" sz="20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𝐺</m:t>
                        </m:r>
                      </m:e>
                      <m:sub>
                        <m:r>
                          <a:rPr lang="en-US" sz="2000" b="0" i="1" smtClean="0">
                            <a:latin typeface="Cambria Math" panose="02040503050406030204" pitchFamily="18" charset="0"/>
                            <a:ea typeface="Cambria Math" panose="02040503050406030204" pitchFamily="18" charset="0"/>
                            <a:cs typeface="Times New Roman" panose="02020603050405020304" pitchFamily="18" charset="0"/>
                          </a:rPr>
                          <m:t>𝑡</m:t>
                        </m:r>
                      </m:sub>
                    </m:sSub>
                  </m:oMath>
                </a14:m>
                <a:r>
                  <a:rPr lang="en-US" sz="2000" dirty="0">
                    <a:latin typeface="Times New Roman" panose="02020603050405020304" pitchFamily="18" charset="0"/>
                    <a:cs typeface="Times New Roman" panose="02020603050405020304" pitchFamily="18" charset="0"/>
                  </a:rPr>
                  <a:t> is the sum of squared gradients for a given parameter up to time step t </a:t>
                </a:r>
              </a:p>
              <a:p>
                <a:pPr marL="1257300" lvl="2" indent="-342900" algn="just">
                  <a:lnSpc>
                    <a:spcPct val="150000"/>
                  </a:lnSpc>
                  <a:buFont typeface="Arial" panose="020B0604020202020204" pitchFamily="34" charset="0"/>
                  <a:buChar char="•"/>
                </a:pPr>
                <a14:m>
                  <m:oMath xmlns:m="http://schemas.openxmlformats.org/officeDocument/2006/math">
                    <m:r>
                      <a:rPr lang="en-US" sz="2000">
                        <a:latin typeface="Cambria Math" panose="02040503050406030204" pitchFamily="18" charset="0"/>
                        <a:cs typeface="Times New Roman" panose="02020603050405020304" pitchFamily="18" charset="0"/>
                      </a:rPr>
                      <m:t>𝜖</m:t>
                    </m:r>
                  </m:oMath>
                </a14:m>
                <a:r>
                  <a:rPr lang="en-US" sz="2000" dirty="0">
                    <a:latin typeface="Times New Roman" panose="02020603050405020304" pitchFamily="18" charset="0"/>
                    <a:cs typeface="Times New Roman" panose="02020603050405020304" pitchFamily="18" charset="0"/>
                  </a:rPr>
                  <a:t> is a small value added to avoid division by zero (often set to 1e−8)</a:t>
                </a:r>
              </a:p>
              <a:p>
                <a:pPr algn="just">
                  <a:lnSpc>
                    <a:spcPct val="150000"/>
                  </a:lnSpc>
                </a:pPr>
                <a:r>
                  <a:rPr lang="en-US" sz="2000" dirty="0">
                    <a:latin typeface="Times New Roman" panose="02020603050405020304" pitchFamily="18" charset="0"/>
                    <a:cs typeface="Times New Roman" panose="02020603050405020304" pitchFamily="18" charset="0"/>
                  </a:rPr>
                  <a:t>- Here, the denominator  </a:t>
                </a:r>
                <a14:m>
                  <m:oMath xmlns:m="http://schemas.openxmlformats.org/officeDocument/2006/math">
                    <m:rad>
                      <m:radPr>
                        <m:degHide m:val="on"/>
                        <m:ctrlPr>
                          <a:rPr lang="en-US" sz="2000" i="1">
                            <a:latin typeface="Cambria Math" panose="02040503050406030204" pitchFamily="18" charset="0"/>
                            <a:cs typeface="Times New Roman" panose="02020603050405020304" pitchFamily="18" charset="0"/>
                          </a:rPr>
                        </m:ctrlPr>
                      </m:radPr>
                      <m:deg/>
                      <m:e>
                        <m:sSub>
                          <m:sSubPr>
                            <m:ctrlPr>
                              <a:rPr lang="en-US" sz="2000" i="1">
                                <a:latin typeface="Cambria Math" panose="02040503050406030204" pitchFamily="18" charset="0"/>
                                <a:cs typeface="Times New Roman" panose="02020603050405020304" pitchFamily="18" charset="0"/>
                              </a:rPr>
                            </m:ctrlPr>
                          </m:sSubPr>
                          <m:e>
                            <m:r>
                              <a:rPr lang="en-US" sz="2000">
                                <a:latin typeface="Cambria Math" panose="02040503050406030204" pitchFamily="18" charset="0"/>
                                <a:cs typeface="Times New Roman" panose="02020603050405020304" pitchFamily="18" charset="0"/>
                              </a:rPr>
                              <m:t>𝐺</m:t>
                            </m:r>
                          </m:e>
                          <m:sub>
                            <m:r>
                              <a:rPr lang="en-US" sz="2000">
                                <a:latin typeface="Cambria Math" panose="02040503050406030204" pitchFamily="18" charset="0"/>
                                <a:cs typeface="Times New Roman" panose="02020603050405020304" pitchFamily="18" charset="0"/>
                              </a:rPr>
                              <m:t>𝑡</m:t>
                            </m:r>
                          </m:sub>
                        </m:sSub>
                        <m:r>
                          <a:rPr lang="en-US" sz="2000">
                            <a:latin typeface="Cambria Math" panose="02040503050406030204" pitchFamily="18" charset="0"/>
                            <a:cs typeface="Times New Roman" panose="02020603050405020304" pitchFamily="18" charset="0"/>
                          </a:rPr>
                          <m:t>+</m:t>
                        </m:r>
                        <m:r>
                          <a:rPr lang="en-US" sz="2000">
                            <a:latin typeface="Cambria Math" panose="02040503050406030204" pitchFamily="18" charset="0"/>
                            <a:cs typeface="Times New Roman" panose="02020603050405020304" pitchFamily="18" charset="0"/>
                          </a:rPr>
                          <m:t>𝜖</m:t>
                        </m:r>
                      </m:e>
                    </m:rad>
                    <m:r>
                      <a:rPr lang="en-US" sz="2000">
                        <a:latin typeface="Cambria Math" panose="02040503050406030204" pitchFamily="18" charset="0"/>
                        <a:cs typeface="Times New Roman" panose="02020603050405020304" pitchFamily="18" charset="0"/>
                      </a:rPr>
                      <m:t> </m:t>
                    </m:r>
                  </m:oMath>
                </a14:m>
                <a:r>
                  <a:rPr lang="en-US" sz="2000" dirty="0">
                    <a:latin typeface="Times New Roman" panose="02020603050405020304" pitchFamily="18" charset="0"/>
                    <a:cs typeface="Times New Roman" panose="02020603050405020304" pitchFamily="18" charset="0"/>
                  </a:rPr>
                  <a:t>​​ grows as the squared gradients accumulate, causing the learning rate to decrease over time which helps to stabilize the training.</a:t>
                </a:r>
              </a:p>
              <a:p>
                <a:pPr algn="just">
                  <a:lnSpc>
                    <a:spcPct val="150000"/>
                  </a:lnSpc>
                </a:pPr>
                <a:r>
                  <a:rPr lang="en-US" sz="2000" b="1" dirty="0">
                    <a:latin typeface="Times New Roman" panose="02020603050405020304" pitchFamily="18" charset="0"/>
                    <a:cs typeface="Times New Roman" panose="02020603050405020304" pitchFamily="18" charset="0"/>
                  </a:rPr>
                  <a:t>Parameter Update:</a:t>
                </a:r>
                <a:r>
                  <a:rPr lang="en-US" sz="2000" dirty="0">
                    <a:latin typeface="Times New Roman" panose="02020603050405020304" pitchFamily="18" charset="0"/>
                    <a:cs typeface="Times New Roman" panose="02020603050405020304" pitchFamily="18" charset="0"/>
                  </a:rPr>
                  <a:t> The model's parameters are updated by subtracting the product of the adaptive learning rate and the gradient at each step:</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𝑊</m:t>
                          </m:r>
                        </m:e>
                        <m:sub>
                          <m:r>
                            <a:rPr lang="en-US" sz="2000" b="0" i="1" smtClean="0">
                              <a:latin typeface="Cambria Math" panose="02040503050406030204" pitchFamily="18" charset="0"/>
                              <a:cs typeface="Times New Roman" panose="02020603050405020304" pitchFamily="18" charset="0"/>
                            </a:rPr>
                            <m:t>𝑡</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1</m:t>
                          </m:r>
                        </m:sub>
                      </m:sSub>
                      <m:r>
                        <a:rPr lang="en-US" sz="2000" b="0" i="1" smtClean="0">
                          <a:latin typeface="Cambria Math" panose="02040503050406030204" pitchFamily="18" charset="0"/>
                          <a:cs typeface="Times New Roman" panose="02020603050405020304" pitchFamily="18" charset="0"/>
                        </a:rPr>
                        <m:t>= </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𝑊</m:t>
                          </m:r>
                        </m:e>
                        <m:sub>
                          <m:r>
                            <a:rPr lang="en-US" sz="2000" b="0" i="1" smtClean="0">
                              <a:latin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cs typeface="Times New Roman" panose="02020603050405020304" pitchFamily="18" charset="0"/>
                        </a:rPr>
                        <m:t> − </m:t>
                      </m:r>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panose="02040503050406030204" pitchFamily="18" charset="0"/>
                              <a:cs typeface="Times New Roman" panose="02020603050405020304" pitchFamily="18" charset="0"/>
                            </a:rPr>
                            <m:t>𝐿𝑟</m:t>
                          </m:r>
                        </m:e>
                        <m:sub>
                          <m:r>
                            <a:rPr lang="en-US" sz="2000" i="1">
                              <a:latin typeface="Cambria Math" panose="02040503050406030204" pitchFamily="18" charset="0"/>
                              <a:cs typeface="Times New Roman" panose="02020603050405020304" pitchFamily="18" charset="0"/>
                            </a:rPr>
                            <m:t>𝑡</m:t>
                          </m:r>
                        </m:sub>
                      </m:sSub>
                      <m:r>
                        <a:rPr lang="en-US" sz="2000" b="0" i="1" smtClean="0">
                          <a:latin typeface="Cambria Math" panose="02040503050406030204" pitchFamily="18" charset="0"/>
                          <a:cs typeface="Times New Roman" panose="02020603050405020304" pitchFamily="18" charset="0"/>
                        </a:rPr>
                        <m:t>∗</m:t>
                      </m:r>
                      <m:r>
                        <m:rPr>
                          <m:sty m:val="p"/>
                        </m:rPr>
                        <a:rPr lang="en-US" sz="2000" b="0" i="0" smtClean="0">
                          <a:latin typeface="Cambria Math" panose="02040503050406030204" pitchFamily="18" charset="0"/>
                          <a:cs typeface="Times New Roman" panose="02020603050405020304" pitchFamily="18" charset="0"/>
                        </a:rPr>
                        <m:t>Δ</m:t>
                      </m:r>
                      <m:sSub>
                        <m:sSubPr>
                          <m:ctrlPr>
                            <a:rPr lang="en-US" sz="2000" b="0" i="1" smtClean="0">
                              <a:latin typeface="Cambria Math" panose="02040503050406030204" pitchFamily="18" charset="0"/>
                              <a:cs typeface="Times New Roman" panose="02020603050405020304" pitchFamily="18" charset="0"/>
                            </a:rPr>
                          </m:ctrlPr>
                        </m:sSubPr>
                        <m:e>
                          <m:r>
                            <a:rPr lang="en-US" sz="2000" b="0" i="1" smtClean="0">
                              <a:latin typeface="Cambria Math" panose="02040503050406030204" pitchFamily="18" charset="0"/>
                              <a:cs typeface="Times New Roman" panose="02020603050405020304" pitchFamily="18" charset="0"/>
                            </a:rPr>
                            <m:t>𝑊</m:t>
                          </m:r>
                        </m:e>
                        <m:sub>
                          <m:r>
                            <a:rPr lang="en-US" sz="2000" b="0" i="1" smtClean="0">
                              <a:latin typeface="Cambria Math" panose="02040503050406030204" pitchFamily="18" charset="0"/>
                              <a:cs typeface="Times New Roman" panose="02020603050405020304" pitchFamily="18" charset="0"/>
                            </a:rPr>
                            <m:t>𝑡</m:t>
                          </m:r>
                        </m:sub>
                      </m:sSub>
                    </m:oMath>
                  </m:oMathPara>
                </a14:m>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mc:Choice>
        <mc:Fallback xmlns="">
          <p:sp>
            <p:nvSpPr>
              <p:cNvPr id="10" name="Rectangle 9">
                <a:extLst>
                  <a:ext uri="{FF2B5EF4-FFF2-40B4-BE49-F238E27FC236}">
                    <a16:creationId xmlns:a16="http://schemas.microsoft.com/office/drawing/2014/main" id="{729A52C1-EAE7-45D6-A1A8-4404E410CC26}"/>
                  </a:ext>
                </a:extLst>
              </p:cNvPr>
              <p:cNvSpPr>
                <a:spLocks noRot="1" noChangeAspect="1" noMove="1" noResize="1" noEditPoints="1" noAdjustHandles="1" noChangeArrowheads="1" noChangeShapeType="1" noTextEdit="1"/>
              </p:cNvSpPr>
              <p:nvPr/>
            </p:nvSpPr>
            <p:spPr>
              <a:xfrm>
                <a:off x="1142999" y="3382872"/>
                <a:ext cx="10811303" cy="6113340"/>
              </a:xfrm>
              <a:prstGeom prst="rect">
                <a:avLst/>
              </a:prstGeom>
              <a:blipFill>
                <a:blip r:embed="rId5"/>
                <a:stretch>
                  <a:fillRect l="-846" r="-564"/>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B32094B8-E79B-4B53-B8F7-FFA8ED55D48F}"/>
              </a:ext>
            </a:extLst>
          </p:cNvPr>
          <p:cNvPicPr>
            <a:picLocks noChangeAspect="1"/>
          </p:cNvPicPr>
          <p:nvPr/>
        </p:nvPicPr>
        <p:blipFill>
          <a:blip r:embed="rId6"/>
          <a:stretch>
            <a:fillRect/>
          </a:stretch>
        </p:blipFill>
        <p:spPr>
          <a:xfrm>
            <a:off x="12245766" y="4286456"/>
            <a:ext cx="5580379" cy="3324655"/>
          </a:xfrm>
          <a:prstGeom prst="rect">
            <a:avLst/>
          </a:prstGeom>
        </p:spPr>
      </p:pic>
    </p:spTree>
    <p:extLst>
      <p:ext uri="{BB962C8B-B14F-4D97-AF65-F5344CB8AC3E}">
        <p14:creationId xmlns:p14="http://schemas.microsoft.com/office/powerpoint/2010/main" val="382106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5</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err="1">
                <a:solidFill>
                  <a:srgbClr val="7030A0"/>
                </a:solidFill>
                <a:latin typeface="Trebuchet MS"/>
                <a:cs typeface="Trebuchet MS"/>
              </a:rPr>
              <a:t>RMSProp</a:t>
            </a:r>
            <a:r>
              <a:rPr lang="en-US" sz="6000" b="1" spc="555" dirty="0">
                <a:solidFill>
                  <a:srgbClr val="7030A0"/>
                </a:solidFill>
                <a:latin typeface="Trebuchet MS"/>
                <a:cs typeface="Trebuchet MS"/>
              </a:rPr>
              <a:t>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14</a:t>
            </a:fld>
            <a:endParaRPr lang="en-US" dirty="0"/>
          </a:p>
        </p:txBody>
      </p:sp>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4473532"/>
          </a:xfrm>
          <a:prstGeom prst="rect">
            <a:avLst/>
          </a:prstGeom>
        </p:spPr>
        <p:txBody>
          <a:bodyPr wrap="square">
            <a:spAutoFit/>
          </a:bodyPr>
          <a:lstStyle/>
          <a:p>
            <a:pPr algn="just">
              <a:lnSpc>
                <a:spcPct val="150000"/>
              </a:lnSpc>
            </a:pPr>
            <a:r>
              <a:rPr lang="en-US" sz="2400" dirty="0" err="1">
                <a:solidFill>
                  <a:srgbClr val="FF0000"/>
                </a:solidFill>
                <a:latin typeface="Times New Roman" panose="02020603050405020304" pitchFamily="18" charset="0"/>
                <a:cs typeface="Times New Roman" panose="02020603050405020304" pitchFamily="18" charset="0"/>
              </a:rPr>
              <a:t>RMSProp</a:t>
            </a:r>
            <a:r>
              <a:rPr lang="en-US" sz="2400" dirty="0">
                <a:solidFill>
                  <a:srgbClr val="FF0000"/>
                </a:solidFill>
                <a:latin typeface="Times New Roman" panose="02020603050405020304" pitchFamily="18" charset="0"/>
                <a:cs typeface="Times New Roman" panose="02020603050405020304" pitchFamily="18" charset="0"/>
              </a:rPr>
              <a:t> (Root Mean Square Propagation) </a:t>
            </a:r>
            <a:r>
              <a:rPr lang="en-US" sz="2400" dirty="0">
                <a:latin typeface="Times New Roman" panose="02020603050405020304" pitchFamily="18" charset="0"/>
                <a:cs typeface="Times New Roman" panose="02020603050405020304" pitchFamily="18" charset="0"/>
              </a:rPr>
              <a:t>is an adaptive learning rate optimization algorithm designed to improve the performance and speed of training deep learning models.</a:t>
            </a:r>
          </a:p>
          <a:p>
            <a:pPr algn="just">
              <a:lnSpc>
                <a:spcPct val="150000"/>
              </a:lnSpc>
            </a:pPr>
            <a:r>
              <a:rPr lang="en-US" sz="2000" dirty="0" err="1">
                <a:solidFill>
                  <a:srgbClr val="FF0000"/>
                </a:solidFill>
                <a:latin typeface="Times New Roman" panose="02020603050405020304" pitchFamily="18" charset="0"/>
                <a:cs typeface="Times New Roman" panose="02020603050405020304" pitchFamily="18" charset="0"/>
              </a:rPr>
              <a:t>RMSProp</a:t>
            </a:r>
            <a:r>
              <a:rPr lang="en-US" sz="2000" dirty="0">
                <a:latin typeface="Times New Roman" panose="02020603050405020304" pitchFamily="18" charset="0"/>
                <a:cs typeface="Times New Roman" panose="02020603050405020304" pitchFamily="18" charset="0"/>
              </a:rPr>
              <a:t> was developed to address the limitations of previous optimization methods such as SGD (Stochastic Gradient Descent) and </a:t>
            </a:r>
            <a:r>
              <a:rPr lang="en-US" sz="2000" dirty="0" err="1">
                <a:latin typeface="Times New Roman" panose="02020603050405020304" pitchFamily="18" charset="0"/>
                <a:cs typeface="Times New Roman" panose="02020603050405020304" pitchFamily="18" charset="0"/>
              </a:rPr>
              <a:t>AdaGrad</a:t>
            </a:r>
            <a:r>
              <a:rPr lang="en-US" sz="2000" dirty="0">
                <a:latin typeface="Times New Roman" panose="02020603050405020304" pitchFamily="18" charset="0"/>
                <a:cs typeface="Times New Roman" panose="02020603050405020304" pitchFamily="18" charset="0"/>
              </a:rPr>
              <a:t> as SGD uses a constant learning rate which can be inefficient and </a:t>
            </a:r>
            <a:r>
              <a:rPr lang="en-US" sz="2000" dirty="0" err="1">
                <a:latin typeface="Times New Roman" panose="02020603050405020304" pitchFamily="18" charset="0"/>
                <a:cs typeface="Times New Roman" panose="02020603050405020304" pitchFamily="18" charset="0"/>
              </a:rPr>
              <a:t>AdaGrad</a:t>
            </a:r>
            <a:r>
              <a:rPr lang="en-US" sz="2000" dirty="0">
                <a:latin typeface="Times New Roman" panose="02020603050405020304" pitchFamily="18" charset="0"/>
                <a:cs typeface="Times New Roman" panose="02020603050405020304" pitchFamily="18" charset="0"/>
              </a:rPr>
              <a:t> reduces the learning rate too aggressively.</a:t>
            </a:r>
          </a:p>
          <a:p>
            <a:pPr algn="just">
              <a:lnSpc>
                <a:spcPct val="150000"/>
              </a:lnSpc>
            </a:pPr>
            <a:r>
              <a:rPr lang="en-US" sz="2000" dirty="0" err="1">
                <a:solidFill>
                  <a:srgbClr val="FF0000"/>
                </a:solidFill>
              </a:rPr>
              <a:t>RMSProp</a:t>
            </a:r>
            <a:r>
              <a:rPr lang="en-US" sz="2000" dirty="0"/>
              <a:t> balances by adapting the learning rates based on a moving average of squared gradients. This approach helps in maintaining a balance between efficient convergence and stability during the training process making </a:t>
            </a:r>
            <a:r>
              <a:rPr lang="en-US" sz="2000" dirty="0" err="1"/>
              <a:t>RMSProp</a:t>
            </a:r>
            <a:r>
              <a:rPr lang="en-US" sz="2000" dirty="0"/>
              <a:t> a widely used optimization algorithm in modern deep learning.</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EAB89D8-C8A2-4049-BED3-B2B9FFF7299E}"/>
              </a:ext>
            </a:extLst>
          </p:cNvPr>
          <p:cNvPicPr>
            <a:picLocks noChangeAspect="1"/>
          </p:cNvPicPr>
          <p:nvPr/>
        </p:nvPicPr>
        <p:blipFill>
          <a:blip r:embed="rId5"/>
          <a:stretch>
            <a:fillRect/>
          </a:stretch>
        </p:blipFill>
        <p:spPr>
          <a:xfrm>
            <a:off x="12496800" y="4406661"/>
            <a:ext cx="5758070" cy="3204450"/>
          </a:xfrm>
          <a:prstGeom prst="rect">
            <a:avLst/>
          </a:prstGeom>
        </p:spPr>
      </p:pic>
      <p:sp>
        <p:nvSpPr>
          <p:cNvPr id="23" name="TextBox 22">
            <a:extLst>
              <a:ext uri="{FF2B5EF4-FFF2-40B4-BE49-F238E27FC236}">
                <a16:creationId xmlns:a16="http://schemas.microsoft.com/office/drawing/2014/main" id="{D70B890B-5F02-4BA0-9D92-766C96F4E3CE}"/>
              </a:ext>
            </a:extLst>
          </p:cNvPr>
          <p:cNvSpPr txBox="1"/>
          <p:nvPr/>
        </p:nvSpPr>
        <p:spPr>
          <a:xfrm>
            <a:off x="4648200" y="8642266"/>
            <a:ext cx="8915400" cy="523220"/>
          </a:xfrm>
          <a:prstGeom prst="rect">
            <a:avLst/>
          </a:prstGeom>
          <a:noFill/>
        </p:spPr>
        <p:txBody>
          <a:bodyPr wrap="square" rtlCol="0">
            <a:spAutoFit/>
          </a:bodyPr>
          <a:lstStyle/>
          <a:p>
            <a:pPr algn="r" rtl="1"/>
            <a:r>
              <a:rPr lang="ar-EG" sz="2800" dirty="0">
                <a:solidFill>
                  <a:srgbClr val="FF0000"/>
                </a:solidFill>
              </a:rPr>
              <a:t>وجدوا علاقه عكسيه بتربط مربع ال </a:t>
            </a:r>
            <a:r>
              <a:rPr lang="en-US" sz="2800" dirty="0">
                <a:solidFill>
                  <a:srgbClr val="FF0000"/>
                </a:solidFill>
              </a:rPr>
              <a:t>gradient </a:t>
            </a:r>
            <a:r>
              <a:rPr lang="ar-EG" sz="2800" dirty="0">
                <a:solidFill>
                  <a:srgbClr val="FF0000"/>
                </a:solidFill>
              </a:rPr>
              <a:t> بال </a:t>
            </a:r>
            <a:r>
              <a:rPr lang="en-US" sz="2800" dirty="0">
                <a:solidFill>
                  <a:srgbClr val="FF0000"/>
                </a:solidFill>
              </a:rPr>
              <a:t>gradient </a:t>
            </a:r>
            <a:r>
              <a:rPr lang="ar-EG" sz="2800" dirty="0">
                <a:solidFill>
                  <a:srgbClr val="FF0000"/>
                </a:solidFill>
              </a:rPr>
              <a:t> اللى</a:t>
            </a:r>
            <a:r>
              <a:rPr lang="en-US" sz="2800" dirty="0">
                <a:solidFill>
                  <a:srgbClr val="FF0000"/>
                </a:solidFill>
              </a:rPr>
              <a:t> </a:t>
            </a:r>
            <a:r>
              <a:rPr lang="ar-EG" sz="2800" dirty="0">
                <a:solidFill>
                  <a:srgbClr val="FF0000"/>
                </a:solidFill>
              </a:rPr>
              <a:t> قبلو </a:t>
            </a:r>
            <a:endParaRPr lang="en-US" sz="2800" dirty="0">
              <a:solidFill>
                <a:srgbClr val="FF0000"/>
              </a:solidFill>
            </a:endParaRPr>
          </a:p>
        </p:txBody>
      </p:sp>
    </p:spTree>
    <p:extLst>
      <p:ext uri="{BB962C8B-B14F-4D97-AF65-F5344CB8AC3E}">
        <p14:creationId xmlns:p14="http://schemas.microsoft.com/office/powerpoint/2010/main" val="2914964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6</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Adam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15</a:t>
            </a:fld>
            <a:endParaRPr lang="en-US" dirty="0"/>
          </a:p>
        </p:txBody>
      </p:sp>
      <p:sp>
        <p:nvSpPr>
          <p:cNvPr id="10" name="Rectangle 9">
            <a:extLst>
              <a:ext uri="{FF2B5EF4-FFF2-40B4-BE49-F238E27FC236}">
                <a16:creationId xmlns:a16="http://schemas.microsoft.com/office/drawing/2014/main" id="{729A52C1-EAE7-45D6-A1A8-4404E410CC26}"/>
              </a:ext>
            </a:extLst>
          </p:cNvPr>
          <p:cNvSpPr/>
          <p:nvPr/>
        </p:nvSpPr>
        <p:spPr>
          <a:xfrm>
            <a:off x="1142999" y="3382872"/>
            <a:ext cx="10811303" cy="2795509"/>
          </a:xfrm>
          <a:prstGeom prst="rect">
            <a:avLst/>
          </a:prstGeom>
        </p:spPr>
        <p:txBody>
          <a:bodyPr wrap="square">
            <a:spAutoFit/>
          </a:bodyPr>
          <a:lstStyle/>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Adam (Adaptive Moment Estimation) optimizer </a:t>
            </a:r>
            <a:r>
              <a:rPr lang="en-US" sz="2400" dirty="0">
                <a:latin typeface="Times New Roman" panose="02020603050405020304" pitchFamily="18" charset="0"/>
                <a:cs typeface="Times New Roman" panose="02020603050405020304" pitchFamily="18" charset="0"/>
              </a:rPr>
              <a:t>combines the advantages of Momentum and </a:t>
            </a:r>
            <a:r>
              <a:rPr lang="en-US" sz="2400" dirty="0" err="1">
                <a:latin typeface="Times New Roman" panose="02020603050405020304" pitchFamily="18" charset="0"/>
                <a:cs typeface="Times New Roman" panose="02020603050405020304" pitchFamily="18" charset="0"/>
              </a:rPr>
              <a:t>RMSprop</a:t>
            </a:r>
            <a:r>
              <a:rPr lang="en-US" sz="2400" dirty="0">
                <a:latin typeface="Times New Roman" panose="02020603050405020304" pitchFamily="18" charset="0"/>
                <a:cs typeface="Times New Roman" panose="02020603050405020304" pitchFamily="18" charset="0"/>
              </a:rPr>
              <a:t> techniques to adjust learning rates during training. It works well with large datasets and complex models because it uses memory efficiently and adapts the learning rate for each parameter automatically.</a:t>
            </a:r>
          </a:p>
          <a:p>
            <a:pPr algn="just">
              <a:lnSpc>
                <a:spcPct val="150000"/>
              </a:lnSpc>
            </a:pPr>
            <a:r>
              <a:rPr lang="en-US" sz="2000" dirty="0">
                <a:solidFill>
                  <a:srgbClr val="FF0000"/>
                </a:solidFill>
                <a:latin typeface="Times New Roman" panose="02020603050405020304" pitchFamily="18" charset="0"/>
                <a:cs typeface="Times New Roman" panose="02020603050405020304" pitchFamily="18" charset="0"/>
              </a:rPr>
              <a:t>Adam </a:t>
            </a:r>
            <a:r>
              <a:rPr lang="en-US" sz="2400" dirty="0">
                <a:latin typeface="Times New Roman" panose="02020603050405020304" pitchFamily="18" charset="0"/>
                <a:cs typeface="Times New Roman" panose="02020603050405020304" pitchFamily="18" charset="0"/>
              </a:rPr>
              <a:t>maintains two additional variables 𝑚𝑡 and 𝑣𝑡 for each variable to be trained:</a:t>
            </a:r>
          </a:p>
        </p:txBody>
      </p:sp>
      <p:sp>
        <p:nvSpPr>
          <p:cNvPr id="23" name="TextBox 22">
            <a:extLst>
              <a:ext uri="{FF2B5EF4-FFF2-40B4-BE49-F238E27FC236}">
                <a16:creationId xmlns:a16="http://schemas.microsoft.com/office/drawing/2014/main" id="{D70B890B-5F02-4BA0-9D92-766C96F4E3CE}"/>
              </a:ext>
            </a:extLst>
          </p:cNvPr>
          <p:cNvSpPr txBox="1"/>
          <p:nvPr/>
        </p:nvSpPr>
        <p:spPr>
          <a:xfrm>
            <a:off x="5105400" y="8642266"/>
            <a:ext cx="8458200" cy="954107"/>
          </a:xfrm>
          <a:prstGeom prst="rect">
            <a:avLst/>
          </a:prstGeom>
          <a:noFill/>
        </p:spPr>
        <p:txBody>
          <a:bodyPr wrap="square" rtlCol="0">
            <a:spAutoFit/>
          </a:bodyPr>
          <a:lstStyle/>
          <a:p>
            <a:pPr algn="r" rtl="1"/>
            <a:r>
              <a:rPr lang="ar-EG" sz="2800" dirty="0">
                <a:solidFill>
                  <a:srgbClr val="FF0000"/>
                </a:solidFill>
              </a:rPr>
              <a:t>وجدوا علاقه عكسيه بتربط مربع ال </a:t>
            </a:r>
            <a:r>
              <a:rPr lang="en-US" sz="2800" dirty="0">
                <a:solidFill>
                  <a:srgbClr val="FF0000"/>
                </a:solidFill>
              </a:rPr>
              <a:t>gradient </a:t>
            </a:r>
            <a:r>
              <a:rPr lang="ar-EG" sz="2800" dirty="0">
                <a:solidFill>
                  <a:srgbClr val="FF0000"/>
                </a:solidFill>
              </a:rPr>
              <a:t> بال </a:t>
            </a:r>
            <a:r>
              <a:rPr lang="en-US" sz="2800" dirty="0">
                <a:solidFill>
                  <a:srgbClr val="FF0000"/>
                </a:solidFill>
              </a:rPr>
              <a:t>gradient </a:t>
            </a:r>
            <a:r>
              <a:rPr lang="ar-EG" sz="2800" dirty="0">
                <a:solidFill>
                  <a:srgbClr val="FF0000"/>
                </a:solidFill>
              </a:rPr>
              <a:t> اللى قبله طب ليه معملش ده مع ال </a:t>
            </a:r>
            <a:r>
              <a:rPr lang="en-US" sz="2800" dirty="0">
                <a:solidFill>
                  <a:srgbClr val="FF0000"/>
                </a:solidFill>
              </a:rPr>
              <a:t>gradient </a:t>
            </a:r>
            <a:r>
              <a:rPr lang="ar-EG" sz="2800" dirty="0">
                <a:solidFill>
                  <a:srgbClr val="FF0000"/>
                </a:solidFill>
              </a:rPr>
              <a:t> نفسوا؟؟</a:t>
            </a:r>
            <a:endParaRPr lang="en-US" sz="2800" dirty="0">
              <a:solidFill>
                <a:srgbClr val="FF0000"/>
              </a:solidFill>
            </a:endParaRPr>
          </a:p>
        </p:txBody>
      </p:sp>
      <p:pic>
        <p:nvPicPr>
          <p:cNvPr id="6" name="Picture 5">
            <a:extLst>
              <a:ext uri="{FF2B5EF4-FFF2-40B4-BE49-F238E27FC236}">
                <a16:creationId xmlns:a16="http://schemas.microsoft.com/office/drawing/2014/main" id="{699FB78B-32F0-47E7-956E-644247C573E3}"/>
              </a:ext>
            </a:extLst>
          </p:cNvPr>
          <p:cNvPicPr>
            <a:picLocks noChangeAspect="1"/>
          </p:cNvPicPr>
          <p:nvPr/>
        </p:nvPicPr>
        <p:blipFill>
          <a:blip r:embed="rId5"/>
          <a:stretch>
            <a:fillRect/>
          </a:stretch>
        </p:blipFill>
        <p:spPr>
          <a:xfrm>
            <a:off x="12801600" y="4648156"/>
            <a:ext cx="5105400" cy="1790743"/>
          </a:xfrm>
          <a:prstGeom prst="rect">
            <a:avLst/>
          </a:prstGeom>
        </p:spPr>
      </p:pic>
    </p:spTree>
    <p:extLst>
      <p:ext uri="{BB962C8B-B14F-4D97-AF65-F5344CB8AC3E}">
        <p14:creationId xmlns:p14="http://schemas.microsoft.com/office/powerpoint/2010/main" val="1170706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6</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Adam Optimizer</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16</a:t>
            </a:fld>
            <a:endParaRPr lang="en-US" dirty="0"/>
          </a:p>
        </p:txBody>
      </p:sp>
      <p:sp>
        <p:nvSpPr>
          <p:cNvPr id="23" name="TextBox 22">
            <a:extLst>
              <a:ext uri="{FF2B5EF4-FFF2-40B4-BE49-F238E27FC236}">
                <a16:creationId xmlns:a16="http://schemas.microsoft.com/office/drawing/2014/main" id="{D70B890B-5F02-4BA0-9D92-766C96F4E3CE}"/>
              </a:ext>
            </a:extLst>
          </p:cNvPr>
          <p:cNvSpPr txBox="1"/>
          <p:nvPr/>
        </p:nvSpPr>
        <p:spPr>
          <a:xfrm>
            <a:off x="5105400" y="8642266"/>
            <a:ext cx="8458200" cy="954107"/>
          </a:xfrm>
          <a:prstGeom prst="rect">
            <a:avLst/>
          </a:prstGeom>
          <a:noFill/>
        </p:spPr>
        <p:txBody>
          <a:bodyPr wrap="square" rtlCol="0">
            <a:spAutoFit/>
          </a:bodyPr>
          <a:lstStyle/>
          <a:p>
            <a:pPr algn="r" rtl="1"/>
            <a:r>
              <a:rPr lang="ar-EG" sz="2800" dirty="0">
                <a:solidFill>
                  <a:srgbClr val="FF0000"/>
                </a:solidFill>
              </a:rPr>
              <a:t>وجدوا علاقه عكسيه بتربط مربع ال </a:t>
            </a:r>
            <a:r>
              <a:rPr lang="en-US" sz="2800" dirty="0">
                <a:solidFill>
                  <a:srgbClr val="FF0000"/>
                </a:solidFill>
              </a:rPr>
              <a:t>gradient </a:t>
            </a:r>
            <a:r>
              <a:rPr lang="ar-EG" sz="2800" dirty="0">
                <a:solidFill>
                  <a:srgbClr val="FF0000"/>
                </a:solidFill>
              </a:rPr>
              <a:t> بال </a:t>
            </a:r>
            <a:r>
              <a:rPr lang="en-US" sz="2800" dirty="0">
                <a:solidFill>
                  <a:srgbClr val="FF0000"/>
                </a:solidFill>
              </a:rPr>
              <a:t>gradient </a:t>
            </a:r>
            <a:r>
              <a:rPr lang="ar-EG" sz="2800" dirty="0">
                <a:solidFill>
                  <a:srgbClr val="FF0000"/>
                </a:solidFill>
              </a:rPr>
              <a:t> اللى قبله طب ليه معملش ده مع ال </a:t>
            </a:r>
            <a:r>
              <a:rPr lang="en-US" sz="2800" dirty="0">
                <a:solidFill>
                  <a:srgbClr val="FF0000"/>
                </a:solidFill>
              </a:rPr>
              <a:t>gradient </a:t>
            </a:r>
            <a:r>
              <a:rPr lang="ar-EG" sz="2800" dirty="0">
                <a:solidFill>
                  <a:srgbClr val="FF0000"/>
                </a:solidFill>
              </a:rPr>
              <a:t> نفسوا؟؟</a:t>
            </a:r>
            <a:endParaRPr lang="en-US" sz="2800" dirty="0">
              <a:solidFill>
                <a:srgbClr val="FF0000"/>
              </a:solidFill>
            </a:endParaRPr>
          </a:p>
        </p:txBody>
      </p:sp>
      <p:pic>
        <p:nvPicPr>
          <p:cNvPr id="6" name="Picture 5">
            <a:extLst>
              <a:ext uri="{FF2B5EF4-FFF2-40B4-BE49-F238E27FC236}">
                <a16:creationId xmlns:a16="http://schemas.microsoft.com/office/drawing/2014/main" id="{699FB78B-32F0-47E7-956E-644247C573E3}"/>
              </a:ext>
            </a:extLst>
          </p:cNvPr>
          <p:cNvPicPr>
            <a:picLocks noChangeAspect="1"/>
          </p:cNvPicPr>
          <p:nvPr/>
        </p:nvPicPr>
        <p:blipFill>
          <a:blip r:embed="rId5"/>
          <a:stretch>
            <a:fillRect/>
          </a:stretch>
        </p:blipFill>
        <p:spPr>
          <a:xfrm>
            <a:off x="12801600" y="4648156"/>
            <a:ext cx="5105400" cy="1790743"/>
          </a:xfrm>
          <a:prstGeom prst="rect">
            <a:avLst/>
          </a:prstGeom>
        </p:spPr>
      </p:pic>
      <p:pic>
        <p:nvPicPr>
          <p:cNvPr id="7" name="Picture 6">
            <a:extLst>
              <a:ext uri="{FF2B5EF4-FFF2-40B4-BE49-F238E27FC236}">
                <a16:creationId xmlns:a16="http://schemas.microsoft.com/office/drawing/2014/main" id="{6F41E16A-5E77-4325-89CF-6A8988C8DCA6}"/>
              </a:ext>
            </a:extLst>
          </p:cNvPr>
          <p:cNvPicPr>
            <a:picLocks noChangeAspect="1"/>
          </p:cNvPicPr>
          <p:nvPr/>
        </p:nvPicPr>
        <p:blipFill>
          <a:blip r:embed="rId6"/>
          <a:stretch>
            <a:fillRect/>
          </a:stretch>
        </p:blipFill>
        <p:spPr>
          <a:xfrm>
            <a:off x="1835718" y="2899494"/>
            <a:ext cx="9899082" cy="5687849"/>
          </a:xfrm>
          <a:prstGeom prst="rect">
            <a:avLst/>
          </a:prstGeom>
        </p:spPr>
      </p:pic>
    </p:spTree>
    <p:extLst>
      <p:ext uri="{BB962C8B-B14F-4D97-AF65-F5344CB8AC3E}">
        <p14:creationId xmlns:p14="http://schemas.microsoft.com/office/powerpoint/2010/main" val="3428571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9F25B-E708-7990-9350-AA021CE270A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9B6924C-4318-6ACB-E501-7290F59F9C77}"/>
              </a:ext>
            </a:extLst>
          </p:cNvPr>
          <p:cNvSpPr txBox="1"/>
          <p:nvPr/>
        </p:nvSpPr>
        <p:spPr>
          <a:xfrm flipH="1">
            <a:off x="4465557" y="4152900"/>
            <a:ext cx="9356885" cy="1615827"/>
          </a:xfrm>
          <a:prstGeom prst="rect">
            <a:avLst/>
          </a:prstGeom>
          <a:noFill/>
        </p:spPr>
        <p:txBody>
          <a:bodyPr wrap="square" rtlCol="0">
            <a:spAutoFit/>
          </a:bodyPr>
          <a:lstStyle/>
          <a:p>
            <a:pPr algn="ctr"/>
            <a:r>
              <a:rPr lang="en-US" sz="9900" b="1" dirty="0">
                <a:solidFill>
                  <a:srgbClr val="852D74"/>
                </a:solidFill>
                <a:effectLst>
                  <a:outerShdw blurRad="50800" dist="38100" dir="8100000" algn="tr" rotWithShape="0">
                    <a:prstClr val="black"/>
                  </a:outerShdw>
                </a:effectLst>
                <a:latin typeface="Barlow Condensed" panose="00000506000000000000" pitchFamily="2" charset="0"/>
              </a:rPr>
              <a:t>Any Question??</a:t>
            </a:r>
          </a:p>
        </p:txBody>
      </p:sp>
      <p:pic>
        <p:nvPicPr>
          <p:cNvPr id="7" name="Picture 6">
            <a:extLst>
              <a:ext uri="{FF2B5EF4-FFF2-40B4-BE49-F238E27FC236}">
                <a16:creationId xmlns:a16="http://schemas.microsoft.com/office/drawing/2014/main" id="{69169897-EEBE-BAAD-EFD9-5395F4F15E3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3485790" y="3771900"/>
            <a:ext cx="4739555" cy="5784630"/>
          </a:xfrm>
          <a:prstGeom prst="rect">
            <a:avLst/>
          </a:prstGeom>
        </p:spPr>
      </p:pic>
      <p:grpSp>
        <p:nvGrpSpPr>
          <p:cNvPr id="20" name="object 19">
            <a:extLst>
              <a:ext uri="{FF2B5EF4-FFF2-40B4-BE49-F238E27FC236}">
                <a16:creationId xmlns:a16="http://schemas.microsoft.com/office/drawing/2014/main" id="{9C61B290-D0E8-CB1F-C481-A61BE8E5ECF4}"/>
              </a:ext>
            </a:extLst>
          </p:cNvPr>
          <p:cNvGrpSpPr/>
          <p:nvPr/>
        </p:nvGrpSpPr>
        <p:grpSpPr>
          <a:xfrm>
            <a:off x="16147792" y="0"/>
            <a:ext cx="2140585" cy="2030095"/>
            <a:chOff x="16147792" y="0"/>
            <a:chExt cx="2140585" cy="2030095"/>
          </a:xfrm>
          <a:solidFill>
            <a:srgbClr val="7030A0"/>
          </a:solidFill>
        </p:grpSpPr>
        <p:sp>
          <p:nvSpPr>
            <p:cNvPr id="21" name="object 20">
              <a:extLst>
                <a:ext uri="{FF2B5EF4-FFF2-40B4-BE49-F238E27FC236}">
                  <a16:creationId xmlns:a16="http://schemas.microsoft.com/office/drawing/2014/main" id="{2AF20A76-5CD4-652E-18BB-889F7D554E39}"/>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22" name="object 21">
              <a:extLst>
                <a:ext uri="{FF2B5EF4-FFF2-40B4-BE49-F238E27FC236}">
                  <a16:creationId xmlns:a16="http://schemas.microsoft.com/office/drawing/2014/main" id="{58E014F7-ED1C-4350-FFB9-2FE9DC834AD0}"/>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23" name="object 22">
              <a:extLst>
                <a:ext uri="{FF2B5EF4-FFF2-40B4-BE49-F238E27FC236}">
                  <a16:creationId xmlns:a16="http://schemas.microsoft.com/office/drawing/2014/main" id="{B9D6CF7F-7D38-657E-BDE6-97A35946557B}"/>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4" name="object 23">
              <a:extLst>
                <a:ext uri="{FF2B5EF4-FFF2-40B4-BE49-F238E27FC236}">
                  <a16:creationId xmlns:a16="http://schemas.microsoft.com/office/drawing/2014/main" id="{9C6AA118-A19E-BF19-7A06-8A4953C0630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5" name="object 24">
              <a:extLst>
                <a:ext uri="{FF2B5EF4-FFF2-40B4-BE49-F238E27FC236}">
                  <a16:creationId xmlns:a16="http://schemas.microsoft.com/office/drawing/2014/main" id="{D96A9A49-916E-C91F-3F72-D1A73A18D849}"/>
                </a:ext>
              </a:extLst>
            </p:cNvPr>
            <p:cNvPicPr/>
            <p:nvPr/>
          </p:nvPicPr>
          <p:blipFill>
            <a:blip r:embed="rId3" cstate="print"/>
            <a:stretch>
              <a:fillRect/>
            </a:stretch>
          </p:blipFill>
          <p:spPr>
            <a:xfrm>
              <a:off x="16491066" y="1239547"/>
              <a:ext cx="134512" cy="155121"/>
            </a:xfrm>
            <a:prstGeom prst="rect">
              <a:avLst/>
            </a:prstGeom>
            <a:grpFill/>
          </p:spPr>
        </p:pic>
        <p:sp>
          <p:nvSpPr>
            <p:cNvPr id="26" name="object 25">
              <a:extLst>
                <a:ext uri="{FF2B5EF4-FFF2-40B4-BE49-F238E27FC236}">
                  <a16:creationId xmlns:a16="http://schemas.microsoft.com/office/drawing/2014/main" id="{EED771C0-D28A-67AC-0A18-B272EAA92A66}"/>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grpSp>
        <p:nvGrpSpPr>
          <p:cNvPr id="27" name="object 11">
            <a:extLst>
              <a:ext uri="{FF2B5EF4-FFF2-40B4-BE49-F238E27FC236}">
                <a16:creationId xmlns:a16="http://schemas.microsoft.com/office/drawing/2014/main" id="{3AC2040F-1565-6662-BAAE-82283E23FC48}"/>
              </a:ext>
            </a:extLst>
          </p:cNvPr>
          <p:cNvGrpSpPr/>
          <p:nvPr/>
        </p:nvGrpSpPr>
        <p:grpSpPr>
          <a:xfrm>
            <a:off x="0" y="8271286"/>
            <a:ext cx="2140585" cy="2030095"/>
            <a:chOff x="0" y="8257432"/>
            <a:chExt cx="2140585" cy="2030095"/>
          </a:xfrm>
          <a:solidFill>
            <a:srgbClr val="7030A0"/>
          </a:solidFill>
        </p:grpSpPr>
        <p:sp>
          <p:nvSpPr>
            <p:cNvPr id="28" name="object 12">
              <a:extLst>
                <a:ext uri="{FF2B5EF4-FFF2-40B4-BE49-F238E27FC236}">
                  <a16:creationId xmlns:a16="http://schemas.microsoft.com/office/drawing/2014/main" id="{2836A2D1-17D2-A00C-EC03-ECD3BCCC785E}"/>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29" name="object 13">
              <a:extLst>
                <a:ext uri="{FF2B5EF4-FFF2-40B4-BE49-F238E27FC236}">
                  <a16:creationId xmlns:a16="http://schemas.microsoft.com/office/drawing/2014/main" id="{81E922E1-3EF7-D148-7B17-6972B47D24E4}"/>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30" name="object 14">
              <a:extLst>
                <a:ext uri="{FF2B5EF4-FFF2-40B4-BE49-F238E27FC236}">
                  <a16:creationId xmlns:a16="http://schemas.microsoft.com/office/drawing/2014/main" id="{014D4F49-F8EC-F67A-2719-AA9C50C045AE}"/>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31" name="object 15">
              <a:extLst>
                <a:ext uri="{FF2B5EF4-FFF2-40B4-BE49-F238E27FC236}">
                  <a16:creationId xmlns:a16="http://schemas.microsoft.com/office/drawing/2014/main" id="{AEFDD325-35D6-4704-43B9-434FA2F67FF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32" name="object 16">
              <a:extLst>
                <a:ext uri="{FF2B5EF4-FFF2-40B4-BE49-F238E27FC236}">
                  <a16:creationId xmlns:a16="http://schemas.microsoft.com/office/drawing/2014/main" id="{3D9AD2B9-C419-F17F-0D0F-69D7AF942D2D}"/>
                </a:ext>
              </a:extLst>
            </p:cNvPr>
            <p:cNvPicPr/>
            <p:nvPr/>
          </p:nvPicPr>
          <p:blipFill>
            <a:blip r:embed="rId4" cstate="print"/>
            <a:stretch>
              <a:fillRect/>
            </a:stretch>
          </p:blipFill>
          <p:spPr>
            <a:xfrm>
              <a:off x="1662358" y="8892292"/>
              <a:ext cx="134512" cy="155121"/>
            </a:xfrm>
            <a:prstGeom prst="rect">
              <a:avLst/>
            </a:prstGeom>
            <a:grpFill/>
          </p:spPr>
        </p:pic>
        <p:sp>
          <p:nvSpPr>
            <p:cNvPr id="33" name="object 17">
              <a:extLst>
                <a:ext uri="{FF2B5EF4-FFF2-40B4-BE49-F238E27FC236}">
                  <a16:creationId xmlns:a16="http://schemas.microsoft.com/office/drawing/2014/main" id="{A10371B1-A93A-F706-8514-0912F10351B5}"/>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sp>
        <p:nvSpPr>
          <p:cNvPr id="4" name="Slide Number Placeholder 3">
            <a:extLst>
              <a:ext uri="{FF2B5EF4-FFF2-40B4-BE49-F238E27FC236}">
                <a16:creationId xmlns:a16="http://schemas.microsoft.com/office/drawing/2014/main" id="{F78B5355-64B0-F377-2CAC-C93B2D5314B0}"/>
              </a:ext>
            </a:extLst>
          </p:cNvPr>
          <p:cNvSpPr>
            <a:spLocks noGrp="1"/>
          </p:cNvSpPr>
          <p:nvPr>
            <p:ph type="sldNum" sz="quarter" idx="12"/>
          </p:nvPr>
        </p:nvSpPr>
        <p:spPr/>
        <p:txBody>
          <a:bodyPr/>
          <a:lstStyle/>
          <a:p>
            <a:fld id="{B6F15528-21DE-4FAA-801E-634DDDAF4B2B}" type="slidenum">
              <a:rPr lang="en-US" smtClean="0"/>
              <a:t>17</a:t>
            </a:fld>
            <a:endParaRPr lang="en-US" dirty="0"/>
          </a:p>
        </p:txBody>
      </p:sp>
      <p:pic>
        <p:nvPicPr>
          <p:cNvPr id="2" name="Picture 2">
            <a:extLst>
              <a:ext uri="{FF2B5EF4-FFF2-40B4-BE49-F238E27FC236}">
                <a16:creationId xmlns:a16="http://schemas.microsoft.com/office/drawing/2014/main" id="{6305F958-2057-51FA-F033-3EE2C0C9A4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906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44EEC960-64E5-4934-B560-D4A716C5A791}"/>
              </a:ext>
            </a:extLst>
          </p:cNvPr>
          <p:cNvSpPr/>
          <p:nvPr/>
        </p:nvSpPr>
        <p:spPr>
          <a:xfrm rot="16200000" flipH="1" flipV="1">
            <a:off x="893444" y="229280"/>
            <a:ext cx="9429749" cy="11328602"/>
          </a:xfrm>
          <a:custGeom>
            <a:avLst/>
            <a:gdLst>
              <a:gd name="connsiteX0" fmla="*/ 6469394 w 6469394"/>
              <a:gd name="connsiteY0" fmla="*/ 0 h 7839801"/>
              <a:gd name="connsiteX1" fmla="*/ 6469394 w 6469394"/>
              <a:gd name="connsiteY1" fmla="*/ 7839801 h 7839801"/>
              <a:gd name="connsiteX2" fmla="*/ 1626577 w 6469394"/>
              <a:gd name="connsiteY2" fmla="*/ 7839801 h 7839801"/>
              <a:gd name="connsiteX3" fmla="*/ 0 w 6469394"/>
              <a:gd name="connsiteY3" fmla="*/ 4586650 h 7839801"/>
              <a:gd name="connsiteX4" fmla="*/ 2293326 w 6469394"/>
              <a:gd name="connsiteY4" fmla="*/ 0 h 7839801"/>
              <a:gd name="connsiteX0" fmla="*/ 6469394 w 6469394"/>
              <a:gd name="connsiteY0" fmla="*/ 0 h 7965596"/>
              <a:gd name="connsiteX1" fmla="*/ 6469394 w 6469394"/>
              <a:gd name="connsiteY1" fmla="*/ 7839801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 name="connsiteX0" fmla="*/ 6469394 w 6469394"/>
              <a:gd name="connsiteY0" fmla="*/ 0 h 7965596"/>
              <a:gd name="connsiteX1" fmla="*/ 6469394 w 6469394"/>
              <a:gd name="connsiteY1" fmla="*/ 7965596 h 7965596"/>
              <a:gd name="connsiteX2" fmla="*/ 1681128 w 6469394"/>
              <a:gd name="connsiteY2" fmla="*/ 7965596 h 7965596"/>
              <a:gd name="connsiteX3" fmla="*/ 0 w 6469394"/>
              <a:gd name="connsiteY3" fmla="*/ 4586650 h 7965596"/>
              <a:gd name="connsiteX4" fmla="*/ 2293326 w 6469394"/>
              <a:gd name="connsiteY4" fmla="*/ 0 h 7965596"/>
              <a:gd name="connsiteX5" fmla="*/ 6469394 w 6469394"/>
              <a:gd name="connsiteY5" fmla="*/ 0 h 79655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9394" h="7965596">
                <a:moveTo>
                  <a:pt x="6469394" y="0"/>
                </a:moveTo>
                <a:lnTo>
                  <a:pt x="6469394" y="7965596"/>
                </a:lnTo>
                <a:lnTo>
                  <a:pt x="1681128" y="7965596"/>
                </a:lnTo>
                <a:lnTo>
                  <a:pt x="0" y="4586650"/>
                </a:lnTo>
                <a:lnTo>
                  <a:pt x="2293326" y="0"/>
                </a:lnTo>
                <a:lnTo>
                  <a:pt x="6469394"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dirty="0"/>
          </a:p>
        </p:txBody>
      </p:sp>
      <p:sp>
        <p:nvSpPr>
          <p:cNvPr id="17" name="TextBox 16">
            <a:extLst>
              <a:ext uri="{FF2B5EF4-FFF2-40B4-BE49-F238E27FC236}">
                <a16:creationId xmlns:a16="http://schemas.microsoft.com/office/drawing/2014/main" id="{644E9B10-B66B-4CA8-AD00-75442338B8B6}"/>
              </a:ext>
            </a:extLst>
          </p:cNvPr>
          <p:cNvSpPr txBox="1"/>
          <p:nvPr/>
        </p:nvSpPr>
        <p:spPr>
          <a:xfrm flipH="1">
            <a:off x="525707" y="5062583"/>
            <a:ext cx="9356885" cy="1615827"/>
          </a:xfrm>
          <a:prstGeom prst="rect">
            <a:avLst/>
          </a:prstGeom>
          <a:noFill/>
        </p:spPr>
        <p:txBody>
          <a:bodyPr wrap="square" rtlCol="0">
            <a:spAutoFit/>
          </a:bodyPr>
          <a:lstStyle/>
          <a:p>
            <a:pPr algn="ctr"/>
            <a:r>
              <a:rPr lang="en-US" sz="9900" b="1" dirty="0">
                <a:solidFill>
                  <a:srgbClr val="852D74"/>
                </a:solidFill>
                <a:effectLst>
                  <a:outerShdw blurRad="50800" dist="38100" dir="8100000" algn="tr" rotWithShape="0">
                    <a:prstClr val="black"/>
                  </a:outerShdw>
                </a:effectLst>
                <a:latin typeface="Barlow Condensed" panose="00000506000000000000" pitchFamily="2" charset="0"/>
              </a:rPr>
              <a:t>Thank You…!</a:t>
            </a:r>
          </a:p>
        </p:txBody>
      </p:sp>
      <p:sp>
        <p:nvSpPr>
          <p:cNvPr id="24" name="Rectangle 23">
            <a:extLst>
              <a:ext uri="{FF2B5EF4-FFF2-40B4-BE49-F238E27FC236}">
                <a16:creationId xmlns:a16="http://schemas.microsoft.com/office/drawing/2014/main" id="{B96CDD84-7B55-47E1-830E-F8824A53A2D4}"/>
              </a:ext>
            </a:extLst>
          </p:cNvPr>
          <p:cNvSpPr/>
          <p:nvPr/>
        </p:nvSpPr>
        <p:spPr>
          <a:xfrm>
            <a:off x="1700633" y="6724577"/>
            <a:ext cx="7007030" cy="369332"/>
          </a:xfrm>
          <a:prstGeom prst="rect">
            <a:avLst/>
          </a:prstGeom>
        </p:spPr>
        <p:txBody>
          <a:bodyPr wrap="square">
            <a:spAutoFit/>
          </a:bodyPr>
          <a:lstStyle/>
          <a:p>
            <a:pPr algn="ctr"/>
            <a:endParaRPr lang="en-US" dirty="0">
              <a:solidFill>
                <a:schemeClr val="tx1">
                  <a:lumMod val="50000"/>
                  <a:lumOff val="50000"/>
                  <a:alpha val="88000"/>
                </a:schemeClr>
              </a:solidFill>
            </a:endParaRPr>
          </a:p>
        </p:txBody>
      </p:sp>
      <p:sp>
        <p:nvSpPr>
          <p:cNvPr id="9" name="object 6">
            <a:extLst>
              <a:ext uri="{FF2B5EF4-FFF2-40B4-BE49-F238E27FC236}">
                <a16:creationId xmlns:a16="http://schemas.microsoft.com/office/drawing/2014/main" id="{6D70FED3-3EA5-1AA7-6308-853C49ACAF0B}"/>
              </a:ext>
            </a:extLst>
          </p:cNvPr>
          <p:cNvSpPr/>
          <p:nvPr/>
        </p:nvSpPr>
        <p:spPr>
          <a:xfrm>
            <a:off x="14619822" y="8396323"/>
            <a:ext cx="3668395" cy="857250"/>
          </a:xfrm>
          <a:custGeom>
            <a:avLst/>
            <a:gdLst/>
            <a:ahLst/>
            <a:cxnLst/>
            <a:rect l="l" t="t" r="r" b="b"/>
            <a:pathLst>
              <a:path w="3668394" h="857250">
                <a:moveTo>
                  <a:pt x="3668178" y="857249"/>
                </a:moveTo>
                <a:lnTo>
                  <a:pt x="430763" y="857249"/>
                </a:lnTo>
                <a:lnTo>
                  <a:pt x="383842" y="854733"/>
                </a:lnTo>
                <a:lnTo>
                  <a:pt x="338381" y="847359"/>
                </a:lnTo>
                <a:lnTo>
                  <a:pt x="294642" y="835389"/>
                </a:lnTo>
                <a:lnTo>
                  <a:pt x="252890" y="819085"/>
                </a:lnTo>
                <a:lnTo>
                  <a:pt x="213387" y="798710"/>
                </a:lnTo>
                <a:lnTo>
                  <a:pt x="176397" y="774524"/>
                </a:lnTo>
                <a:lnTo>
                  <a:pt x="142184" y="746791"/>
                </a:lnTo>
                <a:lnTo>
                  <a:pt x="111009" y="715771"/>
                </a:lnTo>
                <a:lnTo>
                  <a:pt x="83137" y="681727"/>
                </a:lnTo>
                <a:lnTo>
                  <a:pt x="58831" y="644921"/>
                </a:lnTo>
                <a:lnTo>
                  <a:pt x="38353" y="605614"/>
                </a:lnTo>
                <a:lnTo>
                  <a:pt x="21968" y="564069"/>
                </a:lnTo>
                <a:lnTo>
                  <a:pt x="9939" y="520548"/>
                </a:lnTo>
                <a:lnTo>
                  <a:pt x="2528" y="475312"/>
                </a:lnTo>
                <a:lnTo>
                  <a:pt x="0" y="428624"/>
                </a:lnTo>
                <a:lnTo>
                  <a:pt x="2528" y="381936"/>
                </a:lnTo>
                <a:lnTo>
                  <a:pt x="9939" y="336700"/>
                </a:lnTo>
                <a:lnTo>
                  <a:pt x="21968" y="293178"/>
                </a:lnTo>
                <a:lnTo>
                  <a:pt x="38353" y="251634"/>
                </a:lnTo>
                <a:lnTo>
                  <a:pt x="58831" y="212327"/>
                </a:lnTo>
                <a:lnTo>
                  <a:pt x="83137" y="175521"/>
                </a:lnTo>
                <a:lnTo>
                  <a:pt x="111009" y="141477"/>
                </a:lnTo>
                <a:lnTo>
                  <a:pt x="142183" y="110457"/>
                </a:lnTo>
                <a:lnTo>
                  <a:pt x="176397" y="82724"/>
                </a:lnTo>
                <a:lnTo>
                  <a:pt x="213387" y="58538"/>
                </a:lnTo>
                <a:lnTo>
                  <a:pt x="252890" y="38163"/>
                </a:lnTo>
                <a:lnTo>
                  <a:pt x="294642" y="21859"/>
                </a:lnTo>
                <a:lnTo>
                  <a:pt x="338380" y="9889"/>
                </a:lnTo>
                <a:lnTo>
                  <a:pt x="383842" y="2515"/>
                </a:lnTo>
                <a:lnTo>
                  <a:pt x="430756" y="0"/>
                </a:lnTo>
                <a:lnTo>
                  <a:pt x="3668178" y="0"/>
                </a:lnTo>
                <a:lnTo>
                  <a:pt x="3668178" y="857249"/>
                </a:lnTo>
                <a:close/>
              </a:path>
            </a:pathLst>
          </a:custGeom>
          <a:solidFill>
            <a:srgbClr val="7030A0"/>
          </a:solidFill>
        </p:spPr>
        <p:txBody>
          <a:bodyPr wrap="square" lIns="0" tIns="0" rIns="0" bIns="0" rtlCol="0"/>
          <a:lstStyle/>
          <a:p>
            <a:endParaRPr dirty="0">
              <a:solidFill>
                <a:srgbClr val="852D74"/>
              </a:solidFill>
            </a:endParaRPr>
          </a:p>
        </p:txBody>
      </p:sp>
      <p:sp>
        <p:nvSpPr>
          <p:cNvPr id="12" name="object 25">
            <a:extLst>
              <a:ext uri="{FF2B5EF4-FFF2-40B4-BE49-F238E27FC236}">
                <a16:creationId xmlns:a16="http://schemas.microsoft.com/office/drawing/2014/main" id="{6A475B0A-D8ED-AAA1-02FD-41527CE8918F}"/>
              </a:ext>
            </a:extLst>
          </p:cNvPr>
          <p:cNvSpPr/>
          <p:nvPr/>
        </p:nvSpPr>
        <p:spPr>
          <a:xfrm>
            <a:off x="17167770" y="8612793"/>
            <a:ext cx="377825" cy="381000"/>
          </a:xfrm>
          <a:custGeom>
            <a:avLst/>
            <a:gdLst/>
            <a:ahLst/>
            <a:cxnLst/>
            <a:rect l="l" t="t" r="r" b="b"/>
            <a:pathLst>
              <a:path w="377825" h="381000">
                <a:moveTo>
                  <a:pt x="190498" y="380999"/>
                </a:moveTo>
                <a:lnTo>
                  <a:pt x="234125" y="375959"/>
                </a:lnTo>
                <a:lnTo>
                  <a:pt x="274202" y="361608"/>
                </a:lnTo>
                <a:lnTo>
                  <a:pt x="309576" y="339097"/>
                </a:lnTo>
                <a:lnTo>
                  <a:pt x="339095" y="309578"/>
                </a:lnTo>
                <a:lnTo>
                  <a:pt x="361607" y="274204"/>
                </a:lnTo>
                <a:lnTo>
                  <a:pt x="375959" y="234128"/>
                </a:lnTo>
                <a:lnTo>
                  <a:pt x="377279" y="222702"/>
                </a:lnTo>
                <a:lnTo>
                  <a:pt x="377279" y="158299"/>
                </a:lnTo>
                <a:lnTo>
                  <a:pt x="361607" y="106797"/>
                </a:lnTo>
                <a:lnTo>
                  <a:pt x="339095" y="71423"/>
                </a:lnTo>
                <a:lnTo>
                  <a:pt x="309576" y="41903"/>
                </a:lnTo>
                <a:lnTo>
                  <a:pt x="274202" y="19392"/>
                </a:lnTo>
                <a:lnTo>
                  <a:pt x="234125" y="5039"/>
                </a:lnTo>
                <a:lnTo>
                  <a:pt x="190496" y="0"/>
                </a:lnTo>
                <a:lnTo>
                  <a:pt x="146871" y="5039"/>
                </a:lnTo>
                <a:lnTo>
                  <a:pt x="106794" y="19392"/>
                </a:lnTo>
                <a:lnTo>
                  <a:pt x="71420" y="41903"/>
                </a:lnTo>
                <a:lnTo>
                  <a:pt x="69169" y="44154"/>
                </a:lnTo>
                <a:lnTo>
                  <a:pt x="190498" y="44154"/>
                </a:lnTo>
                <a:lnTo>
                  <a:pt x="236706" y="51627"/>
                </a:lnTo>
                <a:lnTo>
                  <a:pt x="276873" y="72428"/>
                </a:lnTo>
                <a:lnTo>
                  <a:pt x="308572" y="104126"/>
                </a:lnTo>
                <a:lnTo>
                  <a:pt x="329372" y="144293"/>
                </a:lnTo>
                <a:lnTo>
                  <a:pt x="336844" y="190505"/>
                </a:lnTo>
                <a:lnTo>
                  <a:pt x="329372" y="236707"/>
                </a:lnTo>
                <a:lnTo>
                  <a:pt x="308571" y="276874"/>
                </a:lnTo>
                <a:lnTo>
                  <a:pt x="276873" y="308573"/>
                </a:lnTo>
                <a:lnTo>
                  <a:pt x="236705" y="329374"/>
                </a:lnTo>
                <a:lnTo>
                  <a:pt x="190498" y="336848"/>
                </a:lnTo>
                <a:lnTo>
                  <a:pt x="69171" y="336848"/>
                </a:lnTo>
                <a:lnTo>
                  <a:pt x="71420" y="339097"/>
                </a:lnTo>
                <a:lnTo>
                  <a:pt x="106794" y="361608"/>
                </a:lnTo>
                <a:lnTo>
                  <a:pt x="146871" y="375959"/>
                </a:lnTo>
                <a:lnTo>
                  <a:pt x="190498" y="380999"/>
                </a:lnTo>
                <a:close/>
              </a:path>
              <a:path w="377825" h="381000">
                <a:moveTo>
                  <a:pt x="69171" y="336848"/>
                </a:moveTo>
                <a:lnTo>
                  <a:pt x="190498" y="336848"/>
                </a:lnTo>
                <a:lnTo>
                  <a:pt x="144291" y="329374"/>
                </a:lnTo>
                <a:lnTo>
                  <a:pt x="104124" y="308573"/>
                </a:lnTo>
                <a:lnTo>
                  <a:pt x="72425" y="276874"/>
                </a:lnTo>
                <a:lnTo>
                  <a:pt x="51624" y="236707"/>
                </a:lnTo>
                <a:lnTo>
                  <a:pt x="44151" y="190500"/>
                </a:lnTo>
                <a:lnTo>
                  <a:pt x="51624" y="144293"/>
                </a:lnTo>
                <a:lnTo>
                  <a:pt x="72426" y="104125"/>
                </a:lnTo>
                <a:lnTo>
                  <a:pt x="104125" y="72427"/>
                </a:lnTo>
                <a:lnTo>
                  <a:pt x="144292" y="51627"/>
                </a:lnTo>
                <a:lnTo>
                  <a:pt x="190498" y="44154"/>
                </a:lnTo>
                <a:lnTo>
                  <a:pt x="69169" y="44154"/>
                </a:lnTo>
                <a:lnTo>
                  <a:pt x="41902" y="71423"/>
                </a:lnTo>
                <a:lnTo>
                  <a:pt x="19391" y="106797"/>
                </a:lnTo>
                <a:lnTo>
                  <a:pt x="5039" y="146873"/>
                </a:lnTo>
                <a:lnTo>
                  <a:pt x="0" y="190505"/>
                </a:lnTo>
                <a:lnTo>
                  <a:pt x="5039" y="234128"/>
                </a:lnTo>
                <a:lnTo>
                  <a:pt x="19391" y="274204"/>
                </a:lnTo>
                <a:lnTo>
                  <a:pt x="41902" y="309578"/>
                </a:lnTo>
                <a:lnTo>
                  <a:pt x="69171" y="336848"/>
                </a:lnTo>
                <a:close/>
              </a:path>
            </a:pathLst>
          </a:custGeom>
          <a:solidFill>
            <a:schemeClr val="bg1"/>
          </a:solidFill>
        </p:spPr>
        <p:txBody>
          <a:bodyPr wrap="square" lIns="0" tIns="0" rIns="0" bIns="0" rtlCol="0"/>
          <a:lstStyle/>
          <a:p>
            <a:endParaRPr dirty="0"/>
          </a:p>
        </p:txBody>
      </p:sp>
      <p:sp>
        <p:nvSpPr>
          <p:cNvPr id="14" name="object 27">
            <a:extLst>
              <a:ext uri="{FF2B5EF4-FFF2-40B4-BE49-F238E27FC236}">
                <a16:creationId xmlns:a16="http://schemas.microsoft.com/office/drawing/2014/main" id="{ABAB33F3-3CF8-64A8-9EAE-F83EA409F7B3}"/>
              </a:ext>
            </a:extLst>
          </p:cNvPr>
          <p:cNvSpPr txBox="1"/>
          <p:nvPr/>
        </p:nvSpPr>
        <p:spPr>
          <a:xfrm>
            <a:off x="16319512" y="8612793"/>
            <a:ext cx="683895" cy="452120"/>
          </a:xfrm>
          <a:prstGeom prst="rect">
            <a:avLst/>
          </a:prstGeom>
        </p:spPr>
        <p:txBody>
          <a:bodyPr vert="horz" wrap="square" lIns="0" tIns="12700" rIns="0" bIns="0" rtlCol="0">
            <a:spAutoFit/>
          </a:bodyPr>
          <a:lstStyle/>
          <a:p>
            <a:pPr marL="12700">
              <a:lnSpc>
                <a:spcPct val="100000"/>
              </a:lnSpc>
              <a:spcBef>
                <a:spcPts val="100"/>
              </a:spcBef>
            </a:pPr>
            <a:r>
              <a:rPr sz="2800" spc="-25" dirty="0">
                <a:solidFill>
                  <a:srgbClr val="FFFFFF"/>
                </a:solidFill>
                <a:latin typeface="Lucida Sans Unicode"/>
                <a:cs typeface="Lucida Sans Unicode"/>
              </a:rPr>
              <a:t>End</a:t>
            </a:r>
            <a:endParaRPr sz="2800" dirty="0">
              <a:latin typeface="Lucida Sans Unicode"/>
              <a:cs typeface="Lucida Sans Unicode"/>
            </a:endParaRPr>
          </a:p>
        </p:txBody>
      </p:sp>
      <p:sp>
        <p:nvSpPr>
          <p:cNvPr id="4" name="Arrow: Left 3">
            <a:extLst>
              <a:ext uri="{FF2B5EF4-FFF2-40B4-BE49-F238E27FC236}">
                <a16:creationId xmlns:a16="http://schemas.microsoft.com/office/drawing/2014/main" id="{EBE7C71A-E6C7-3D01-8F5B-686869A5E4E2}"/>
              </a:ext>
            </a:extLst>
          </p:cNvPr>
          <p:cNvSpPr/>
          <p:nvPr/>
        </p:nvSpPr>
        <p:spPr>
          <a:xfrm>
            <a:off x="17237985" y="8739484"/>
            <a:ext cx="205192" cy="152400"/>
          </a:xfrm>
          <a:prstGeom prst="lef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object 19">
            <a:extLst>
              <a:ext uri="{FF2B5EF4-FFF2-40B4-BE49-F238E27FC236}">
                <a16:creationId xmlns:a16="http://schemas.microsoft.com/office/drawing/2014/main" id="{03D20FA2-996F-711C-76A1-AD42F8F66BDF}"/>
              </a:ext>
            </a:extLst>
          </p:cNvPr>
          <p:cNvGrpSpPr/>
          <p:nvPr/>
        </p:nvGrpSpPr>
        <p:grpSpPr>
          <a:xfrm>
            <a:off x="16147792" y="0"/>
            <a:ext cx="2140585" cy="2030095"/>
            <a:chOff x="16147792" y="0"/>
            <a:chExt cx="2140585" cy="2030095"/>
          </a:xfrm>
          <a:solidFill>
            <a:srgbClr val="7030A0"/>
          </a:solidFill>
        </p:grpSpPr>
        <p:sp>
          <p:nvSpPr>
            <p:cNvPr id="6" name="object 20">
              <a:extLst>
                <a:ext uri="{FF2B5EF4-FFF2-40B4-BE49-F238E27FC236}">
                  <a16:creationId xmlns:a16="http://schemas.microsoft.com/office/drawing/2014/main" id="{03A0B461-2DC5-12BB-B775-17867361C99D}"/>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7" name="object 21">
              <a:extLst>
                <a:ext uri="{FF2B5EF4-FFF2-40B4-BE49-F238E27FC236}">
                  <a16:creationId xmlns:a16="http://schemas.microsoft.com/office/drawing/2014/main" id="{6D4A5E28-88CF-FBBC-8D3D-C8CCAF060CC6}"/>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0" name="object 22">
              <a:extLst>
                <a:ext uri="{FF2B5EF4-FFF2-40B4-BE49-F238E27FC236}">
                  <a16:creationId xmlns:a16="http://schemas.microsoft.com/office/drawing/2014/main" id="{51B73837-C0A0-DE4B-9533-12D1A035B7FD}"/>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11" name="object 23">
              <a:extLst>
                <a:ext uri="{FF2B5EF4-FFF2-40B4-BE49-F238E27FC236}">
                  <a16:creationId xmlns:a16="http://schemas.microsoft.com/office/drawing/2014/main" id="{BC802490-6A0F-06EB-A730-21662B6A1632}"/>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13" name="object 24">
              <a:extLst>
                <a:ext uri="{FF2B5EF4-FFF2-40B4-BE49-F238E27FC236}">
                  <a16:creationId xmlns:a16="http://schemas.microsoft.com/office/drawing/2014/main" id="{35CD5D3E-964F-983D-3226-7B925A1ED746}"/>
                </a:ext>
              </a:extLst>
            </p:cNvPr>
            <p:cNvPicPr/>
            <p:nvPr/>
          </p:nvPicPr>
          <p:blipFill>
            <a:blip r:embed="rId2" cstate="print"/>
            <a:stretch>
              <a:fillRect/>
            </a:stretch>
          </p:blipFill>
          <p:spPr>
            <a:xfrm>
              <a:off x="16491066" y="1239547"/>
              <a:ext cx="134512" cy="155121"/>
            </a:xfrm>
            <a:prstGeom prst="rect">
              <a:avLst/>
            </a:prstGeom>
            <a:grpFill/>
          </p:spPr>
        </p:pic>
        <p:sp>
          <p:nvSpPr>
            <p:cNvPr id="19" name="object 25">
              <a:extLst>
                <a:ext uri="{FF2B5EF4-FFF2-40B4-BE49-F238E27FC236}">
                  <a16:creationId xmlns:a16="http://schemas.microsoft.com/office/drawing/2014/main" id="{BD656DF4-7FAD-6228-E7E3-514F9C64AA40}"/>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grpSp>
        <p:nvGrpSpPr>
          <p:cNvPr id="20" name="object 11">
            <a:extLst>
              <a:ext uri="{FF2B5EF4-FFF2-40B4-BE49-F238E27FC236}">
                <a16:creationId xmlns:a16="http://schemas.microsoft.com/office/drawing/2014/main" id="{BD105E70-5EE1-412B-FD21-E4E5A0A636FA}"/>
              </a:ext>
            </a:extLst>
          </p:cNvPr>
          <p:cNvGrpSpPr/>
          <p:nvPr/>
        </p:nvGrpSpPr>
        <p:grpSpPr>
          <a:xfrm>
            <a:off x="0" y="8271286"/>
            <a:ext cx="2140585" cy="2030095"/>
            <a:chOff x="0" y="8257432"/>
            <a:chExt cx="2140585" cy="2030095"/>
          </a:xfrm>
          <a:solidFill>
            <a:srgbClr val="7030A0"/>
          </a:solidFill>
        </p:grpSpPr>
        <p:sp>
          <p:nvSpPr>
            <p:cNvPr id="23" name="object 12">
              <a:extLst>
                <a:ext uri="{FF2B5EF4-FFF2-40B4-BE49-F238E27FC236}">
                  <a16:creationId xmlns:a16="http://schemas.microsoft.com/office/drawing/2014/main" id="{54C40269-E2A6-4597-97BF-A35F8EC79452}"/>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36" name="object 13">
              <a:extLst>
                <a:ext uri="{FF2B5EF4-FFF2-40B4-BE49-F238E27FC236}">
                  <a16:creationId xmlns:a16="http://schemas.microsoft.com/office/drawing/2014/main" id="{8125AFDB-539E-E115-A308-897D0688ABD9}"/>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37" name="object 14">
              <a:extLst>
                <a:ext uri="{FF2B5EF4-FFF2-40B4-BE49-F238E27FC236}">
                  <a16:creationId xmlns:a16="http://schemas.microsoft.com/office/drawing/2014/main" id="{5919B98E-DEAD-A92D-4620-6F552B02DEB8}"/>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38" name="object 15">
              <a:extLst>
                <a:ext uri="{FF2B5EF4-FFF2-40B4-BE49-F238E27FC236}">
                  <a16:creationId xmlns:a16="http://schemas.microsoft.com/office/drawing/2014/main" id="{F8CD5EB0-4DA8-7865-81A5-186DD1F22AAA}"/>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39" name="object 16">
              <a:extLst>
                <a:ext uri="{FF2B5EF4-FFF2-40B4-BE49-F238E27FC236}">
                  <a16:creationId xmlns:a16="http://schemas.microsoft.com/office/drawing/2014/main" id="{5AFC6F77-4B7C-0CBC-143D-75858D49583B}"/>
                </a:ext>
              </a:extLst>
            </p:cNvPr>
            <p:cNvPicPr/>
            <p:nvPr/>
          </p:nvPicPr>
          <p:blipFill>
            <a:blip r:embed="rId3" cstate="print"/>
            <a:stretch>
              <a:fillRect/>
            </a:stretch>
          </p:blipFill>
          <p:spPr>
            <a:xfrm>
              <a:off x="1662358" y="8892292"/>
              <a:ext cx="134512" cy="155121"/>
            </a:xfrm>
            <a:prstGeom prst="rect">
              <a:avLst/>
            </a:prstGeom>
            <a:grpFill/>
          </p:spPr>
        </p:pic>
        <p:sp>
          <p:nvSpPr>
            <p:cNvPr id="40" name="object 17">
              <a:extLst>
                <a:ext uri="{FF2B5EF4-FFF2-40B4-BE49-F238E27FC236}">
                  <a16:creationId xmlns:a16="http://schemas.microsoft.com/office/drawing/2014/main" id="{9737CA91-7043-74DB-7362-F2E60D9A468D}"/>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sp>
        <p:nvSpPr>
          <p:cNvPr id="15" name="Slide Number Placeholder 14">
            <a:extLst>
              <a:ext uri="{FF2B5EF4-FFF2-40B4-BE49-F238E27FC236}">
                <a16:creationId xmlns:a16="http://schemas.microsoft.com/office/drawing/2014/main" id="{231159FC-B2C0-1C07-02CF-4481D862FF5F}"/>
              </a:ext>
            </a:extLst>
          </p:cNvPr>
          <p:cNvSpPr>
            <a:spLocks noGrp="1"/>
          </p:cNvSpPr>
          <p:nvPr>
            <p:ph type="sldNum" sz="quarter" idx="12"/>
          </p:nvPr>
        </p:nvSpPr>
        <p:spPr/>
        <p:txBody>
          <a:bodyPr/>
          <a:lstStyle/>
          <a:p>
            <a:fld id="{B6F15528-21DE-4FAA-801E-634DDDAF4B2B}" type="slidenum">
              <a:rPr lang="en-US" smtClean="0"/>
              <a:t>18</a:t>
            </a:fld>
            <a:endParaRPr lang="en-US" dirty="0"/>
          </a:p>
        </p:txBody>
      </p:sp>
      <p:pic>
        <p:nvPicPr>
          <p:cNvPr id="2" name="Picture 2">
            <a:extLst>
              <a:ext uri="{FF2B5EF4-FFF2-40B4-BE49-F238E27FC236}">
                <a16:creationId xmlns:a16="http://schemas.microsoft.com/office/drawing/2014/main" id="{CDA021F6-FD43-D081-F5C6-ABCF31CB5C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765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1549" y="1028712"/>
            <a:ext cx="18288231" cy="9257665"/>
            <a:chOff x="342" y="1028712"/>
            <a:chExt cx="18288231" cy="9257665"/>
          </a:xfrm>
        </p:grpSpPr>
        <p:sp>
          <p:nvSpPr>
            <p:cNvPr id="4" name="object 4"/>
            <p:cNvSpPr/>
            <p:nvPr/>
          </p:nvSpPr>
          <p:spPr>
            <a:xfrm>
              <a:off x="342" y="1028712"/>
              <a:ext cx="18287365" cy="9257665"/>
            </a:xfrm>
            <a:custGeom>
              <a:avLst/>
              <a:gdLst/>
              <a:ahLst/>
              <a:cxnLst/>
              <a:rect l="l" t="t" r="r" b="b"/>
              <a:pathLst>
                <a:path w="18287365" h="9257665">
                  <a:moveTo>
                    <a:pt x="18287289" y="7799718"/>
                  </a:moveTo>
                  <a:lnTo>
                    <a:pt x="17258945" y="7799718"/>
                  </a:lnTo>
                  <a:lnTo>
                    <a:pt x="17258945" y="0"/>
                  </a:lnTo>
                  <a:lnTo>
                    <a:pt x="1028357" y="0"/>
                  </a:lnTo>
                  <a:lnTo>
                    <a:pt x="1028357" y="7799718"/>
                  </a:lnTo>
                  <a:lnTo>
                    <a:pt x="0" y="7799718"/>
                  </a:lnTo>
                  <a:lnTo>
                    <a:pt x="0" y="9257043"/>
                  </a:lnTo>
                  <a:lnTo>
                    <a:pt x="18287289" y="9257043"/>
                  </a:lnTo>
                  <a:lnTo>
                    <a:pt x="18287289" y="7799718"/>
                  </a:lnTo>
                  <a:close/>
                </a:path>
              </a:pathLst>
            </a:custGeom>
            <a:solidFill>
              <a:srgbClr val="FFFFFF"/>
            </a:solidFill>
          </p:spPr>
          <p:txBody>
            <a:bodyPr wrap="square" lIns="0" tIns="0" rIns="0" bIns="0" rtlCol="0"/>
            <a:lstStyle/>
            <a:p>
              <a:endParaRPr dirty="0"/>
            </a:p>
          </p:txBody>
        </p:sp>
        <p:pic>
          <p:nvPicPr>
            <p:cNvPr id="5" name="object 5"/>
            <p:cNvPicPr/>
            <p:nvPr/>
          </p:nvPicPr>
          <p:blipFill>
            <a:blip r:embed="rId2" cstate="print"/>
            <a:stretch>
              <a:fillRect/>
            </a:stretch>
          </p:blipFill>
          <p:spPr>
            <a:xfrm>
              <a:off x="1028700" y="9258300"/>
              <a:ext cx="16230599" cy="771524"/>
            </a:xfrm>
            <a:prstGeom prst="rect">
              <a:avLst/>
            </a:prstGeom>
          </p:spPr>
        </p:pic>
        <p:sp>
          <p:nvSpPr>
            <p:cNvPr id="16" name="object 16"/>
            <p:cNvSpPr/>
            <p:nvPr/>
          </p:nvSpPr>
          <p:spPr>
            <a:xfrm>
              <a:off x="15213903" y="2069404"/>
              <a:ext cx="3074670" cy="6143625"/>
            </a:xfrm>
            <a:custGeom>
              <a:avLst/>
              <a:gdLst/>
              <a:ahLst/>
              <a:cxnLst/>
              <a:rect l="l" t="t" r="r" b="b"/>
              <a:pathLst>
                <a:path w="3074669" h="6143625">
                  <a:moveTo>
                    <a:pt x="3071788" y="6143624"/>
                  </a:moveTo>
                  <a:lnTo>
                    <a:pt x="3023428" y="6143251"/>
                  </a:lnTo>
                  <a:lnTo>
                    <a:pt x="2975225" y="6142134"/>
                  </a:lnTo>
                  <a:lnTo>
                    <a:pt x="2927208" y="6140281"/>
                  </a:lnTo>
                  <a:lnTo>
                    <a:pt x="2879381" y="6137695"/>
                  </a:lnTo>
                  <a:lnTo>
                    <a:pt x="2831752" y="6134382"/>
                  </a:lnTo>
                  <a:lnTo>
                    <a:pt x="2784324" y="6130348"/>
                  </a:lnTo>
                  <a:lnTo>
                    <a:pt x="2737104" y="6125599"/>
                  </a:lnTo>
                  <a:lnTo>
                    <a:pt x="2690097" y="6120139"/>
                  </a:lnTo>
                  <a:lnTo>
                    <a:pt x="2643309" y="6113975"/>
                  </a:lnTo>
                  <a:lnTo>
                    <a:pt x="2596744" y="6107112"/>
                  </a:lnTo>
                  <a:lnTo>
                    <a:pt x="2550410" y="6099554"/>
                  </a:lnTo>
                  <a:lnTo>
                    <a:pt x="2504309" y="6091308"/>
                  </a:lnTo>
                  <a:lnTo>
                    <a:pt x="2458450" y="6082380"/>
                  </a:lnTo>
                  <a:lnTo>
                    <a:pt x="2412836" y="6072773"/>
                  </a:lnTo>
                  <a:lnTo>
                    <a:pt x="2367473" y="6062495"/>
                  </a:lnTo>
                  <a:lnTo>
                    <a:pt x="2322368" y="6051551"/>
                  </a:lnTo>
                  <a:lnTo>
                    <a:pt x="2277524" y="6039945"/>
                  </a:lnTo>
                  <a:lnTo>
                    <a:pt x="2232948" y="6027684"/>
                  </a:lnTo>
                  <a:lnTo>
                    <a:pt x="2188646" y="6014772"/>
                  </a:lnTo>
                  <a:lnTo>
                    <a:pt x="2144622" y="6001216"/>
                  </a:lnTo>
                  <a:lnTo>
                    <a:pt x="2100882" y="5987021"/>
                  </a:lnTo>
                  <a:lnTo>
                    <a:pt x="2057431" y="5972192"/>
                  </a:lnTo>
                  <a:lnTo>
                    <a:pt x="2014276" y="5956735"/>
                  </a:lnTo>
                  <a:lnTo>
                    <a:pt x="1971421" y="5940655"/>
                  </a:lnTo>
                  <a:lnTo>
                    <a:pt x="1928872" y="5923957"/>
                  </a:lnTo>
                  <a:lnTo>
                    <a:pt x="1886634" y="5906648"/>
                  </a:lnTo>
                  <a:lnTo>
                    <a:pt x="1844713" y="5888732"/>
                  </a:lnTo>
                  <a:lnTo>
                    <a:pt x="1803115" y="5870216"/>
                  </a:lnTo>
                  <a:lnTo>
                    <a:pt x="1761844" y="5851104"/>
                  </a:lnTo>
                  <a:lnTo>
                    <a:pt x="1720907" y="5831401"/>
                  </a:lnTo>
                  <a:lnTo>
                    <a:pt x="1680308" y="5811115"/>
                  </a:lnTo>
                  <a:lnTo>
                    <a:pt x="1640053" y="5790249"/>
                  </a:lnTo>
                  <a:lnTo>
                    <a:pt x="1600148" y="5768810"/>
                  </a:lnTo>
                  <a:lnTo>
                    <a:pt x="1560599" y="5746802"/>
                  </a:lnTo>
                  <a:lnTo>
                    <a:pt x="1521409" y="5724232"/>
                  </a:lnTo>
                  <a:lnTo>
                    <a:pt x="1482586" y="5701104"/>
                  </a:lnTo>
                  <a:lnTo>
                    <a:pt x="1444134" y="5677425"/>
                  </a:lnTo>
                  <a:lnTo>
                    <a:pt x="1406060" y="5653199"/>
                  </a:lnTo>
                  <a:lnTo>
                    <a:pt x="1368367" y="5628432"/>
                  </a:lnTo>
                  <a:lnTo>
                    <a:pt x="1331063" y="5603131"/>
                  </a:lnTo>
                  <a:lnTo>
                    <a:pt x="1294152" y="5577299"/>
                  </a:lnTo>
                  <a:lnTo>
                    <a:pt x="1257639" y="5550942"/>
                  </a:lnTo>
                  <a:lnTo>
                    <a:pt x="1221531" y="5524067"/>
                  </a:lnTo>
                  <a:lnTo>
                    <a:pt x="1185833" y="5496678"/>
                  </a:lnTo>
                  <a:lnTo>
                    <a:pt x="1150550" y="5468781"/>
                  </a:lnTo>
                  <a:lnTo>
                    <a:pt x="1115687" y="5440382"/>
                  </a:lnTo>
                  <a:lnTo>
                    <a:pt x="1081251" y="5411485"/>
                  </a:lnTo>
                  <a:lnTo>
                    <a:pt x="1047246" y="5382097"/>
                  </a:lnTo>
                  <a:lnTo>
                    <a:pt x="1013679" y="5352222"/>
                  </a:lnTo>
                  <a:lnTo>
                    <a:pt x="980554" y="5321867"/>
                  </a:lnTo>
                  <a:lnTo>
                    <a:pt x="947876" y="5291036"/>
                  </a:lnTo>
                  <a:lnTo>
                    <a:pt x="915653" y="5259736"/>
                  </a:lnTo>
                  <a:lnTo>
                    <a:pt x="883888" y="5227971"/>
                  </a:lnTo>
                  <a:lnTo>
                    <a:pt x="852587" y="5195747"/>
                  </a:lnTo>
                  <a:lnTo>
                    <a:pt x="821757" y="5163070"/>
                  </a:lnTo>
                  <a:lnTo>
                    <a:pt x="791401" y="5129945"/>
                  </a:lnTo>
                  <a:lnTo>
                    <a:pt x="761527" y="5096377"/>
                  </a:lnTo>
                  <a:lnTo>
                    <a:pt x="732138" y="5062372"/>
                  </a:lnTo>
                  <a:lnTo>
                    <a:pt x="703242" y="5027936"/>
                  </a:lnTo>
                  <a:lnTo>
                    <a:pt x="674842" y="4993074"/>
                  </a:lnTo>
                  <a:lnTo>
                    <a:pt x="646945" y="4957790"/>
                  </a:lnTo>
                  <a:lnTo>
                    <a:pt x="619556" y="4922092"/>
                  </a:lnTo>
                  <a:lnTo>
                    <a:pt x="592681" y="4885984"/>
                  </a:lnTo>
                  <a:lnTo>
                    <a:pt x="566325" y="4849472"/>
                  </a:lnTo>
                  <a:lnTo>
                    <a:pt x="540493" y="4812561"/>
                  </a:lnTo>
                  <a:lnTo>
                    <a:pt x="515191" y="4775256"/>
                  </a:lnTo>
                  <a:lnTo>
                    <a:pt x="490425" y="4737564"/>
                  </a:lnTo>
                  <a:lnTo>
                    <a:pt x="466199" y="4699489"/>
                  </a:lnTo>
                  <a:lnTo>
                    <a:pt x="442520" y="4661037"/>
                  </a:lnTo>
                  <a:lnTo>
                    <a:pt x="419392" y="4622214"/>
                  </a:lnTo>
                  <a:lnTo>
                    <a:pt x="396822" y="4583025"/>
                  </a:lnTo>
                  <a:lnTo>
                    <a:pt x="374814" y="4543475"/>
                  </a:lnTo>
                  <a:lnTo>
                    <a:pt x="353375" y="4503570"/>
                  </a:lnTo>
                  <a:lnTo>
                    <a:pt x="332509" y="4463316"/>
                  </a:lnTo>
                  <a:lnTo>
                    <a:pt x="312222" y="4422717"/>
                  </a:lnTo>
                  <a:lnTo>
                    <a:pt x="292520" y="4381779"/>
                  </a:lnTo>
                  <a:lnTo>
                    <a:pt x="273408" y="4340509"/>
                  </a:lnTo>
                  <a:lnTo>
                    <a:pt x="254891" y="4298910"/>
                  </a:lnTo>
                  <a:lnTo>
                    <a:pt x="236975" y="4256990"/>
                  </a:lnTo>
                  <a:lnTo>
                    <a:pt x="219666" y="4214752"/>
                  </a:lnTo>
                  <a:lnTo>
                    <a:pt x="202969" y="4172203"/>
                  </a:lnTo>
                  <a:lnTo>
                    <a:pt x="186889" y="4129348"/>
                  </a:lnTo>
                  <a:lnTo>
                    <a:pt x="171432" y="4086192"/>
                  </a:lnTo>
                  <a:lnTo>
                    <a:pt x="156603" y="4042742"/>
                  </a:lnTo>
                  <a:lnTo>
                    <a:pt x="142407" y="3999002"/>
                  </a:lnTo>
                  <a:lnTo>
                    <a:pt x="128851" y="3954978"/>
                  </a:lnTo>
                  <a:lnTo>
                    <a:pt x="115940" y="3910675"/>
                  </a:lnTo>
                  <a:lnTo>
                    <a:pt x="103679" y="3866099"/>
                  </a:lnTo>
                  <a:lnTo>
                    <a:pt x="92073" y="3821256"/>
                  </a:lnTo>
                  <a:lnTo>
                    <a:pt x="81128" y="3776150"/>
                  </a:lnTo>
                  <a:lnTo>
                    <a:pt x="70850" y="3730788"/>
                  </a:lnTo>
                  <a:lnTo>
                    <a:pt x="61244" y="3685174"/>
                  </a:lnTo>
                  <a:lnTo>
                    <a:pt x="52315" y="3639314"/>
                  </a:lnTo>
                  <a:lnTo>
                    <a:pt x="44069" y="3593214"/>
                  </a:lnTo>
                  <a:lnTo>
                    <a:pt x="36512" y="3546879"/>
                  </a:lnTo>
                  <a:lnTo>
                    <a:pt x="29648" y="3500315"/>
                  </a:lnTo>
                  <a:lnTo>
                    <a:pt x="23484" y="3453526"/>
                  </a:lnTo>
                  <a:lnTo>
                    <a:pt x="18024" y="3406519"/>
                  </a:lnTo>
                  <a:lnTo>
                    <a:pt x="13275" y="3359300"/>
                  </a:lnTo>
                  <a:lnTo>
                    <a:pt x="9241" y="3311872"/>
                  </a:lnTo>
                  <a:lnTo>
                    <a:pt x="5929" y="3264242"/>
                  </a:lnTo>
                  <a:lnTo>
                    <a:pt x="3343" y="3216416"/>
                  </a:lnTo>
                  <a:lnTo>
                    <a:pt x="1489" y="3168398"/>
                  </a:lnTo>
                  <a:lnTo>
                    <a:pt x="373" y="3120195"/>
                  </a:lnTo>
                  <a:lnTo>
                    <a:pt x="0" y="3071812"/>
                  </a:lnTo>
                  <a:lnTo>
                    <a:pt x="373" y="3023428"/>
                  </a:lnTo>
                  <a:lnTo>
                    <a:pt x="1489" y="2975225"/>
                  </a:lnTo>
                  <a:lnTo>
                    <a:pt x="3343" y="2927207"/>
                  </a:lnTo>
                  <a:lnTo>
                    <a:pt x="5929" y="2879381"/>
                  </a:lnTo>
                  <a:lnTo>
                    <a:pt x="9241" y="2831751"/>
                  </a:lnTo>
                  <a:lnTo>
                    <a:pt x="13275" y="2784324"/>
                  </a:lnTo>
                  <a:lnTo>
                    <a:pt x="18024" y="2737104"/>
                  </a:lnTo>
                  <a:lnTo>
                    <a:pt x="23484" y="2690097"/>
                  </a:lnTo>
                  <a:lnTo>
                    <a:pt x="29648" y="2643309"/>
                  </a:lnTo>
                  <a:lnTo>
                    <a:pt x="36512" y="2596744"/>
                  </a:lnTo>
                  <a:lnTo>
                    <a:pt x="44069" y="2550409"/>
                  </a:lnTo>
                  <a:lnTo>
                    <a:pt x="52315" y="2504309"/>
                  </a:lnTo>
                  <a:lnTo>
                    <a:pt x="61244" y="2458450"/>
                  </a:lnTo>
                  <a:lnTo>
                    <a:pt x="70850" y="2412836"/>
                  </a:lnTo>
                  <a:lnTo>
                    <a:pt x="81128" y="2367473"/>
                  </a:lnTo>
                  <a:lnTo>
                    <a:pt x="92073" y="2322368"/>
                  </a:lnTo>
                  <a:lnTo>
                    <a:pt x="103679" y="2277524"/>
                  </a:lnTo>
                  <a:lnTo>
                    <a:pt x="115940" y="2232948"/>
                  </a:lnTo>
                  <a:lnTo>
                    <a:pt x="128851" y="2188645"/>
                  </a:lnTo>
                  <a:lnTo>
                    <a:pt x="142407" y="2144621"/>
                  </a:lnTo>
                  <a:lnTo>
                    <a:pt x="156603" y="2100881"/>
                  </a:lnTo>
                  <a:lnTo>
                    <a:pt x="171432" y="2057431"/>
                  </a:lnTo>
                  <a:lnTo>
                    <a:pt x="186889" y="2014275"/>
                  </a:lnTo>
                  <a:lnTo>
                    <a:pt x="202969" y="1971420"/>
                  </a:lnTo>
                  <a:lnTo>
                    <a:pt x="219666" y="1928871"/>
                  </a:lnTo>
                  <a:lnTo>
                    <a:pt x="236975" y="1886634"/>
                  </a:lnTo>
                  <a:lnTo>
                    <a:pt x="254891" y="1844713"/>
                  </a:lnTo>
                  <a:lnTo>
                    <a:pt x="273408" y="1803115"/>
                  </a:lnTo>
                  <a:lnTo>
                    <a:pt x="292520" y="1761844"/>
                  </a:lnTo>
                  <a:lnTo>
                    <a:pt x="312222" y="1720906"/>
                  </a:lnTo>
                  <a:lnTo>
                    <a:pt x="332509" y="1680308"/>
                  </a:lnTo>
                  <a:lnTo>
                    <a:pt x="353375" y="1640053"/>
                  </a:lnTo>
                  <a:lnTo>
                    <a:pt x="374814" y="1600148"/>
                  </a:lnTo>
                  <a:lnTo>
                    <a:pt x="396822" y="1560598"/>
                  </a:lnTo>
                  <a:lnTo>
                    <a:pt x="419392" y="1521409"/>
                  </a:lnTo>
                  <a:lnTo>
                    <a:pt x="442520" y="1482586"/>
                  </a:lnTo>
                  <a:lnTo>
                    <a:pt x="466199" y="1444134"/>
                  </a:lnTo>
                  <a:lnTo>
                    <a:pt x="490425" y="1406059"/>
                  </a:lnTo>
                  <a:lnTo>
                    <a:pt x="515191" y="1368367"/>
                  </a:lnTo>
                  <a:lnTo>
                    <a:pt x="540493" y="1331063"/>
                  </a:lnTo>
                  <a:lnTo>
                    <a:pt x="566325" y="1294151"/>
                  </a:lnTo>
                  <a:lnTo>
                    <a:pt x="592681" y="1257639"/>
                  </a:lnTo>
                  <a:lnTo>
                    <a:pt x="619556" y="1221531"/>
                  </a:lnTo>
                  <a:lnTo>
                    <a:pt x="646945" y="1185833"/>
                  </a:lnTo>
                  <a:lnTo>
                    <a:pt x="674842" y="1150550"/>
                  </a:lnTo>
                  <a:lnTo>
                    <a:pt x="703242" y="1115687"/>
                  </a:lnTo>
                  <a:lnTo>
                    <a:pt x="732138" y="1081251"/>
                  </a:lnTo>
                  <a:lnTo>
                    <a:pt x="761527" y="1047246"/>
                  </a:lnTo>
                  <a:lnTo>
                    <a:pt x="791401" y="1013679"/>
                  </a:lnTo>
                  <a:lnTo>
                    <a:pt x="821757" y="980553"/>
                  </a:lnTo>
                  <a:lnTo>
                    <a:pt x="852587" y="947876"/>
                  </a:lnTo>
                  <a:lnTo>
                    <a:pt x="883888" y="915652"/>
                  </a:lnTo>
                  <a:lnTo>
                    <a:pt x="915653" y="883888"/>
                  </a:lnTo>
                  <a:lnTo>
                    <a:pt x="947876" y="852587"/>
                  </a:lnTo>
                  <a:lnTo>
                    <a:pt x="980554" y="821756"/>
                  </a:lnTo>
                  <a:lnTo>
                    <a:pt x="1013679" y="791401"/>
                  </a:lnTo>
                  <a:lnTo>
                    <a:pt x="1047246" y="761527"/>
                  </a:lnTo>
                  <a:lnTo>
                    <a:pt x="1081251" y="732138"/>
                  </a:lnTo>
                  <a:lnTo>
                    <a:pt x="1115687" y="703242"/>
                  </a:lnTo>
                  <a:lnTo>
                    <a:pt x="1150550" y="674842"/>
                  </a:lnTo>
                  <a:lnTo>
                    <a:pt x="1185833" y="646945"/>
                  </a:lnTo>
                  <a:lnTo>
                    <a:pt x="1221531" y="619556"/>
                  </a:lnTo>
                  <a:lnTo>
                    <a:pt x="1257639" y="592681"/>
                  </a:lnTo>
                  <a:lnTo>
                    <a:pt x="1294152" y="566325"/>
                  </a:lnTo>
                  <a:lnTo>
                    <a:pt x="1331063" y="540493"/>
                  </a:lnTo>
                  <a:lnTo>
                    <a:pt x="1368367" y="515191"/>
                  </a:lnTo>
                  <a:lnTo>
                    <a:pt x="1406060" y="490424"/>
                  </a:lnTo>
                  <a:lnTo>
                    <a:pt x="1444134" y="466199"/>
                  </a:lnTo>
                  <a:lnTo>
                    <a:pt x="1482586" y="442519"/>
                  </a:lnTo>
                  <a:lnTo>
                    <a:pt x="1521409" y="419392"/>
                  </a:lnTo>
                  <a:lnTo>
                    <a:pt x="1560599" y="396821"/>
                  </a:lnTo>
                  <a:lnTo>
                    <a:pt x="1600148" y="374814"/>
                  </a:lnTo>
                  <a:lnTo>
                    <a:pt x="1640053" y="353374"/>
                  </a:lnTo>
                  <a:lnTo>
                    <a:pt x="1680308" y="332509"/>
                  </a:lnTo>
                  <a:lnTo>
                    <a:pt x="1720907" y="312222"/>
                  </a:lnTo>
                  <a:lnTo>
                    <a:pt x="1761844" y="292520"/>
                  </a:lnTo>
                  <a:lnTo>
                    <a:pt x="1803115" y="273408"/>
                  </a:lnTo>
                  <a:lnTo>
                    <a:pt x="1844713" y="254891"/>
                  </a:lnTo>
                  <a:lnTo>
                    <a:pt x="1886634" y="236975"/>
                  </a:lnTo>
                  <a:lnTo>
                    <a:pt x="1928872" y="219666"/>
                  </a:lnTo>
                  <a:lnTo>
                    <a:pt x="1971421" y="202969"/>
                  </a:lnTo>
                  <a:lnTo>
                    <a:pt x="2014276" y="186889"/>
                  </a:lnTo>
                  <a:lnTo>
                    <a:pt x="2057431" y="171431"/>
                  </a:lnTo>
                  <a:lnTo>
                    <a:pt x="2100882" y="156602"/>
                  </a:lnTo>
                  <a:lnTo>
                    <a:pt x="2144622" y="142407"/>
                  </a:lnTo>
                  <a:lnTo>
                    <a:pt x="2188646" y="128851"/>
                  </a:lnTo>
                  <a:lnTo>
                    <a:pt x="2232948" y="115940"/>
                  </a:lnTo>
                  <a:lnTo>
                    <a:pt x="2277524" y="103678"/>
                  </a:lnTo>
                  <a:lnTo>
                    <a:pt x="2322368" y="92073"/>
                  </a:lnTo>
                  <a:lnTo>
                    <a:pt x="2367473" y="81128"/>
                  </a:lnTo>
                  <a:lnTo>
                    <a:pt x="2412836" y="70850"/>
                  </a:lnTo>
                  <a:lnTo>
                    <a:pt x="2458450" y="61244"/>
                  </a:lnTo>
                  <a:lnTo>
                    <a:pt x="2504309" y="52315"/>
                  </a:lnTo>
                  <a:lnTo>
                    <a:pt x="2550410" y="44069"/>
                  </a:lnTo>
                  <a:lnTo>
                    <a:pt x="2596744" y="36512"/>
                  </a:lnTo>
                  <a:lnTo>
                    <a:pt x="2643309" y="29648"/>
                  </a:lnTo>
                  <a:lnTo>
                    <a:pt x="2690097" y="23484"/>
                  </a:lnTo>
                  <a:lnTo>
                    <a:pt x="2737104" y="18024"/>
                  </a:lnTo>
                  <a:lnTo>
                    <a:pt x="2784324" y="13275"/>
                  </a:lnTo>
                  <a:lnTo>
                    <a:pt x="2831752" y="9241"/>
                  </a:lnTo>
                  <a:lnTo>
                    <a:pt x="2879381" y="5929"/>
                  </a:lnTo>
                  <a:lnTo>
                    <a:pt x="2927208" y="3343"/>
                  </a:lnTo>
                  <a:lnTo>
                    <a:pt x="2975225" y="1489"/>
                  </a:lnTo>
                  <a:lnTo>
                    <a:pt x="3023428" y="373"/>
                  </a:lnTo>
                  <a:lnTo>
                    <a:pt x="3071839" y="0"/>
                  </a:lnTo>
                  <a:lnTo>
                    <a:pt x="3074094" y="17"/>
                  </a:lnTo>
                  <a:lnTo>
                    <a:pt x="3074094" y="6143606"/>
                  </a:lnTo>
                  <a:lnTo>
                    <a:pt x="3071788" y="6143624"/>
                  </a:lnTo>
                  <a:close/>
                </a:path>
              </a:pathLst>
            </a:custGeom>
            <a:gradFill flip="none" rotWithShape="1">
              <a:gsLst>
                <a:gs pos="0">
                  <a:srgbClr val="7030A0">
                    <a:shade val="30000"/>
                    <a:satMod val="115000"/>
                  </a:srgbClr>
                </a:gs>
                <a:gs pos="50000">
                  <a:srgbClr val="7030A0">
                    <a:shade val="67500"/>
                    <a:satMod val="115000"/>
                  </a:srgbClr>
                </a:gs>
                <a:gs pos="100000">
                  <a:srgbClr val="7030A0">
                    <a:shade val="100000"/>
                    <a:satMod val="115000"/>
                  </a:srgbClr>
                </a:gs>
              </a:gsLst>
              <a:lin ang="5400000" scaled="1"/>
              <a:tileRect/>
            </a:gradFill>
          </p:spPr>
          <p:txBody>
            <a:bodyPr wrap="square" lIns="0" tIns="0" rIns="0" bIns="0" rtlCol="0"/>
            <a:lstStyle/>
            <a:p>
              <a:endParaRPr dirty="0"/>
            </a:p>
          </p:txBody>
        </p:sp>
        <p:sp>
          <p:nvSpPr>
            <p:cNvPr id="17" name="object 17"/>
            <p:cNvSpPr/>
            <p:nvPr/>
          </p:nvSpPr>
          <p:spPr>
            <a:xfrm>
              <a:off x="12086449" y="2069426"/>
              <a:ext cx="4477385" cy="6149975"/>
            </a:xfrm>
            <a:custGeom>
              <a:avLst/>
              <a:gdLst/>
              <a:ahLst/>
              <a:cxnLst/>
              <a:rect l="l" t="t" r="r" b="b"/>
              <a:pathLst>
                <a:path w="4477384" h="6149975">
                  <a:moveTo>
                    <a:pt x="917678" y="6149386"/>
                  </a:moveTo>
                  <a:lnTo>
                    <a:pt x="868968" y="6148108"/>
                  </a:lnTo>
                  <a:lnTo>
                    <a:pt x="820917" y="6144316"/>
                  </a:lnTo>
                  <a:lnTo>
                    <a:pt x="773589" y="6138074"/>
                  </a:lnTo>
                  <a:lnTo>
                    <a:pt x="727047" y="6129448"/>
                  </a:lnTo>
                  <a:lnTo>
                    <a:pt x="681355" y="6118502"/>
                  </a:lnTo>
                  <a:lnTo>
                    <a:pt x="636577" y="6105299"/>
                  </a:lnTo>
                  <a:lnTo>
                    <a:pt x="592775" y="6089905"/>
                  </a:lnTo>
                  <a:lnTo>
                    <a:pt x="550014" y="6072384"/>
                  </a:lnTo>
                  <a:lnTo>
                    <a:pt x="508357" y="6052800"/>
                  </a:lnTo>
                  <a:lnTo>
                    <a:pt x="467868" y="6031217"/>
                  </a:lnTo>
                  <a:lnTo>
                    <a:pt x="428610" y="6007701"/>
                  </a:lnTo>
                  <a:lnTo>
                    <a:pt x="390647" y="5982316"/>
                  </a:lnTo>
                  <a:lnTo>
                    <a:pt x="354043" y="5955126"/>
                  </a:lnTo>
                  <a:lnTo>
                    <a:pt x="318861" y="5926195"/>
                  </a:lnTo>
                  <a:lnTo>
                    <a:pt x="285165" y="5895588"/>
                  </a:lnTo>
                  <a:lnTo>
                    <a:pt x="253018" y="5863370"/>
                  </a:lnTo>
                  <a:lnTo>
                    <a:pt x="222485" y="5829604"/>
                  </a:lnTo>
                  <a:lnTo>
                    <a:pt x="193628" y="5794355"/>
                  </a:lnTo>
                  <a:lnTo>
                    <a:pt x="166511" y="5757689"/>
                  </a:lnTo>
                  <a:lnTo>
                    <a:pt x="141198" y="5719668"/>
                  </a:lnTo>
                  <a:lnTo>
                    <a:pt x="117753" y="5680358"/>
                  </a:lnTo>
                  <a:lnTo>
                    <a:pt x="96238" y="5639823"/>
                  </a:lnTo>
                  <a:lnTo>
                    <a:pt x="76718" y="5598127"/>
                  </a:lnTo>
                  <a:lnTo>
                    <a:pt x="59257" y="5555335"/>
                  </a:lnTo>
                  <a:lnTo>
                    <a:pt x="43917" y="5511511"/>
                  </a:lnTo>
                  <a:lnTo>
                    <a:pt x="30763" y="5466721"/>
                  </a:lnTo>
                  <a:lnTo>
                    <a:pt x="19858" y="5421027"/>
                  </a:lnTo>
                  <a:lnTo>
                    <a:pt x="11265" y="5374495"/>
                  </a:lnTo>
                  <a:lnTo>
                    <a:pt x="5049" y="5327189"/>
                  </a:lnTo>
                  <a:lnTo>
                    <a:pt x="1272" y="5279173"/>
                  </a:lnTo>
                  <a:lnTo>
                    <a:pt x="0" y="5230512"/>
                  </a:lnTo>
                  <a:lnTo>
                    <a:pt x="1272" y="5181852"/>
                  </a:lnTo>
                  <a:lnTo>
                    <a:pt x="5049" y="5133836"/>
                  </a:lnTo>
                  <a:lnTo>
                    <a:pt x="11265" y="5086531"/>
                  </a:lnTo>
                  <a:lnTo>
                    <a:pt x="19858" y="5040000"/>
                  </a:lnTo>
                  <a:lnTo>
                    <a:pt x="30763" y="4994309"/>
                  </a:lnTo>
                  <a:lnTo>
                    <a:pt x="43917" y="4949522"/>
                  </a:lnTo>
                  <a:lnTo>
                    <a:pt x="59257" y="4905704"/>
                  </a:lnTo>
                  <a:lnTo>
                    <a:pt x="76718" y="4862919"/>
                  </a:lnTo>
                  <a:lnTo>
                    <a:pt x="96238" y="4821232"/>
                  </a:lnTo>
                  <a:lnTo>
                    <a:pt x="117753" y="4780709"/>
                  </a:lnTo>
                  <a:lnTo>
                    <a:pt x="141198" y="4741412"/>
                  </a:lnTo>
                  <a:lnTo>
                    <a:pt x="166511" y="4703408"/>
                  </a:lnTo>
                  <a:lnTo>
                    <a:pt x="193628" y="4666761"/>
                  </a:lnTo>
                  <a:lnTo>
                    <a:pt x="222485" y="4631535"/>
                  </a:lnTo>
                  <a:lnTo>
                    <a:pt x="253018" y="4597796"/>
                  </a:lnTo>
                  <a:lnTo>
                    <a:pt x="285165" y="4565607"/>
                  </a:lnTo>
                  <a:lnTo>
                    <a:pt x="318861" y="4535034"/>
                  </a:lnTo>
                  <a:lnTo>
                    <a:pt x="354043" y="4506142"/>
                  </a:lnTo>
                  <a:lnTo>
                    <a:pt x="390647" y="4478994"/>
                  </a:lnTo>
                  <a:lnTo>
                    <a:pt x="428610" y="4453656"/>
                  </a:lnTo>
                  <a:lnTo>
                    <a:pt x="467868" y="4430193"/>
                  </a:lnTo>
                  <a:lnTo>
                    <a:pt x="508357" y="4408668"/>
                  </a:lnTo>
                  <a:lnTo>
                    <a:pt x="550014" y="4389148"/>
                  </a:lnTo>
                  <a:lnTo>
                    <a:pt x="592775" y="4371695"/>
                  </a:lnTo>
                  <a:lnTo>
                    <a:pt x="636577" y="4356376"/>
                  </a:lnTo>
                  <a:lnTo>
                    <a:pt x="681355" y="4343255"/>
                  </a:lnTo>
                  <a:lnTo>
                    <a:pt x="727047" y="4332396"/>
                  </a:lnTo>
                  <a:lnTo>
                    <a:pt x="773589" y="4323864"/>
                  </a:lnTo>
                  <a:lnTo>
                    <a:pt x="820917" y="4317724"/>
                  </a:lnTo>
                  <a:lnTo>
                    <a:pt x="868968" y="4314041"/>
                  </a:lnTo>
                  <a:lnTo>
                    <a:pt x="917678" y="4312879"/>
                  </a:lnTo>
                  <a:lnTo>
                    <a:pt x="968623" y="4314288"/>
                  </a:lnTo>
                  <a:lnTo>
                    <a:pt x="1018865" y="4318467"/>
                  </a:lnTo>
                  <a:lnTo>
                    <a:pt x="1068331" y="4325339"/>
                  </a:lnTo>
                  <a:lnTo>
                    <a:pt x="1116944" y="4334830"/>
                  </a:lnTo>
                  <a:lnTo>
                    <a:pt x="1164630" y="4346865"/>
                  </a:lnTo>
                  <a:lnTo>
                    <a:pt x="1211315" y="4361370"/>
                  </a:lnTo>
                  <a:lnTo>
                    <a:pt x="1256923" y="4378268"/>
                  </a:lnTo>
                  <a:lnTo>
                    <a:pt x="1301380" y="4397486"/>
                  </a:lnTo>
                  <a:lnTo>
                    <a:pt x="1344610" y="4418947"/>
                  </a:lnTo>
                  <a:lnTo>
                    <a:pt x="1386539" y="4442578"/>
                  </a:lnTo>
                  <a:lnTo>
                    <a:pt x="1427092" y="4468304"/>
                  </a:lnTo>
                  <a:lnTo>
                    <a:pt x="1466194" y="4496048"/>
                  </a:lnTo>
                  <a:lnTo>
                    <a:pt x="1503771" y="4525737"/>
                  </a:lnTo>
                  <a:lnTo>
                    <a:pt x="1539747" y="4557296"/>
                  </a:lnTo>
                  <a:lnTo>
                    <a:pt x="1574047" y="4590649"/>
                  </a:lnTo>
                  <a:lnTo>
                    <a:pt x="2086758" y="4077270"/>
                  </a:lnTo>
                  <a:lnTo>
                    <a:pt x="2053403" y="4043386"/>
                  </a:lnTo>
                  <a:lnTo>
                    <a:pt x="2021202" y="4008395"/>
                  </a:lnTo>
                  <a:lnTo>
                    <a:pt x="1990185" y="3972328"/>
                  </a:lnTo>
                  <a:lnTo>
                    <a:pt x="1960384" y="3935217"/>
                  </a:lnTo>
                  <a:lnTo>
                    <a:pt x="1931829" y="3897094"/>
                  </a:lnTo>
                  <a:lnTo>
                    <a:pt x="1904551" y="3857991"/>
                  </a:lnTo>
                  <a:lnTo>
                    <a:pt x="1878579" y="3817940"/>
                  </a:lnTo>
                  <a:lnTo>
                    <a:pt x="1853944" y="3776972"/>
                  </a:lnTo>
                  <a:lnTo>
                    <a:pt x="1830678" y="3735119"/>
                  </a:lnTo>
                  <a:lnTo>
                    <a:pt x="1808810" y="3692412"/>
                  </a:lnTo>
                  <a:lnTo>
                    <a:pt x="1788372" y="3648885"/>
                  </a:lnTo>
                  <a:lnTo>
                    <a:pt x="1769393" y="3604568"/>
                  </a:lnTo>
                  <a:lnTo>
                    <a:pt x="1751904" y="3559494"/>
                  </a:lnTo>
                  <a:lnTo>
                    <a:pt x="1735936" y="3513693"/>
                  </a:lnTo>
                  <a:lnTo>
                    <a:pt x="1721519" y="3467199"/>
                  </a:lnTo>
                  <a:lnTo>
                    <a:pt x="1708683" y="3420042"/>
                  </a:lnTo>
                  <a:lnTo>
                    <a:pt x="1697460" y="3372255"/>
                  </a:lnTo>
                  <a:lnTo>
                    <a:pt x="1687880" y="3323869"/>
                  </a:lnTo>
                  <a:lnTo>
                    <a:pt x="1679974" y="3274917"/>
                  </a:lnTo>
                  <a:lnTo>
                    <a:pt x="1673771" y="3225429"/>
                  </a:lnTo>
                  <a:lnTo>
                    <a:pt x="1669302" y="3175438"/>
                  </a:lnTo>
                  <a:lnTo>
                    <a:pt x="1666599" y="3124975"/>
                  </a:lnTo>
                  <a:lnTo>
                    <a:pt x="1665691" y="3074073"/>
                  </a:lnTo>
                  <a:lnTo>
                    <a:pt x="1666642" y="3022025"/>
                  </a:lnTo>
                  <a:lnTo>
                    <a:pt x="1669474" y="2970437"/>
                  </a:lnTo>
                  <a:lnTo>
                    <a:pt x="1674155" y="2919345"/>
                  </a:lnTo>
                  <a:lnTo>
                    <a:pt x="1680651" y="2868781"/>
                  </a:lnTo>
                  <a:lnTo>
                    <a:pt x="1688931" y="2818779"/>
                  </a:lnTo>
                  <a:lnTo>
                    <a:pt x="1698961" y="2769371"/>
                  </a:lnTo>
                  <a:lnTo>
                    <a:pt x="1710710" y="2720593"/>
                  </a:lnTo>
                  <a:lnTo>
                    <a:pt x="1724145" y="2672477"/>
                  </a:lnTo>
                  <a:lnTo>
                    <a:pt x="1739233" y="2625056"/>
                  </a:lnTo>
                  <a:lnTo>
                    <a:pt x="1755942" y="2578365"/>
                  </a:lnTo>
                  <a:lnTo>
                    <a:pt x="1774239" y="2532436"/>
                  </a:lnTo>
                  <a:lnTo>
                    <a:pt x="1794092" y="2487303"/>
                  </a:lnTo>
                  <a:lnTo>
                    <a:pt x="1815468" y="2443000"/>
                  </a:lnTo>
                  <a:lnTo>
                    <a:pt x="1838335" y="2399560"/>
                  </a:lnTo>
                  <a:lnTo>
                    <a:pt x="1862660" y="2357016"/>
                  </a:lnTo>
                  <a:lnTo>
                    <a:pt x="1888411" y="2315403"/>
                  </a:lnTo>
                  <a:lnTo>
                    <a:pt x="1915555" y="2274753"/>
                  </a:lnTo>
                  <a:lnTo>
                    <a:pt x="1944059" y="2235100"/>
                  </a:lnTo>
                  <a:lnTo>
                    <a:pt x="1973893" y="2196478"/>
                  </a:lnTo>
                  <a:lnTo>
                    <a:pt x="2005021" y="2158919"/>
                  </a:lnTo>
                  <a:lnTo>
                    <a:pt x="1486118" y="1639340"/>
                  </a:lnTo>
                  <a:lnTo>
                    <a:pt x="1445985" y="1669293"/>
                  </a:lnTo>
                  <a:lnTo>
                    <a:pt x="1404279" y="1697094"/>
                  </a:lnTo>
                  <a:lnTo>
                    <a:pt x="1361075" y="1722655"/>
                  </a:lnTo>
                  <a:lnTo>
                    <a:pt x="1316453" y="1745892"/>
                  </a:lnTo>
                  <a:lnTo>
                    <a:pt x="1270489" y="1766717"/>
                  </a:lnTo>
                  <a:lnTo>
                    <a:pt x="1223261" y="1785045"/>
                  </a:lnTo>
                  <a:lnTo>
                    <a:pt x="1174846" y="1800790"/>
                  </a:lnTo>
                  <a:lnTo>
                    <a:pt x="1125322" y="1813865"/>
                  </a:lnTo>
                  <a:lnTo>
                    <a:pt x="1074765" y="1824184"/>
                  </a:lnTo>
                  <a:lnTo>
                    <a:pt x="1023254" y="1831662"/>
                  </a:lnTo>
                  <a:lnTo>
                    <a:pt x="970866" y="1836212"/>
                  </a:lnTo>
                  <a:lnTo>
                    <a:pt x="917678" y="1837747"/>
                  </a:lnTo>
                  <a:lnTo>
                    <a:pt x="868968" y="1836469"/>
                  </a:lnTo>
                  <a:lnTo>
                    <a:pt x="820917" y="1832677"/>
                  </a:lnTo>
                  <a:lnTo>
                    <a:pt x="773589" y="1826435"/>
                  </a:lnTo>
                  <a:lnTo>
                    <a:pt x="727047" y="1817809"/>
                  </a:lnTo>
                  <a:lnTo>
                    <a:pt x="681355" y="1806863"/>
                  </a:lnTo>
                  <a:lnTo>
                    <a:pt x="636577" y="1793660"/>
                  </a:lnTo>
                  <a:lnTo>
                    <a:pt x="592775" y="1778266"/>
                  </a:lnTo>
                  <a:lnTo>
                    <a:pt x="550014" y="1760745"/>
                  </a:lnTo>
                  <a:lnTo>
                    <a:pt x="508357" y="1741161"/>
                  </a:lnTo>
                  <a:lnTo>
                    <a:pt x="467868" y="1719578"/>
                  </a:lnTo>
                  <a:lnTo>
                    <a:pt x="428610" y="1696062"/>
                  </a:lnTo>
                  <a:lnTo>
                    <a:pt x="390647" y="1670677"/>
                  </a:lnTo>
                  <a:lnTo>
                    <a:pt x="354043" y="1643487"/>
                  </a:lnTo>
                  <a:lnTo>
                    <a:pt x="318861" y="1614556"/>
                  </a:lnTo>
                  <a:lnTo>
                    <a:pt x="285165" y="1583949"/>
                  </a:lnTo>
                  <a:lnTo>
                    <a:pt x="253018" y="1551731"/>
                  </a:lnTo>
                  <a:lnTo>
                    <a:pt x="222485" y="1517965"/>
                  </a:lnTo>
                  <a:lnTo>
                    <a:pt x="193628" y="1482716"/>
                  </a:lnTo>
                  <a:lnTo>
                    <a:pt x="166511" y="1446050"/>
                  </a:lnTo>
                  <a:lnTo>
                    <a:pt x="141198" y="1408029"/>
                  </a:lnTo>
                  <a:lnTo>
                    <a:pt x="117753" y="1368719"/>
                  </a:lnTo>
                  <a:lnTo>
                    <a:pt x="96238" y="1328184"/>
                  </a:lnTo>
                  <a:lnTo>
                    <a:pt x="76718" y="1286488"/>
                  </a:lnTo>
                  <a:lnTo>
                    <a:pt x="59257" y="1243696"/>
                  </a:lnTo>
                  <a:lnTo>
                    <a:pt x="43917" y="1199873"/>
                  </a:lnTo>
                  <a:lnTo>
                    <a:pt x="30763" y="1155082"/>
                  </a:lnTo>
                  <a:lnTo>
                    <a:pt x="19858" y="1109388"/>
                  </a:lnTo>
                  <a:lnTo>
                    <a:pt x="11265" y="1062856"/>
                  </a:lnTo>
                  <a:lnTo>
                    <a:pt x="5049" y="1015550"/>
                  </a:lnTo>
                  <a:lnTo>
                    <a:pt x="1272" y="967534"/>
                  </a:lnTo>
                  <a:lnTo>
                    <a:pt x="0" y="918873"/>
                  </a:lnTo>
                  <a:lnTo>
                    <a:pt x="1276" y="870100"/>
                  </a:lnTo>
                  <a:lnTo>
                    <a:pt x="5063" y="821987"/>
                  </a:lnTo>
                  <a:lnTo>
                    <a:pt x="11297" y="774597"/>
                  </a:lnTo>
                  <a:lnTo>
                    <a:pt x="19912" y="727995"/>
                  </a:lnTo>
                  <a:lnTo>
                    <a:pt x="30844" y="682243"/>
                  </a:lnTo>
                  <a:lnTo>
                    <a:pt x="44029" y="637406"/>
                  </a:lnTo>
                  <a:lnTo>
                    <a:pt x="59403" y="593547"/>
                  </a:lnTo>
                  <a:lnTo>
                    <a:pt x="76902" y="550730"/>
                  </a:lnTo>
                  <a:lnTo>
                    <a:pt x="96460" y="509019"/>
                  </a:lnTo>
                  <a:lnTo>
                    <a:pt x="118015" y="468477"/>
                  </a:lnTo>
                  <a:lnTo>
                    <a:pt x="141500" y="429168"/>
                  </a:lnTo>
                  <a:lnTo>
                    <a:pt x="166852" y="391156"/>
                  </a:lnTo>
                  <a:lnTo>
                    <a:pt x="194007" y="354504"/>
                  </a:lnTo>
                  <a:lnTo>
                    <a:pt x="222900" y="319277"/>
                  </a:lnTo>
                  <a:lnTo>
                    <a:pt x="253467" y="285537"/>
                  </a:lnTo>
                  <a:lnTo>
                    <a:pt x="285644" y="253348"/>
                  </a:lnTo>
                  <a:lnTo>
                    <a:pt x="319366" y="222775"/>
                  </a:lnTo>
                  <a:lnTo>
                    <a:pt x="354568" y="193880"/>
                  </a:lnTo>
                  <a:lnTo>
                    <a:pt x="391187" y="166728"/>
                  </a:lnTo>
                  <a:lnTo>
                    <a:pt x="429159" y="141382"/>
                  </a:lnTo>
                  <a:lnTo>
                    <a:pt x="468418" y="117906"/>
                  </a:lnTo>
                  <a:lnTo>
                    <a:pt x="508900" y="96364"/>
                  </a:lnTo>
                  <a:lnTo>
                    <a:pt x="550541" y="76818"/>
                  </a:lnTo>
                  <a:lnTo>
                    <a:pt x="593278" y="59334"/>
                  </a:lnTo>
                  <a:lnTo>
                    <a:pt x="637044" y="43974"/>
                  </a:lnTo>
                  <a:lnTo>
                    <a:pt x="681777" y="30803"/>
                  </a:lnTo>
                  <a:lnTo>
                    <a:pt x="727411" y="19884"/>
                  </a:lnTo>
                  <a:lnTo>
                    <a:pt x="773883" y="11280"/>
                  </a:lnTo>
                  <a:lnTo>
                    <a:pt x="821127" y="5055"/>
                  </a:lnTo>
                  <a:lnTo>
                    <a:pt x="869080" y="1274"/>
                  </a:lnTo>
                  <a:lnTo>
                    <a:pt x="917678" y="0"/>
                  </a:lnTo>
                  <a:lnTo>
                    <a:pt x="966275" y="1274"/>
                  </a:lnTo>
                  <a:lnTo>
                    <a:pt x="1014228" y="5055"/>
                  </a:lnTo>
                  <a:lnTo>
                    <a:pt x="1061473" y="11280"/>
                  </a:lnTo>
                  <a:lnTo>
                    <a:pt x="1107945" y="19884"/>
                  </a:lnTo>
                  <a:lnTo>
                    <a:pt x="1153579" y="30803"/>
                  </a:lnTo>
                  <a:lnTo>
                    <a:pt x="1198311" y="43974"/>
                  </a:lnTo>
                  <a:lnTo>
                    <a:pt x="1242078" y="59334"/>
                  </a:lnTo>
                  <a:lnTo>
                    <a:pt x="1284814" y="76818"/>
                  </a:lnTo>
                  <a:lnTo>
                    <a:pt x="1326456" y="96364"/>
                  </a:lnTo>
                  <a:lnTo>
                    <a:pt x="1366938" y="117906"/>
                  </a:lnTo>
                  <a:lnTo>
                    <a:pt x="1406197" y="141382"/>
                  </a:lnTo>
                  <a:lnTo>
                    <a:pt x="1444168" y="166728"/>
                  </a:lnTo>
                  <a:lnTo>
                    <a:pt x="1480787" y="193880"/>
                  </a:lnTo>
                  <a:lnTo>
                    <a:pt x="1515990" y="222775"/>
                  </a:lnTo>
                  <a:lnTo>
                    <a:pt x="1549712" y="253348"/>
                  </a:lnTo>
                  <a:lnTo>
                    <a:pt x="1581888" y="285537"/>
                  </a:lnTo>
                  <a:lnTo>
                    <a:pt x="1612455" y="319277"/>
                  </a:lnTo>
                  <a:lnTo>
                    <a:pt x="1641348" y="354504"/>
                  </a:lnTo>
                  <a:lnTo>
                    <a:pt x="1668503" y="391156"/>
                  </a:lnTo>
                  <a:lnTo>
                    <a:pt x="1693856" y="429168"/>
                  </a:lnTo>
                  <a:lnTo>
                    <a:pt x="1717341" y="468477"/>
                  </a:lnTo>
                  <a:lnTo>
                    <a:pt x="1738895" y="509019"/>
                  </a:lnTo>
                  <a:lnTo>
                    <a:pt x="1758454" y="550730"/>
                  </a:lnTo>
                  <a:lnTo>
                    <a:pt x="1775952" y="593547"/>
                  </a:lnTo>
                  <a:lnTo>
                    <a:pt x="1791326" y="637406"/>
                  </a:lnTo>
                  <a:lnTo>
                    <a:pt x="1804512" y="682243"/>
                  </a:lnTo>
                  <a:lnTo>
                    <a:pt x="1815444" y="727995"/>
                  </a:lnTo>
                  <a:lnTo>
                    <a:pt x="1824059" y="774597"/>
                  </a:lnTo>
                  <a:lnTo>
                    <a:pt x="1830292" y="821987"/>
                  </a:lnTo>
                  <a:lnTo>
                    <a:pt x="1834079" y="870100"/>
                  </a:lnTo>
                  <a:lnTo>
                    <a:pt x="1835356" y="918873"/>
                  </a:lnTo>
                  <a:lnTo>
                    <a:pt x="1833817" y="972175"/>
                  </a:lnTo>
                  <a:lnTo>
                    <a:pt x="1829258" y="1024675"/>
                  </a:lnTo>
                  <a:lnTo>
                    <a:pt x="1821769" y="1076291"/>
                  </a:lnTo>
                  <a:lnTo>
                    <a:pt x="1811440" y="1126941"/>
                  </a:lnTo>
                  <a:lnTo>
                    <a:pt x="1798359" y="1176544"/>
                  </a:lnTo>
                  <a:lnTo>
                    <a:pt x="1782616" y="1225020"/>
                  </a:lnTo>
                  <a:lnTo>
                    <a:pt x="1764301" y="1272286"/>
                  </a:lnTo>
                  <a:lnTo>
                    <a:pt x="1743503" y="1318262"/>
                  </a:lnTo>
                  <a:lnTo>
                    <a:pt x="1720311" y="1362866"/>
                  </a:lnTo>
                  <a:lnTo>
                    <a:pt x="1694814" y="1406016"/>
                  </a:lnTo>
                  <a:lnTo>
                    <a:pt x="1667102" y="1447632"/>
                  </a:lnTo>
                  <a:lnTo>
                    <a:pt x="1637265" y="1487631"/>
                  </a:lnTo>
                  <a:lnTo>
                    <a:pt x="1605391" y="1525934"/>
                  </a:lnTo>
                  <a:lnTo>
                    <a:pt x="1571570" y="1562457"/>
                  </a:lnTo>
                  <a:lnTo>
                    <a:pt x="2083043" y="2074596"/>
                  </a:lnTo>
                  <a:lnTo>
                    <a:pt x="2118248" y="2040874"/>
                  </a:lnTo>
                  <a:lnTo>
                    <a:pt x="2154601" y="2008384"/>
                  </a:lnTo>
                  <a:lnTo>
                    <a:pt x="2192068" y="1977159"/>
                  </a:lnTo>
                  <a:lnTo>
                    <a:pt x="2230614" y="1947232"/>
                  </a:lnTo>
                  <a:lnTo>
                    <a:pt x="2270206" y="1918635"/>
                  </a:lnTo>
                  <a:lnTo>
                    <a:pt x="2310809" y="1891401"/>
                  </a:lnTo>
                  <a:lnTo>
                    <a:pt x="2352389" y="1865563"/>
                  </a:lnTo>
                  <a:lnTo>
                    <a:pt x="2394912" y="1841154"/>
                  </a:lnTo>
                  <a:lnTo>
                    <a:pt x="2438343" y="1818207"/>
                  </a:lnTo>
                  <a:lnTo>
                    <a:pt x="2482649" y="1796755"/>
                  </a:lnTo>
                  <a:lnTo>
                    <a:pt x="2527795" y="1776830"/>
                  </a:lnTo>
                  <a:lnTo>
                    <a:pt x="2573746" y="1758465"/>
                  </a:lnTo>
                  <a:lnTo>
                    <a:pt x="2620470" y="1741694"/>
                  </a:lnTo>
                  <a:lnTo>
                    <a:pt x="2667932" y="1726548"/>
                  </a:lnTo>
                  <a:lnTo>
                    <a:pt x="2716096" y="1713062"/>
                  </a:lnTo>
                  <a:lnTo>
                    <a:pt x="2764930" y="1701267"/>
                  </a:lnTo>
                  <a:lnTo>
                    <a:pt x="2814399" y="1691196"/>
                  </a:lnTo>
                  <a:lnTo>
                    <a:pt x="2864469" y="1682883"/>
                  </a:lnTo>
                  <a:lnTo>
                    <a:pt x="2915106" y="1676360"/>
                  </a:lnTo>
                  <a:lnTo>
                    <a:pt x="2966275" y="1671660"/>
                  </a:lnTo>
                  <a:lnTo>
                    <a:pt x="3017942" y="1668816"/>
                  </a:lnTo>
                  <a:lnTo>
                    <a:pt x="3070073" y="1667861"/>
                  </a:lnTo>
                  <a:lnTo>
                    <a:pt x="3118334" y="1668678"/>
                  </a:lnTo>
                  <a:lnTo>
                    <a:pt x="3166191" y="1671113"/>
                  </a:lnTo>
                  <a:lnTo>
                    <a:pt x="3213618" y="1675138"/>
                  </a:lnTo>
                  <a:lnTo>
                    <a:pt x="3260589" y="1680728"/>
                  </a:lnTo>
                  <a:lnTo>
                    <a:pt x="3307077" y="1687856"/>
                  </a:lnTo>
                  <a:lnTo>
                    <a:pt x="3353057" y="1696496"/>
                  </a:lnTo>
                  <a:lnTo>
                    <a:pt x="3398502" y="1706620"/>
                  </a:lnTo>
                  <a:lnTo>
                    <a:pt x="3443386" y="1718203"/>
                  </a:lnTo>
                  <a:lnTo>
                    <a:pt x="3487682" y="1731218"/>
                  </a:lnTo>
                  <a:lnTo>
                    <a:pt x="3531365" y="1745639"/>
                  </a:lnTo>
                  <a:lnTo>
                    <a:pt x="3574407" y="1761440"/>
                  </a:lnTo>
                  <a:lnTo>
                    <a:pt x="3616783" y="1778593"/>
                  </a:lnTo>
                  <a:lnTo>
                    <a:pt x="3658466" y="1797072"/>
                  </a:lnTo>
                  <a:lnTo>
                    <a:pt x="3699431" y="1816852"/>
                  </a:lnTo>
                  <a:lnTo>
                    <a:pt x="3739650" y="1837905"/>
                  </a:lnTo>
                  <a:lnTo>
                    <a:pt x="3779099" y="1860205"/>
                  </a:lnTo>
                  <a:lnTo>
                    <a:pt x="3817749" y="1883726"/>
                  </a:lnTo>
                  <a:lnTo>
                    <a:pt x="3855575" y="1908442"/>
                  </a:lnTo>
                  <a:lnTo>
                    <a:pt x="3892552" y="1934325"/>
                  </a:lnTo>
                  <a:lnTo>
                    <a:pt x="3928651" y="1961349"/>
                  </a:lnTo>
                  <a:lnTo>
                    <a:pt x="3963848" y="1989488"/>
                  </a:lnTo>
                  <a:lnTo>
                    <a:pt x="3998116" y="2018716"/>
                  </a:lnTo>
                  <a:lnTo>
                    <a:pt x="4031429" y="2049005"/>
                  </a:lnTo>
                  <a:lnTo>
                    <a:pt x="4063760" y="2080331"/>
                  </a:lnTo>
                  <a:lnTo>
                    <a:pt x="4095084" y="2112665"/>
                  </a:lnTo>
                  <a:lnTo>
                    <a:pt x="4125373" y="2145982"/>
                  </a:lnTo>
                  <a:lnTo>
                    <a:pt x="4154602" y="2180256"/>
                  </a:lnTo>
                  <a:lnTo>
                    <a:pt x="4182744" y="2215459"/>
                  </a:lnTo>
                  <a:lnTo>
                    <a:pt x="4209773" y="2251566"/>
                  </a:lnTo>
                  <a:lnTo>
                    <a:pt x="4235663" y="2288549"/>
                  </a:lnTo>
                  <a:lnTo>
                    <a:pt x="4260387" y="2326384"/>
                  </a:lnTo>
                  <a:lnTo>
                    <a:pt x="4283920" y="2365042"/>
                  </a:lnTo>
                  <a:lnTo>
                    <a:pt x="4306235" y="2404498"/>
                  </a:lnTo>
                  <a:lnTo>
                    <a:pt x="4327306" y="2444725"/>
                  </a:lnTo>
                  <a:lnTo>
                    <a:pt x="4347106" y="2485697"/>
                  </a:lnTo>
                  <a:lnTo>
                    <a:pt x="4365609" y="2527387"/>
                  </a:lnTo>
                  <a:lnTo>
                    <a:pt x="4382789" y="2569769"/>
                  </a:lnTo>
                  <a:lnTo>
                    <a:pt x="4398620" y="2612816"/>
                  </a:lnTo>
                  <a:lnTo>
                    <a:pt x="4413075" y="2656502"/>
                  </a:lnTo>
                  <a:lnTo>
                    <a:pt x="4426128" y="2700801"/>
                  </a:lnTo>
                  <a:lnTo>
                    <a:pt x="4437753" y="2745686"/>
                  </a:lnTo>
                  <a:lnTo>
                    <a:pt x="4447923" y="2791131"/>
                  </a:lnTo>
                  <a:lnTo>
                    <a:pt x="4456613" y="2837109"/>
                  </a:lnTo>
                  <a:lnTo>
                    <a:pt x="4463796" y="2883594"/>
                  </a:lnTo>
                  <a:lnTo>
                    <a:pt x="4469446" y="2930559"/>
                  </a:lnTo>
                  <a:lnTo>
                    <a:pt x="4473536" y="2977978"/>
                  </a:lnTo>
                  <a:lnTo>
                    <a:pt x="4476040" y="3025825"/>
                  </a:lnTo>
                  <a:lnTo>
                    <a:pt x="4476932" y="3074072"/>
                  </a:lnTo>
                  <a:lnTo>
                    <a:pt x="4476117" y="3122320"/>
                  </a:lnTo>
                  <a:lnTo>
                    <a:pt x="4473691" y="3170167"/>
                  </a:lnTo>
                  <a:lnTo>
                    <a:pt x="4469678" y="3217586"/>
                  </a:lnTo>
                  <a:lnTo>
                    <a:pt x="4464105" y="3264551"/>
                  </a:lnTo>
                  <a:lnTo>
                    <a:pt x="4456999" y="3311036"/>
                  </a:lnTo>
                  <a:lnTo>
                    <a:pt x="4448385" y="3357014"/>
                  </a:lnTo>
                  <a:lnTo>
                    <a:pt x="4438291" y="3402458"/>
                  </a:lnTo>
                  <a:lnTo>
                    <a:pt x="4426741" y="3447343"/>
                  </a:lnTo>
                  <a:lnTo>
                    <a:pt x="4413763" y="3491642"/>
                  </a:lnTo>
                  <a:lnTo>
                    <a:pt x="4399382" y="3535329"/>
                  </a:lnTo>
                  <a:lnTo>
                    <a:pt x="4383625" y="3578376"/>
                  </a:lnTo>
                  <a:lnTo>
                    <a:pt x="4366518" y="3620758"/>
                  </a:lnTo>
                  <a:lnTo>
                    <a:pt x="4348087" y="3662448"/>
                  </a:lnTo>
                  <a:lnTo>
                    <a:pt x="4328359" y="3703420"/>
                  </a:lnTo>
                  <a:lnTo>
                    <a:pt x="4307358" y="3743647"/>
                  </a:lnTo>
                  <a:lnTo>
                    <a:pt x="4285113" y="3783103"/>
                  </a:lnTo>
                  <a:lnTo>
                    <a:pt x="4261648" y="3821761"/>
                  </a:lnTo>
                  <a:lnTo>
                    <a:pt x="4236991" y="3859595"/>
                  </a:lnTo>
                  <a:lnTo>
                    <a:pt x="4211167" y="3896579"/>
                  </a:lnTo>
                  <a:lnTo>
                    <a:pt x="4184202" y="3932686"/>
                  </a:lnTo>
                  <a:lnTo>
                    <a:pt x="4156123" y="3967889"/>
                  </a:lnTo>
                  <a:lnTo>
                    <a:pt x="4126956" y="4002162"/>
                  </a:lnTo>
                  <a:lnTo>
                    <a:pt x="4096728" y="4035480"/>
                  </a:lnTo>
                  <a:lnTo>
                    <a:pt x="4065463" y="4067814"/>
                  </a:lnTo>
                  <a:lnTo>
                    <a:pt x="4033189" y="4099139"/>
                  </a:lnTo>
                  <a:lnTo>
                    <a:pt x="3999932" y="4129429"/>
                  </a:lnTo>
                  <a:lnTo>
                    <a:pt x="3965718" y="4158657"/>
                  </a:lnTo>
                  <a:lnTo>
                    <a:pt x="3930573" y="4186796"/>
                  </a:lnTo>
                  <a:lnTo>
                    <a:pt x="3894523" y="4213820"/>
                  </a:lnTo>
                  <a:lnTo>
                    <a:pt x="3857595" y="4239703"/>
                  </a:lnTo>
                  <a:lnTo>
                    <a:pt x="3819815" y="4264418"/>
                  </a:lnTo>
                  <a:lnTo>
                    <a:pt x="3781209" y="4287939"/>
                  </a:lnTo>
                  <a:lnTo>
                    <a:pt x="3741802" y="4310240"/>
                  </a:lnTo>
                  <a:lnTo>
                    <a:pt x="3701623" y="4331293"/>
                  </a:lnTo>
                  <a:lnTo>
                    <a:pt x="3660696" y="4351072"/>
                  </a:lnTo>
                  <a:lnTo>
                    <a:pt x="3619047" y="4369552"/>
                  </a:lnTo>
                  <a:lnTo>
                    <a:pt x="3576704" y="4386705"/>
                  </a:lnTo>
                  <a:lnTo>
                    <a:pt x="3533692" y="4402506"/>
                  </a:lnTo>
                  <a:lnTo>
                    <a:pt x="3490037" y="4416927"/>
                  </a:lnTo>
                  <a:lnTo>
                    <a:pt x="3445766" y="4429942"/>
                  </a:lnTo>
                  <a:lnTo>
                    <a:pt x="3400904" y="4441525"/>
                  </a:lnTo>
                  <a:lnTo>
                    <a:pt x="3355479" y="4451649"/>
                  </a:lnTo>
                  <a:lnTo>
                    <a:pt x="3309516" y="4460289"/>
                  </a:lnTo>
                  <a:lnTo>
                    <a:pt x="3263041" y="4467417"/>
                  </a:lnTo>
                  <a:lnTo>
                    <a:pt x="3216081" y="4473007"/>
                  </a:lnTo>
                  <a:lnTo>
                    <a:pt x="3168661" y="4477032"/>
                  </a:lnTo>
                  <a:lnTo>
                    <a:pt x="3120809" y="4479467"/>
                  </a:lnTo>
                  <a:lnTo>
                    <a:pt x="3072550" y="4480284"/>
                  </a:lnTo>
                  <a:lnTo>
                    <a:pt x="3021498" y="4479369"/>
                  </a:lnTo>
                  <a:lnTo>
                    <a:pt x="2970903" y="4476643"/>
                  </a:lnTo>
                  <a:lnTo>
                    <a:pt x="2920797" y="4472140"/>
                  </a:lnTo>
                  <a:lnTo>
                    <a:pt x="2871211" y="4465890"/>
                  </a:lnTo>
                  <a:lnTo>
                    <a:pt x="2822174" y="4457925"/>
                  </a:lnTo>
                  <a:lnTo>
                    <a:pt x="2773718" y="4448276"/>
                  </a:lnTo>
                  <a:lnTo>
                    <a:pt x="2725872" y="4436976"/>
                  </a:lnTo>
                  <a:lnTo>
                    <a:pt x="2678669" y="4424056"/>
                  </a:lnTo>
                  <a:lnTo>
                    <a:pt x="2632138" y="4409547"/>
                  </a:lnTo>
                  <a:lnTo>
                    <a:pt x="2586311" y="4393481"/>
                  </a:lnTo>
                  <a:lnTo>
                    <a:pt x="2541217" y="4375890"/>
                  </a:lnTo>
                  <a:lnTo>
                    <a:pt x="2496887" y="4356805"/>
                  </a:lnTo>
                  <a:lnTo>
                    <a:pt x="2453353" y="4336259"/>
                  </a:lnTo>
                  <a:lnTo>
                    <a:pt x="2410644" y="4314282"/>
                  </a:lnTo>
                  <a:lnTo>
                    <a:pt x="2368792" y="4290906"/>
                  </a:lnTo>
                  <a:lnTo>
                    <a:pt x="2327826" y="4266163"/>
                  </a:lnTo>
                  <a:lnTo>
                    <a:pt x="2287779" y="4240085"/>
                  </a:lnTo>
                  <a:lnTo>
                    <a:pt x="2248679" y="4212702"/>
                  </a:lnTo>
                  <a:lnTo>
                    <a:pt x="2210559" y="4184048"/>
                  </a:lnTo>
                  <a:lnTo>
                    <a:pt x="2173448" y="4154152"/>
                  </a:lnTo>
                  <a:lnTo>
                    <a:pt x="1650830" y="4677452"/>
                  </a:lnTo>
                  <a:lnTo>
                    <a:pt x="1678655" y="4716680"/>
                  </a:lnTo>
                  <a:lnTo>
                    <a:pt x="1704489" y="4757429"/>
                  </a:lnTo>
                  <a:lnTo>
                    <a:pt x="1728251" y="4799616"/>
                  </a:lnTo>
                  <a:lnTo>
                    <a:pt x="1749858" y="4843159"/>
                  </a:lnTo>
                  <a:lnTo>
                    <a:pt x="1769230" y="4887976"/>
                  </a:lnTo>
                  <a:lnTo>
                    <a:pt x="1786283" y="4933986"/>
                  </a:lnTo>
                  <a:lnTo>
                    <a:pt x="1800937" y="4981107"/>
                  </a:lnTo>
                  <a:lnTo>
                    <a:pt x="1813110" y="5029257"/>
                  </a:lnTo>
                  <a:lnTo>
                    <a:pt x="1822720" y="5078355"/>
                  </a:lnTo>
                  <a:lnTo>
                    <a:pt x="1829686" y="5128318"/>
                  </a:lnTo>
                  <a:lnTo>
                    <a:pt x="1833925" y="5179064"/>
                  </a:lnTo>
                  <a:lnTo>
                    <a:pt x="1835356" y="5230512"/>
                  </a:lnTo>
                  <a:lnTo>
                    <a:pt x="1834079" y="5279285"/>
                  </a:lnTo>
                  <a:lnTo>
                    <a:pt x="1830292" y="5327399"/>
                  </a:lnTo>
                  <a:lnTo>
                    <a:pt x="1824059" y="5374788"/>
                  </a:lnTo>
                  <a:lnTo>
                    <a:pt x="1815444" y="5421391"/>
                  </a:lnTo>
                  <a:lnTo>
                    <a:pt x="1804512" y="5467143"/>
                  </a:lnTo>
                  <a:lnTo>
                    <a:pt x="1791326" y="5511980"/>
                  </a:lnTo>
                  <a:lnTo>
                    <a:pt x="1775952" y="5555838"/>
                  </a:lnTo>
                  <a:lnTo>
                    <a:pt x="1758454" y="5598655"/>
                  </a:lnTo>
                  <a:lnTo>
                    <a:pt x="1738895" y="5640367"/>
                  </a:lnTo>
                  <a:lnTo>
                    <a:pt x="1717341" y="5680908"/>
                  </a:lnTo>
                  <a:lnTo>
                    <a:pt x="1693856" y="5720217"/>
                  </a:lnTo>
                  <a:lnTo>
                    <a:pt x="1668503" y="5758230"/>
                  </a:lnTo>
                  <a:lnTo>
                    <a:pt x="1641348" y="5794881"/>
                  </a:lnTo>
                  <a:lnTo>
                    <a:pt x="1612455" y="5830109"/>
                  </a:lnTo>
                  <a:lnTo>
                    <a:pt x="1581888" y="5863849"/>
                  </a:lnTo>
                  <a:lnTo>
                    <a:pt x="1549712" y="5896038"/>
                  </a:lnTo>
                  <a:lnTo>
                    <a:pt x="1515990" y="5926611"/>
                  </a:lnTo>
                  <a:lnTo>
                    <a:pt x="1480787" y="5955506"/>
                  </a:lnTo>
                  <a:lnTo>
                    <a:pt x="1444168" y="5982658"/>
                  </a:lnTo>
                  <a:lnTo>
                    <a:pt x="1406197" y="6008004"/>
                  </a:lnTo>
                  <a:lnTo>
                    <a:pt x="1366938" y="6031480"/>
                  </a:lnTo>
                  <a:lnTo>
                    <a:pt x="1326456" y="6053022"/>
                  </a:lnTo>
                  <a:lnTo>
                    <a:pt x="1284814" y="6072567"/>
                  </a:lnTo>
                  <a:lnTo>
                    <a:pt x="1242078" y="6090052"/>
                  </a:lnTo>
                  <a:lnTo>
                    <a:pt x="1198311" y="6105411"/>
                  </a:lnTo>
                  <a:lnTo>
                    <a:pt x="1153579" y="6118583"/>
                  </a:lnTo>
                  <a:lnTo>
                    <a:pt x="1107945" y="6129502"/>
                  </a:lnTo>
                  <a:lnTo>
                    <a:pt x="1061473" y="6138106"/>
                  </a:lnTo>
                  <a:lnTo>
                    <a:pt x="1014228" y="6144330"/>
                  </a:lnTo>
                  <a:lnTo>
                    <a:pt x="966275" y="6148112"/>
                  </a:lnTo>
                  <a:lnTo>
                    <a:pt x="917678" y="6149386"/>
                  </a:lnTo>
                  <a:close/>
                </a:path>
              </a:pathLst>
            </a:custGeom>
            <a:solidFill>
              <a:srgbClr val="7030A0"/>
            </a:solidFill>
          </p:spPr>
          <p:txBody>
            <a:bodyPr wrap="square" lIns="0" tIns="0" rIns="0" bIns="0" rtlCol="0"/>
            <a:lstStyle/>
            <a:p>
              <a:endParaRPr dirty="0"/>
            </a:p>
          </p:txBody>
        </p:sp>
        <p:pic>
          <p:nvPicPr>
            <p:cNvPr id="18" name="object 18"/>
            <p:cNvPicPr/>
            <p:nvPr/>
          </p:nvPicPr>
          <p:blipFill>
            <a:blip r:embed="rId3" cstate="print">
              <a:extLst>
                <a:ext uri="{28A0092B-C50C-407E-A947-70E740481C1C}">
                  <a14:useLocalDpi xmlns:a14="http://schemas.microsoft.com/office/drawing/2010/main" val="0"/>
                </a:ext>
              </a:extLst>
            </a:blip>
            <a:srcRect l="22449" t="-3134" r="22449" b="-3134"/>
            <a:stretch>
              <a:fillRect/>
            </a:stretch>
          </p:blipFill>
          <p:spPr>
            <a:xfrm>
              <a:off x="12201750" y="6495506"/>
              <a:ext cx="1606787" cy="1606786"/>
            </a:xfrm>
            <a:prstGeom prst="ellipse">
              <a:avLst/>
            </a:prstGeom>
            <a:ln w="63500" cap="rnd">
              <a:noFill/>
            </a:ln>
            <a:effectLst>
              <a:outerShdw blurRad="635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20" name="object 20"/>
            <p:cNvPicPr/>
            <p:nvPr/>
          </p:nvPicPr>
          <p:blipFill>
            <a:blip r:embed="rId4">
              <a:extLst>
                <a:ext uri="{28A0092B-C50C-407E-A947-70E740481C1C}">
                  <a14:useLocalDpi xmlns:a14="http://schemas.microsoft.com/office/drawing/2010/main" val="0"/>
                </a:ext>
              </a:extLst>
            </a:blip>
            <a:srcRect t="1854" b="1854"/>
            <a:stretch/>
          </p:blipFill>
          <p:spPr>
            <a:xfrm>
              <a:off x="13883981" y="3899621"/>
              <a:ext cx="2578793" cy="2483190"/>
            </a:xfrm>
            <a:prstGeom prst="ellipse">
              <a:avLst/>
            </a:prstGeom>
            <a:ln w="6350" cap="rnd">
              <a:solidFill>
                <a:srgbClr val="852D74"/>
              </a:solidFill>
            </a:ln>
            <a:effectLst>
              <a:outerShdw blurRad="635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pic>
          <p:nvPicPr>
            <p:cNvPr id="19" name="object 19"/>
            <p:cNvPicPr/>
            <p:nvPr/>
          </p:nvPicPr>
          <p:blipFill>
            <a:blip r:embed="rId5">
              <a:extLst>
                <a:ext uri="{28A0092B-C50C-407E-A947-70E740481C1C}">
                  <a14:useLocalDpi xmlns:a14="http://schemas.microsoft.com/office/drawing/2010/main" val="0"/>
                </a:ext>
              </a:extLst>
            </a:blip>
            <a:srcRect l="18119" t="-1899" r="18119" b="-1899"/>
            <a:stretch>
              <a:fillRect/>
            </a:stretch>
          </p:blipFill>
          <p:spPr>
            <a:xfrm>
              <a:off x="12201750" y="2184708"/>
              <a:ext cx="1606787" cy="1606786"/>
            </a:xfrm>
            <a:prstGeom prst="ellipse">
              <a:avLst/>
            </a:prstGeom>
            <a:ln w="3175" cap="rnd">
              <a:solidFill>
                <a:srgbClr val="C0D6E1"/>
              </a:solidFill>
            </a:ln>
            <a:effectLst>
              <a:outerShdw blurRad="635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p:spPr>
        </p:pic>
      </p:grpSp>
      <p:sp>
        <p:nvSpPr>
          <p:cNvPr id="21" name="object 21"/>
          <p:cNvSpPr txBox="1">
            <a:spLocks noGrp="1"/>
          </p:cNvSpPr>
          <p:nvPr>
            <p:ph type="title"/>
          </p:nvPr>
        </p:nvSpPr>
        <p:spPr>
          <a:xfrm>
            <a:off x="2321293" y="2957289"/>
            <a:ext cx="7391653" cy="1500411"/>
          </a:xfrm>
          <a:prstGeom prst="rect">
            <a:avLst/>
          </a:prstGeom>
        </p:spPr>
        <p:txBody>
          <a:bodyPr vert="horz" wrap="square" lIns="0" tIns="12700" rIns="0" bIns="0" rtlCol="0">
            <a:spAutoFit/>
          </a:bodyPr>
          <a:lstStyle/>
          <a:p>
            <a:pPr marL="12700">
              <a:lnSpc>
                <a:spcPts val="3425"/>
              </a:lnSpc>
              <a:spcBef>
                <a:spcPts val="100"/>
              </a:spcBef>
            </a:pPr>
            <a:r>
              <a:rPr sz="3000" spc="330" dirty="0">
                <a:solidFill>
                  <a:srgbClr val="852D74"/>
                </a:solidFill>
              </a:rPr>
              <a:t>PRESENTATION</a:t>
            </a:r>
            <a:endParaRPr sz="3000" dirty="0">
              <a:solidFill>
                <a:srgbClr val="852D74"/>
              </a:solidFill>
            </a:endParaRPr>
          </a:p>
          <a:p>
            <a:pPr marL="12700">
              <a:lnSpc>
                <a:spcPts val="8225"/>
              </a:lnSpc>
            </a:pPr>
            <a:r>
              <a:rPr sz="7000" spc="480" dirty="0">
                <a:solidFill>
                  <a:srgbClr val="852D74"/>
                </a:solidFill>
              </a:rPr>
              <a:t>Content</a:t>
            </a:r>
            <a:r>
              <a:rPr sz="7000" spc="-770" dirty="0">
                <a:solidFill>
                  <a:srgbClr val="852D74"/>
                </a:solidFill>
              </a:rPr>
              <a:t> </a:t>
            </a:r>
            <a:r>
              <a:rPr sz="7000" spc="150" dirty="0">
                <a:solidFill>
                  <a:srgbClr val="852D74"/>
                </a:solidFill>
              </a:rPr>
              <a:t>List</a:t>
            </a:r>
            <a:endParaRPr sz="7000" dirty="0">
              <a:solidFill>
                <a:srgbClr val="852D74"/>
              </a:solidFill>
            </a:endParaRPr>
          </a:p>
        </p:txBody>
      </p:sp>
      <p:sp>
        <p:nvSpPr>
          <p:cNvPr id="42" name="object 22">
            <a:extLst>
              <a:ext uri="{FF2B5EF4-FFF2-40B4-BE49-F238E27FC236}">
                <a16:creationId xmlns:a16="http://schemas.microsoft.com/office/drawing/2014/main" id="{D8AD3895-FA00-E131-9A1E-62E813099A11}"/>
              </a:ext>
            </a:extLst>
          </p:cNvPr>
          <p:cNvSpPr txBox="1"/>
          <p:nvPr/>
        </p:nvSpPr>
        <p:spPr>
          <a:xfrm>
            <a:off x="2371669" y="4599970"/>
            <a:ext cx="4042630" cy="397545"/>
          </a:xfrm>
          <a:prstGeom prst="rect">
            <a:avLst/>
          </a:prstGeom>
        </p:spPr>
        <p:txBody>
          <a:bodyPr vert="horz" wrap="square" lIns="0" tIns="12700" rIns="0" bIns="0" rtlCol="0">
            <a:spAutoFit/>
          </a:bodyPr>
          <a:lstStyle/>
          <a:p>
            <a:pPr marL="12700">
              <a:lnSpc>
                <a:spcPct val="100000"/>
              </a:lnSpc>
              <a:spcBef>
                <a:spcPts val="100"/>
              </a:spcBef>
              <a:tabLst>
                <a:tab pos="570865" algn="l"/>
              </a:tabLst>
            </a:pPr>
            <a:r>
              <a:rPr lang="en-US" sz="3750" b="1" spc="209" baseline="-21111" dirty="0">
                <a:solidFill>
                  <a:schemeClr val="accent1">
                    <a:lumMod val="75000"/>
                  </a:schemeClr>
                </a:solidFill>
                <a:latin typeface="Trebuchet MS"/>
                <a:cs typeface="Trebuchet MS"/>
              </a:rPr>
              <a:t>01</a:t>
            </a:r>
            <a:r>
              <a:rPr lang="en-US" sz="2500" b="1" dirty="0">
                <a:solidFill>
                  <a:srgbClr val="2D9E90"/>
                </a:solidFill>
                <a:latin typeface="Trebuchet MS"/>
                <a:cs typeface="Trebuchet MS"/>
              </a:rPr>
              <a:t>	 </a:t>
            </a:r>
            <a:r>
              <a:rPr lang="en-US" sz="2500" b="1" spc="140" dirty="0">
                <a:solidFill>
                  <a:srgbClr val="3C3C3C"/>
                </a:solidFill>
                <a:latin typeface="Trebuchet MS"/>
                <a:cs typeface="Trebuchet MS"/>
              </a:rPr>
              <a:t>Optimizer</a:t>
            </a:r>
            <a:endParaRPr lang="en-US" sz="2500" dirty="0">
              <a:latin typeface="Trebuchet MS"/>
              <a:cs typeface="Trebuchet MS"/>
            </a:endParaRPr>
          </a:p>
        </p:txBody>
      </p:sp>
      <p:sp>
        <p:nvSpPr>
          <p:cNvPr id="43" name="object 24">
            <a:extLst>
              <a:ext uri="{FF2B5EF4-FFF2-40B4-BE49-F238E27FC236}">
                <a16:creationId xmlns:a16="http://schemas.microsoft.com/office/drawing/2014/main" id="{922637ED-EE71-CAE0-21C2-9CA921505AC1}"/>
              </a:ext>
            </a:extLst>
          </p:cNvPr>
          <p:cNvSpPr txBox="1"/>
          <p:nvPr/>
        </p:nvSpPr>
        <p:spPr>
          <a:xfrm>
            <a:off x="2371669" y="5259999"/>
            <a:ext cx="3825077" cy="397545"/>
          </a:xfrm>
          <a:prstGeom prst="rect">
            <a:avLst/>
          </a:prstGeom>
        </p:spPr>
        <p:txBody>
          <a:bodyPr vert="horz" wrap="square" lIns="0" tIns="12700" rIns="0" bIns="0" rtlCol="0">
            <a:spAutoFit/>
          </a:bodyPr>
          <a:lstStyle/>
          <a:p>
            <a:pPr marL="12700">
              <a:lnSpc>
                <a:spcPct val="100000"/>
              </a:lnSpc>
              <a:spcBef>
                <a:spcPts val="100"/>
              </a:spcBef>
              <a:tabLst>
                <a:tab pos="629285" algn="l"/>
              </a:tabLst>
            </a:pPr>
            <a:r>
              <a:rPr sz="3750" b="1" spc="209" baseline="-21111" dirty="0">
                <a:solidFill>
                  <a:schemeClr val="accent1">
                    <a:lumMod val="75000"/>
                  </a:schemeClr>
                </a:solidFill>
                <a:latin typeface="Trebuchet MS"/>
                <a:cs typeface="Trebuchet MS"/>
              </a:rPr>
              <a:t>02</a:t>
            </a:r>
            <a:r>
              <a:rPr sz="2500" b="1" dirty="0">
                <a:solidFill>
                  <a:srgbClr val="2D9E90"/>
                </a:solidFill>
                <a:latin typeface="Trebuchet MS"/>
                <a:cs typeface="Trebuchet MS"/>
              </a:rPr>
              <a:t>	</a:t>
            </a:r>
            <a:r>
              <a:rPr lang="en-US" sz="2500" b="1" dirty="0">
                <a:solidFill>
                  <a:srgbClr val="2D9E90"/>
                </a:solidFill>
                <a:latin typeface="Trebuchet MS"/>
                <a:cs typeface="Trebuchet MS"/>
              </a:rPr>
              <a:t> </a:t>
            </a:r>
            <a:r>
              <a:rPr lang="en-US" sz="2500" b="1" spc="140" dirty="0">
                <a:solidFill>
                  <a:srgbClr val="3C3C3C"/>
                </a:solidFill>
                <a:latin typeface="Trebuchet MS"/>
                <a:cs typeface="Trebuchet MS"/>
              </a:rPr>
              <a:t>Gradient Descent</a:t>
            </a:r>
            <a:endParaRPr sz="2500" dirty="0">
              <a:latin typeface="Trebuchet MS"/>
              <a:cs typeface="Trebuchet MS"/>
            </a:endParaRPr>
          </a:p>
        </p:txBody>
      </p:sp>
      <p:sp>
        <p:nvSpPr>
          <p:cNvPr id="44" name="object 26">
            <a:extLst>
              <a:ext uri="{FF2B5EF4-FFF2-40B4-BE49-F238E27FC236}">
                <a16:creationId xmlns:a16="http://schemas.microsoft.com/office/drawing/2014/main" id="{D07F9FCF-F775-CCFB-EAF7-40E3B0609955}"/>
              </a:ext>
            </a:extLst>
          </p:cNvPr>
          <p:cNvSpPr txBox="1"/>
          <p:nvPr/>
        </p:nvSpPr>
        <p:spPr>
          <a:xfrm>
            <a:off x="2377998" y="5920028"/>
            <a:ext cx="6018472" cy="1192634"/>
          </a:xfrm>
          <a:prstGeom prst="rect">
            <a:avLst/>
          </a:prstGeom>
        </p:spPr>
        <p:txBody>
          <a:bodyPr vert="horz" wrap="square" lIns="0" tIns="12700" rIns="0" bIns="0" rtlCol="0">
            <a:spAutoFit/>
          </a:bodyPr>
          <a:lstStyle/>
          <a:p>
            <a:pPr marL="12700">
              <a:lnSpc>
                <a:spcPct val="100000"/>
              </a:lnSpc>
              <a:spcBef>
                <a:spcPts val="100"/>
              </a:spcBef>
              <a:tabLst>
                <a:tab pos="641985" algn="l"/>
              </a:tabLst>
            </a:pPr>
            <a:r>
              <a:rPr lang="en-US" sz="3750" b="1" spc="209" baseline="-21111" dirty="0">
                <a:solidFill>
                  <a:schemeClr val="accent1">
                    <a:lumMod val="75000"/>
                  </a:schemeClr>
                </a:solidFill>
                <a:latin typeface="Trebuchet MS"/>
                <a:cs typeface="Trebuchet MS"/>
              </a:rPr>
              <a:t>03</a:t>
            </a:r>
            <a:r>
              <a:rPr lang="en-US" sz="3750" b="1" baseline="5555" dirty="0">
                <a:solidFill>
                  <a:srgbClr val="2D9E90"/>
                </a:solidFill>
                <a:latin typeface="Trebuchet MS"/>
                <a:cs typeface="Trebuchet MS"/>
              </a:rPr>
              <a:t>  </a:t>
            </a:r>
            <a:r>
              <a:rPr lang="en-US" sz="2500" b="1" spc="130" dirty="0">
                <a:solidFill>
                  <a:srgbClr val="3C3C3C"/>
                </a:solidFill>
                <a:latin typeface="Trebuchet MS"/>
                <a:cs typeface="Trebuchet MS"/>
              </a:rPr>
              <a:t>Momentum optimizer</a:t>
            </a:r>
          </a:p>
          <a:p>
            <a:pPr marL="12700">
              <a:lnSpc>
                <a:spcPct val="100000"/>
              </a:lnSpc>
              <a:spcBef>
                <a:spcPts val="100"/>
              </a:spcBef>
              <a:tabLst>
                <a:tab pos="641985" algn="l"/>
              </a:tabLst>
            </a:pPr>
            <a:endParaRPr lang="en-US" sz="2500" b="1" spc="130" dirty="0">
              <a:solidFill>
                <a:srgbClr val="3C3C3C"/>
              </a:solidFill>
              <a:latin typeface="Trebuchet MS"/>
              <a:cs typeface="Trebuchet MS"/>
            </a:endParaRPr>
          </a:p>
          <a:p>
            <a:pPr marL="12700">
              <a:lnSpc>
                <a:spcPct val="100000"/>
              </a:lnSpc>
              <a:spcBef>
                <a:spcPts val="100"/>
              </a:spcBef>
              <a:tabLst>
                <a:tab pos="641985" algn="l"/>
              </a:tabLst>
            </a:pPr>
            <a:endParaRPr lang="en-US" sz="2500" b="1" spc="130" dirty="0">
              <a:solidFill>
                <a:srgbClr val="3C3C3C"/>
              </a:solidFill>
              <a:latin typeface="Trebuchet MS"/>
              <a:cs typeface="Trebuchet MS"/>
            </a:endParaRPr>
          </a:p>
        </p:txBody>
      </p:sp>
      <p:sp>
        <p:nvSpPr>
          <p:cNvPr id="45" name="object 28">
            <a:extLst>
              <a:ext uri="{FF2B5EF4-FFF2-40B4-BE49-F238E27FC236}">
                <a16:creationId xmlns:a16="http://schemas.microsoft.com/office/drawing/2014/main" id="{AAFC4003-468C-4A13-3EF2-A6034F80A62B}"/>
              </a:ext>
            </a:extLst>
          </p:cNvPr>
          <p:cNvSpPr txBox="1"/>
          <p:nvPr/>
        </p:nvSpPr>
        <p:spPr>
          <a:xfrm>
            <a:off x="2365495" y="6580057"/>
            <a:ext cx="7391654" cy="795089"/>
          </a:xfrm>
          <a:prstGeom prst="rect">
            <a:avLst/>
          </a:prstGeom>
        </p:spPr>
        <p:txBody>
          <a:bodyPr vert="horz" wrap="square" lIns="0" tIns="12700" rIns="0" bIns="0" rtlCol="0">
            <a:spAutoFit/>
          </a:bodyPr>
          <a:lstStyle/>
          <a:p>
            <a:pPr marL="38100">
              <a:spcBef>
                <a:spcPts val="100"/>
              </a:spcBef>
              <a:tabLst>
                <a:tab pos="692785" algn="l"/>
              </a:tabLst>
            </a:pPr>
            <a:r>
              <a:rPr lang="fr-FR" sz="3750" b="1" spc="270" baseline="-7777" dirty="0">
                <a:solidFill>
                  <a:schemeClr val="accent1">
                    <a:lumMod val="75000"/>
                  </a:schemeClr>
                </a:solidFill>
                <a:latin typeface="Trebuchet MS"/>
                <a:cs typeface="Trebuchet MS"/>
              </a:rPr>
              <a:t>04  </a:t>
            </a:r>
            <a:r>
              <a:rPr lang="fr-FR" sz="2500" b="1" spc="130" dirty="0" err="1">
                <a:solidFill>
                  <a:srgbClr val="3C3C3C"/>
                </a:solidFill>
                <a:latin typeface="Trebuchet MS"/>
                <a:cs typeface="Trebuchet MS"/>
              </a:rPr>
              <a:t>AdaGrad</a:t>
            </a:r>
            <a:r>
              <a:rPr lang="fr-FR" sz="2500" b="1" spc="130" dirty="0">
                <a:solidFill>
                  <a:srgbClr val="3C3C3C"/>
                </a:solidFill>
                <a:latin typeface="Trebuchet MS"/>
                <a:cs typeface="Trebuchet MS"/>
              </a:rPr>
              <a:t> </a:t>
            </a:r>
            <a:r>
              <a:rPr lang="fr-FR" sz="2500" b="1" spc="130" dirty="0" err="1">
                <a:solidFill>
                  <a:srgbClr val="3C3C3C"/>
                </a:solidFill>
                <a:latin typeface="Trebuchet MS"/>
                <a:cs typeface="Trebuchet MS"/>
              </a:rPr>
              <a:t>Optimizer</a:t>
            </a:r>
            <a:endParaRPr lang="fr-FR" sz="2500" b="1" spc="130" dirty="0">
              <a:solidFill>
                <a:srgbClr val="3C3C3C"/>
              </a:solidFill>
              <a:latin typeface="Trebuchet MS"/>
              <a:cs typeface="Trebuchet MS"/>
            </a:endParaRPr>
          </a:p>
          <a:p>
            <a:pPr marL="38100">
              <a:spcBef>
                <a:spcPts val="100"/>
              </a:spcBef>
              <a:tabLst>
                <a:tab pos="692785" algn="l"/>
              </a:tabLst>
            </a:pPr>
            <a:endParaRPr lang="fr-FR" sz="2500" b="1" spc="130" dirty="0">
              <a:solidFill>
                <a:srgbClr val="3C3C3C"/>
              </a:solidFill>
              <a:latin typeface="Trebuchet MS"/>
              <a:cs typeface="Trebuchet MS"/>
            </a:endParaRPr>
          </a:p>
        </p:txBody>
      </p:sp>
      <p:grpSp>
        <p:nvGrpSpPr>
          <p:cNvPr id="7" name="object 11">
            <a:extLst>
              <a:ext uri="{FF2B5EF4-FFF2-40B4-BE49-F238E27FC236}">
                <a16:creationId xmlns:a16="http://schemas.microsoft.com/office/drawing/2014/main" id="{66778AFC-9DFA-E57C-B1DB-6798442C582F}"/>
              </a:ext>
            </a:extLst>
          </p:cNvPr>
          <p:cNvGrpSpPr/>
          <p:nvPr/>
        </p:nvGrpSpPr>
        <p:grpSpPr>
          <a:xfrm>
            <a:off x="0" y="8271286"/>
            <a:ext cx="2140585" cy="2030095"/>
            <a:chOff x="0" y="8257432"/>
            <a:chExt cx="2140585" cy="2030095"/>
          </a:xfrm>
          <a:solidFill>
            <a:srgbClr val="7030A0"/>
          </a:solidFill>
        </p:grpSpPr>
        <p:sp>
          <p:nvSpPr>
            <p:cNvPr id="8" name="object 12">
              <a:extLst>
                <a:ext uri="{FF2B5EF4-FFF2-40B4-BE49-F238E27FC236}">
                  <a16:creationId xmlns:a16="http://schemas.microsoft.com/office/drawing/2014/main" id="{E195C6E5-D07F-2764-9C4D-E8DEE2DFA942}"/>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9" name="object 13">
              <a:extLst>
                <a:ext uri="{FF2B5EF4-FFF2-40B4-BE49-F238E27FC236}">
                  <a16:creationId xmlns:a16="http://schemas.microsoft.com/office/drawing/2014/main" id="{1C8ED18D-5096-AD3A-689B-319EB42C0B16}"/>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10" name="object 14">
              <a:extLst>
                <a:ext uri="{FF2B5EF4-FFF2-40B4-BE49-F238E27FC236}">
                  <a16:creationId xmlns:a16="http://schemas.microsoft.com/office/drawing/2014/main" id="{2F95C797-AE6A-A77E-52E0-DC18D3CEEE3D}"/>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1AB08ECC-9D6B-F7CE-FAAF-56AB7652A951}"/>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8DF0BFFE-68C0-1B1F-F9D3-ACBB176363A1}"/>
                </a:ext>
              </a:extLst>
            </p:cNvPr>
            <p:cNvPicPr/>
            <p:nvPr/>
          </p:nvPicPr>
          <p:blipFill>
            <a:blip r:embed="rId6"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FB7CCE43-FDF6-339F-A53E-0699E7D7D04B}"/>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1D86CF2A-7456-5773-C32C-4BA961D03D81}"/>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E88F515A-20FB-7322-D3FD-D3BE4881B9AB}"/>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22" name="object 21">
              <a:extLst>
                <a:ext uri="{FF2B5EF4-FFF2-40B4-BE49-F238E27FC236}">
                  <a16:creationId xmlns:a16="http://schemas.microsoft.com/office/drawing/2014/main" id="{013AA19F-5ADA-A898-D249-AC8768C6C7A8}"/>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23" name="object 22">
              <a:extLst>
                <a:ext uri="{FF2B5EF4-FFF2-40B4-BE49-F238E27FC236}">
                  <a16:creationId xmlns:a16="http://schemas.microsoft.com/office/drawing/2014/main" id="{9BF00E9B-6104-45CA-63E9-27C900640369}"/>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4" name="object 23">
              <a:extLst>
                <a:ext uri="{FF2B5EF4-FFF2-40B4-BE49-F238E27FC236}">
                  <a16:creationId xmlns:a16="http://schemas.microsoft.com/office/drawing/2014/main" id="{CFB36F0F-BD02-7847-4BE2-9402EDF2AE07}"/>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5" name="object 24">
              <a:extLst>
                <a:ext uri="{FF2B5EF4-FFF2-40B4-BE49-F238E27FC236}">
                  <a16:creationId xmlns:a16="http://schemas.microsoft.com/office/drawing/2014/main" id="{FCAAA861-8559-84F8-18F8-F09E0569C453}"/>
                </a:ext>
              </a:extLst>
            </p:cNvPr>
            <p:cNvPicPr/>
            <p:nvPr/>
          </p:nvPicPr>
          <p:blipFill>
            <a:blip r:embed="rId7" cstate="print"/>
            <a:stretch>
              <a:fillRect/>
            </a:stretch>
          </p:blipFill>
          <p:spPr>
            <a:xfrm>
              <a:off x="16491066" y="1239547"/>
              <a:ext cx="134512" cy="155121"/>
            </a:xfrm>
            <a:prstGeom prst="rect">
              <a:avLst/>
            </a:prstGeom>
            <a:grpFill/>
          </p:spPr>
        </p:pic>
        <p:sp>
          <p:nvSpPr>
            <p:cNvPr id="26" name="object 25">
              <a:extLst>
                <a:ext uri="{FF2B5EF4-FFF2-40B4-BE49-F238E27FC236}">
                  <a16:creationId xmlns:a16="http://schemas.microsoft.com/office/drawing/2014/main" id="{30461CAE-7606-6923-5068-A0D9B3DE552C}"/>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sp>
        <p:nvSpPr>
          <p:cNvPr id="30" name="Slide Number Placeholder 29">
            <a:extLst>
              <a:ext uri="{FF2B5EF4-FFF2-40B4-BE49-F238E27FC236}">
                <a16:creationId xmlns:a16="http://schemas.microsoft.com/office/drawing/2014/main" id="{4691A034-0264-87CB-E477-BE97974E536F}"/>
              </a:ext>
            </a:extLst>
          </p:cNvPr>
          <p:cNvSpPr>
            <a:spLocks noGrp="1"/>
          </p:cNvSpPr>
          <p:nvPr>
            <p:ph type="sldNum" sz="quarter" idx="7"/>
          </p:nvPr>
        </p:nvSpPr>
        <p:spPr/>
        <p:txBody>
          <a:bodyPr/>
          <a:lstStyle/>
          <a:p>
            <a:fld id="{B6F15528-21DE-4FAA-801E-634DDDAF4B2B}" type="slidenum">
              <a:rPr lang="en-US" smtClean="0"/>
              <a:t>2</a:t>
            </a:fld>
            <a:endParaRPr lang="en-US" dirty="0"/>
          </a:p>
        </p:txBody>
      </p:sp>
      <p:pic>
        <p:nvPicPr>
          <p:cNvPr id="27" name="Picture 2">
            <a:extLst>
              <a:ext uri="{FF2B5EF4-FFF2-40B4-BE49-F238E27FC236}">
                <a16:creationId xmlns:a16="http://schemas.microsoft.com/office/drawing/2014/main" id="{3F6778D5-DB6D-FDB4-ADA1-B9509A5600B2}"/>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t="8313" b="8313"/>
          <a:stretch>
            <a:fillRect/>
          </a:stretch>
        </p:blipFill>
        <p:spPr bwMode="auto">
          <a:xfrm>
            <a:off x="87086" y="133044"/>
            <a:ext cx="4851400" cy="2581247"/>
          </a:xfrm>
          <a:prstGeom prst="rect">
            <a:avLst/>
          </a:prstGeom>
          <a:noFill/>
          <a:extLst>
            <a:ext uri="{909E8E84-426E-40DD-AFC4-6F175D3DCCD1}">
              <a14:hiddenFill xmlns:a14="http://schemas.microsoft.com/office/drawing/2010/main">
                <a:solidFill>
                  <a:srgbClr val="FFFFFF"/>
                </a:solidFill>
              </a14:hiddenFill>
            </a:ext>
          </a:extLst>
        </p:spPr>
      </p:pic>
      <p:sp>
        <p:nvSpPr>
          <p:cNvPr id="31" name="object 28">
            <a:extLst>
              <a:ext uri="{FF2B5EF4-FFF2-40B4-BE49-F238E27FC236}">
                <a16:creationId xmlns:a16="http://schemas.microsoft.com/office/drawing/2014/main" id="{168BDA64-F687-4D23-B112-70255BC18245}"/>
              </a:ext>
            </a:extLst>
          </p:cNvPr>
          <p:cNvSpPr txBox="1"/>
          <p:nvPr/>
        </p:nvSpPr>
        <p:spPr>
          <a:xfrm>
            <a:off x="2371892" y="7143153"/>
            <a:ext cx="7391654" cy="397545"/>
          </a:xfrm>
          <a:prstGeom prst="rect">
            <a:avLst/>
          </a:prstGeom>
        </p:spPr>
        <p:txBody>
          <a:bodyPr vert="horz" wrap="square" lIns="0" tIns="12700" rIns="0" bIns="0" rtlCol="0">
            <a:spAutoFit/>
          </a:bodyPr>
          <a:lstStyle/>
          <a:p>
            <a:pPr marL="38100">
              <a:spcBef>
                <a:spcPts val="100"/>
              </a:spcBef>
              <a:tabLst>
                <a:tab pos="692785" algn="l"/>
              </a:tabLst>
            </a:pPr>
            <a:r>
              <a:rPr lang="fr-FR" sz="3750" b="1" spc="270" baseline="-7777" dirty="0">
                <a:solidFill>
                  <a:schemeClr val="accent1">
                    <a:lumMod val="75000"/>
                  </a:schemeClr>
                </a:solidFill>
                <a:latin typeface="Trebuchet MS"/>
                <a:cs typeface="Trebuchet MS"/>
              </a:rPr>
              <a:t>05  </a:t>
            </a:r>
            <a:r>
              <a:rPr lang="fr-FR" sz="2500" b="1" spc="130" dirty="0" err="1">
                <a:solidFill>
                  <a:srgbClr val="3C3C3C"/>
                </a:solidFill>
                <a:latin typeface="Trebuchet MS"/>
                <a:cs typeface="Trebuchet MS"/>
              </a:rPr>
              <a:t>RMSProp</a:t>
            </a:r>
            <a:r>
              <a:rPr lang="fr-FR" sz="2500" b="1" spc="130" dirty="0">
                <a:solidFill>
                  <a:srgbClr val="3C3C3C"/>
                </a:solidFill>
                <a:latin typeface="Trebuchet MS"/>
                <a:cs typeface="Trebuchet MS"/>
              </a:rPr>
              <a:t> </a:t>
            </a:r>
            <a:r>
              <a:rPr lang="fr-FR" sz="2500" b="1" spc="130" dirty="0" err="1">
                <a:solidFill>
                  <a:srgbClr val="3C3C3C"/>
                </a:solidFill>
                <a:latin typeface="Trebuchet MS"/>
                <a:cs typeface="Trebuchet MS"/>
              </a:rPr>
              <a:t>Optimizer</a:t>
            </a:r>
            <a:endParaRPr lang="fr-FR" sz="2500" b="1" spc="130" dirty="0">
              <a:solidFill>
                <a:srgbClr val="3C3C3C"/>
              </a:solidFill>
              <a:latin typeface="Trebuchet MS"/>
              <a:cs typeface="Trebuchet MS"/>
            </a:endParaRPr>
          </a:p>
        </p:txBody>
      </p:sp>
      <p:sp>
        <p:nvSpPr>
          <p:cNvPr id="32" name="object 28">
            <a:extLst>
              <a:ext uri="{FF2B5EF4-FFF2-40B4-BE49-F238E27FC236}">
                <a16:creationId xmlns:a16="http://schemas.microsoft.com/office/drawing/2014/main" id="{6BE9954B-70B1-425C-B4FD-13D9A999360A}"/>
              </a:ext>
            </a:extLst>
          </p:cNvPr>
          <p:cNvSpPr txBox="1"/>
          <p:nvPr/>
        </p:nvSpPr>
        <p:spPr>
          <a:xfrm>
            <a:off x="2362200" y="7641555"/>
            <a:ext cx="7391654" cy="397545"/>
          </a:xfrm>
          <a:prstGeom prst="rect">
            <a:avLst/>
          </a:prstGeom>
        </p:spPr>
        <p:txBody>
          <a:bodyPr vert="horz" wrap="square" lIns="0" tIns="12700" rIns="0" bIns="0" rtlCol="0">
            <a:spAutoFit/>
          </a:bodyPr>
          <a:lstStyle/>
          <a:p>
            <a:pPr marL="38100">
              <a:spcBef>
                <a:spcPts val="100"/>
              </a:spcBef>
              <a:tabLst>
                <a:tab pos="692785" algn="l"/>
              </a:tabLst>
            </a:pPr>
            <a:r>
              <a:rPr lang="fr-FR" sz="3750" b="1" spc="270" baseline="-7777" dirty="0">
                <a:solidFill>
                  <a:schemeClr val="accent1">
                    <a:lumMod val="75000"/>
                  </a:schemeClr>
                </a:solidFill>
                <a:latin typeface="Trebuchet MS"/>
                <a:cs typeface="Trebuchet MS"/>
              </a:rPr>
              <a:t>06  </a:t>
            </a:r>
            <a:r>
              <a:rPr lang="fr-FR" sz="2500" b="1" spc="130" dirty="0">
                <a:solidFill>
                  <a:srgbClr val="3C3C3C"/>
                </a:solidFill>
                <a:latin typeface="Trebuchet MS"/>
                <a:cs typeface="Trebuchet MS"/>
              </a:rPr>
              <a:t>Adam </a:t>
            </a:r>
            <a:r>
              <a:rPr lang="fr-FR" sz="2500" b="1" spc="130" dirty="0" err="1">
                <a:solidFill>
                  <a:srgbClr val="3C3C3C"/>
                </a:solidFill>
                <a:latin typeface="Trebuchet MS"/>
                <a:cs typeface="Trebuchet MS"/>
              </a:rPr>
              <a:t>Optimizer</a:t>
            </a:r>
            <a:endParaRPr lang="fr-FR" sz="2500" b="1" spc="130" dirty="0">
              <a:solidFill>
                <a:srgbClr val="3C3C3C"/>
              </a:solidFill>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01</a:t>
            </a: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Optimizers</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3</a:t>
            </a:fld>
            <a:endParaRPr lang="en-US" dirty="0"/>
          </a:p>
        </p:txBody>
      </p:sp>
      <p:sp>
        <p:nvSpPr>
          <p:cNvPr id="6" name="TextBox 2">
            <a:extLst>
              <a:ext uri="{FF2B5EF4-FFF2-40B4-BE49-F238E27FC236}">
                <a16:creationId xmlns:a16="http://schemas.microsoft.com/office/drawing/2014/main" id="{C332182B-117A-8580-83DF-9C736FB173D6}"/>
              </a:ext>
            </a:extLst>
          </p:cNvPr>
          <p:cNvSpPr txBox="1"/>
          <p:nvPr/>
        </p:nvSpPr>
        <p:spPr>
          <a:xfrm>
            <a:off x="1319546" y="3467100"/>
            <a:ext cx="15306032" cy="3654334"/>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3200" b="1" dirty="0">
                <a:solidFill>
                  <a:srgbClr val="7A0019"/>
                </a:solidFill>
                <a:latin typeface="Times New Roman" panose="02020603050405020304" pitchFamily="18" charset="0"/>
                <a:cs typeface="Times New Roman" panose="02020603050405020304" pitchFamily="18" charset="0"/>
              </a:rPr>
              <a:t>Optimizers: </a:t>
            </a:r>
            <a:r>
              <a:rPr lang="en-US" sz="3200" dirty="0">
                <a:latin typeface="Times New Roman" panose="02020603050405020304" pitchFamily="18" charset="0"/>
                <a:cs typeface="Times New Roman" panose="02020603050405020304" pitchFamily="18" charset="0"/>
              </a:rPr>
              <a:t>adjust weights of the model based on the gradient of loss function, aiming to minimize the loss and improve model accuracy. </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TensorFlow, optimizers are available through </a:t>
            </a:r>
            <a:r>
              <a:rPr lang="en-US" sz="2800" dirty="0" err="1">
                <a:latin typeface="Times New Roman" panose="02020603050405020304" pitchFamily="18" charset="0"/>
                <a:cs typeface="Times New Roman" panose="02020603050405020304" pitchFamily="18" charset="0"/>
              </a:rPr>
              <a:t>tf.keras.optimizers</a:t>
            </a:r>
            <a:r>
              <a:rPr lang="en-US" sz="2800" dirty="0">
                <a:latin typeface="Times New Roman" panose="02020603050405020304" pitchFamily="18" charset="0"/>
                <a:cs typeface="Times New Roman" panose="02020603050405020304" pitchFamily="18" charset="0"/>
              </a:rPr>
              <a:t>. You can use these optimizers in your models by specifying them when compiling the model.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4</a:t>
            </a:fld>
            <a:endParaRPr lang="en-US" dirty="0"/>
          </a:p>
        </p:txBody>
      </p:sp>
      <p:sp>
        <p:nvSpPr>
          <p:cNvPr id="6" name="TextBox 2">
            <a:extLst>
              <a:ext uri="{FF2B5EF4-FFF2-40B4-BE49-F238E27FC236}">
                <a16:creationId xmlns:a16="http://schemas.microsoft.com/office/drawing/2014/main" id="{C332182B-117A-8580-83DF-9C736FB173D6}"/>
              </a:ext>
            </a:extLst>
          </p:cNvPr>
          <p:cNvSpPr txBox="1"/>
          <p:nvPr/>
        </p:nvSpPr>
        <p:spPr>
          <a:xfrm>
            <a:off x="1319546" y="3467100"/>
            <a:ext cx="11634454" cy="463921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3200" b="1" dirty="0">
                <a:solidFill>
                  <a:srgbClr val="7A0019"/>
                </a:solidFill>
                <a:latin typeface="Times New Roman" panose="02020603050405020304" pitchFamily="18" charset="0"/>
                <a:cs typeface="Times New Roman" panose="02020603050405020304" pitchFamily="18" charset="0"/>
              </a:rPr>
              <a:t>Gradient Descent: </a:t>
            </a:r>
            <a:r>
              <a:rPr lang="en-US" sz="3200" dirty="0">
                <a:latin typeface="Times New Roman" panose="02020603050405020304" pitchFamily="18" charset="0"/>
                <a:cs typeface="Times New Roman" panose="02020603050405020304" pitchFamily="18" charset="0"/>
              </a:rPr>
              <a:t>is an iterative optimization algorithm used to minimize a cost function by adjusting model parameters in the direction of the steepest descent of the function’s gradient.</a:t>
            </a:r>
          </a:p>
          <a:p>
            <a:pPr marL="457200" indent="-457200">
              <a:lnSpc>
                <a:spcPct val="20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 In simple terms, it finds the optimal values of weights and biases by gradually reducing the error between predicted and actual outputs.</a:t>
            </a:r>
            <a:endParaRPr lang="en-US" sz="24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9CED1AE-5D16-477F-90A9-EA0D4A77DB3D}"/>
              </a:ext>
            </a:extLst>
          </p:cNvPr>
          <p:cNvPicPr>
            <a:picLocks noChangeAspect="1"/>
          </p:cNvPicPr>
          <p:nvPr/>
        </p:nvPicPr>
        <p:blipFill>
          <a:blip r:embed="rId5"/>
          <a:stretch>
            <a:fillRect/>
          </a:stretch>
        </p:blipFill>
        <p:spPr>
          <a:xfrm>
            <a:off x="11851583" y="4520970"/>
            <a:ext cx="6096427" cy="4023709"/>
          </a:xfrm>
          <a:prstGeom prst="rect">
            <a:avLst/>
          </a:prstGeom>
        </p:spPr>
      </p:pic>
    </p:spTree>
    <p:extLst>
      <p:ext uri="{BB962C8B-B14F-4D97-AF65-F5344CB8AC3E}">
        <p14:creationId xmlns:p14="http://schemas.microsoft.com/office/powerpoint/2010/main" val="557562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5</a:t>
            </a:fld>
            <a:endParaRPr lang="en-US" dirty="0"/>
          </a:p>
        </p:txBody>
      </p:sp>
      <p:sp>
        <p:nvSpPr>
          <p:cNvPr id="6" name="TextBox 2">
            <a:extLst>
              <a:ext uri="{FF2B5EF4-FFF2-40B4-BE49-F238E27FC236}">
                <a16:creationId xmlns:a16="http://schemas.microsoft.com/office/drawing/2014/main" id="{C332182B-117A-8580-83DF-9C736FB173D6}"/>
              </a:ext>
            </a:extLst>
          </p:cNvPr>
          <p:cNvSpPr txBox="1"/>
          <p:nvPr/>
        </p:nvSpPr>
        <p:spPr>
          <a:xfrm>
            <a:off x="462210" y="3485293"/>
            <a:ext cx="11244278" cy="511704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000" dirty="0">
                <a:latin typeface="Times New Roman" panose="02020603050405020304" pitchFamily="18" charset="0"/>
                <a:cs typeface="Times New Roman" panose="02020603050405020304" pitchFamily="18" charset="0"/>
              </a:rPr>
              <a:t>Imagine you're at the top of a hill and your goal is to find the lowest point in the valley. You can't see the entire valley from the top, but you can feel the slope under your feet.</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Start at the Top: You begin at the top of the hill (this is like starting with random guesses for the model's parameters).</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Feel the Slope: You look around to find out which direction the ground is sloping down. This is like calculating the gradient, which tells you the steepest way downhill.</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Take a Step Down: Move in the direction where the slope is steepest (this is adjusting the model's parameters). The bigger the slope, the bigger the step you take.</a:t>
            </a:r>
          </a:p>
          <a:p>
            <a:pPr marL="285750" indent="-285750">
              <a:lnSpc>
                <a:spcPct val="2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Repeat: You keep repeating the process — feeling the slope and moving downhill — until you reach the bottom of the valley (this is when the model has learned and minimized the error).</a:t>
            </a:r>
          </a:p>
        </p:txBody>
      </p:sp>
      <p:pic>
        <p:nvPicPr>
          <p:cNvPr id="10" name="Picture 9">
            <a:extLst>
              <a:ext uri="{FF2B5EF4-FFF2-40B4-BE49-F238E27FC236}">
                <a16:creationId xmlns:a16="http://schemas.microsoft.com/office/drawing/2014/main" id="{B9CED1AE-5D16-477F-90A9-EA0D4A77DB3D}"/>
              </a:ext>
            </a:extLst>
          </p:cNvPr>
          <p:cNvPicPr>
            <a:picLocks noChangeAspect="1"/>
          </p:cNvPicPr>
          <p:nvPr/>
        </p:nvPicPr>
        <p:blipFill>
          <a:blip r:embed="rId5"/>
          <a:stretch>
            <a:fillRect/>
          </a:stretch>
        </p:blipFill>
        <p:spPr>
          <a:xfrm>
            <a:off x="11851583" y="4520970"/>
            <a:ext cx="6096427" cy="4023709"/>
          </a:xfrm>
          <a:prstGeom prst="rect">
            <a:avLst/>
          </a:prstGeom>
        </p:spPr>
      </p:pic>
      <p:sp>
        <p:nvSpPr>
          <p:cNvPr id="8" name="Rectangle 7">
            <a:extLst>
              <a:ext uri="{FF2B5EF4-FFF2-40B4-BE49-F238E27FC236}">
                <a16:creationId xmlns:a16="http://schemas.microsoft.com/office/drawing/2014/main" id="{234BBB47-1831-4885-A2AC-50BFED92E86C}"/>
              </a:ext>
            </a:extLst>
          </p:cNvPr>
          <p:cNvSpPr/>
          <p:nvPr/>
        </p:nvSpPr>
        <p:spPr>
          <a:xfrm>
            <a:off x="4164432" y="9218832"/>
            <a:ext cx="9703967" cy="707886"/>
          </a:xfrm>
          <a:prstGeom prst="rect">
            <a:avLst/>
          </a:prstGeom>
        </p:spPr>
        <p:txBody>
          <a:bodyPr wrap="square">
            <a:spAutoFit/>
          </a:bodyPr>
          <a:lstStyle/>
          <a:p>
            <a:r>
              <a:rPr lang="en-US" sz="2000" dirty="0">
                <a:solidFill>
                  <a:srgbClr val="FF0000"/>
                </a:solidFill>
              </a:rPr>
              <a:t>The key idea is that, just like walking down a hill, Gradient Descent moves towards the "bottom" or minimum of the loss function, which represents the error in predictions.</a:t>
            </a:r>
          </a:p>
        </p:txBody>
      </p:sp>
    </p:spTree>
    <p:extLst>
      <p:ext uri="{BB962C8B-B14F-4D97-AF65-F5344CB8AC3E}">
        <p14:creationId xmlns:p14="http://schemas.microsoft.com/office/powerpoint/2010/main" val="2992792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6</a:t>
            </a:fld>
            <a:endParaRPr lang="en-US" dirty="0"/>
          </a:p>
        </p:txBody>
      </p:sp>
      <p:sp>
        <p:nvSpPr>
          <p:cNvPr id="6" name="TextBox 2">
            <a:extLst>
              <a:ext uri="{FF2B5EF4-FFF2-40B4-BE49-F238E27FC236}">
                <a16:creationId xmlns:a16="http://schemas.microsoft.com/office/drawing/2014/main" id="{C332182B-117A-8580-83DF-9C736FB173D6}"/>
              </a:ext>
            </a:extLst>
          </p:cNvPr>
          <p:cNvSpPr txBox="1"/>
          <p:nvPr/>
        </p:nvSpPr>
        <p:spPr>
          <a:xfrm>
            <a:off x="462210" y="3162300"/>
            <a:ext cx="11244278" cy="5614807"/>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3200" b="1" dirty="0">
                <a:solidFill>
                  <a:srgbClr val="7A0019"/>
                </a:solidFill>
                <a:latin typeface="Times New Roman" panose="02020603050405020304" pitchFamily="18" charset="0"/>
                <a:cs typeface="Times New Roman" panose="02020603050405020304" pitchFamily="18" charset="0"/>
              </a:rPr>
              <a:t>What is Learning Rate?</a:t>
            </a:r>
          </a:p>
          <a:p>
            <a:pPr>
              <a:lnSpc>
                <a:spcPct val="200000"/>
              </a:lnSpc>
            </a:pPr>
            <a:r>
              <a:rPr lang="en-US" sz="2000" dirty="0">
                <a:latin typeface="Times New Roman" panose="02020603050405020304" pitchFamily="18" charset="0"/>
                <a:cs typeface="Times New Roman" panose="02020603050405020304" pitchFamily="18" charset="0"/>
              </a:rPr>
              <a:t>Learning rate is a important hyperparameter in gradient descent that controls how big or small the steps should be when going downwards in gradient for updating models parameters. It is essential to determines how quickly or slowly the algorithm converges toward minimum of cost function.</a:t>
            </a:r>
          </a:p>
          <a:p>
            <a:pPr marL="342900" indent="-342900">
              <a:lnSpc>
                <a:spcPct val="200000"/>
              </a:lnSpc>
              <a:buFont typeface="+mj-lt"/>
              <a:buAutoNum type="arabicParenR"/>
            </a:pPr>
            <a:r>
              <a:rPr lang="en-US" b="1" dirty="0"/>
              <a:t>if Learning rate is too small</a:t>
            </a:r>
            <a:r>
              <a:rPr lang="en-US" dirty="0"/>
              <a:t>: The algorithm will take tiny steps during iteration and converge very slowly. This can significantly increases training time and computational cost especially for large datasets.</a:t>
            </a:r>
          </a:p>
          <a:p>
            <a:pPr marL="342900" indent="-342900">
              <a:lnSpc>
                <a:spcPct val="200000"/>
              </a:lnSpc>
              <a:buFont typeface="+mj-lt"/>
              <a:buAutoNum type="arabicParenR"/>
            </a:pPr>
            <a:r>
              <a:rPr lang="en-US" b="1" dirty="0"/>
              <a:t>If Learning rate is too big: </a:t>
            </a:r>
            <a:r>
              <a:rPr lang="en-US" dirty="0"/>
              <a:t>The algorithm may take huge steps leading overshooting the minimum of cost function without settling. It fail to converge causing the algorithm to oscillate. This process is termed as exploding gradient problem.</a:t>
            </a:r>
            <a:endParaRPr lang="en-US" sz="20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5E9A81CB-4B98-409C-A0DD-DEFD020D8F07}"/>
              </a:ext>
            </a:extLst>
          </p:cNvPr>
          <p:cNvPicPr>
            <a:picLocks noChangeAspect="1"/>
          </p:cNvPicPr>
          <p:nvPr/>
        </p:nvPicPr>
        <p:blipFill>
          <a:blip r:embed="rId5"/>
          <a:stretch>
            <a:fillRect/>
          </a:stretch>
        </p:blipFill>
        <p:spPr>
          <a:xfrm>
            <a:off x="14020800" y="3608560"/>
            <a:ext cx="3389604" cy="2472807"/>
          </a:xfrm>
          <a:prstGeom prst="rect">
            <a:avLst/>
          </a:prstGeom>
        </p:spPr>
      </p:pic>
      <p:pic>
        <p:nvPicPr>
          <p:cNvPr id="23" name="Picture 22">
            <a:extLst>
              <a:ext uri="{FF2B5EF4-FFF2-40B4-BE49-F238E27FC236}">
                <a16:creationId xmlns:a16="http://schemas.microsoft.com/office/drawing/2014/main" id="{5855EFC8-A1D8-453D-8445-C2745EFCF7B2}"/>
              </a:ext>
            </a:extLst>
          </p:cNvPr>
          <p:cNvPicPr>
            <a:picLocks noChangeAspect="1"/>
          </p:cNvPicPr>
          <p:nvPr/>
        </p:nvPicPr>
        <p:blipFill>
          <a:blip r:embed="rId6"/>
          <a:stretch>
            <a:fillRect/>
          </a:stretch>
        </p:blipFill>
        <p:spPr>
          <a:xfrm>
            <a:off x="14020800" y="6538566"/>
            <a:ext cx="3389604" cy="2719734"/>
          </a:xfrm>
          <a:prstGeom prst="rect">
            <a:avLst/>
          </a:prstGeom>
        </p:spPr>
      </p:pic>
    </p:spTree>
    <p:extLst>
      <p:ext uri="{BB962C8B-B14F-4D97-AF65-F5344CB8AC3E}">
        <p14:creationId xmlns:p14="http://schemas.microsoft.com/office/powerpoint/2010/main" val="29515351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7</a:t>
            </a:fld>
            <a:endParaRPr lang="en-US" dirty="0"/>
          </a:p>
        </p:txBody>
      </p:sp>
      <p:sp>
        <p:nvSpPr>
          <p:cNvPr id="6" name="TextBox 2">
            <a:extLst>
              <a:ext uri="{FF2B5EF4-FFF2-40B4-BE49-F238E27FC236}">
                <a16:creationId xmlns:a16="http://schemas.microsoft.com/office/drawing/2014/main" id="{C332182B-117A-8580-83DF-9C736FB173D6}"/>
              </a:ext>
            </a:extLst>
          </p:cNvPr>
          <p:cNvSpPr txBox="1"/>
          <p:nvPr/>
        </p:nvSpPr>
        <p:spPr>
          <a:xfrm>
            <a:off x="462210" y="3162300"/>
            <a:ext cx="11244278" cy="5931880"/>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200000"/>
              </a:lnSpc>
            </a:pPr>
            <a:r>
              <a:rPr lang="en-US" sz="2800" b="1" dirty="0">
                <a:latin typeface="Times New Roman" panose="02020603050405020304" pitchFamily="18" charset="0"/>
                <a:cs typeface="Times New Roman" panose="02020603050405020304" pitchFamily="18" charset="0"/>
              </a:rPr>
              <a:t>For simplicity let's consider a linear regression model with a single input feature x and target y The loss function (or cost function) for a single data point is defined as the Mean Squared Error (MSE):</a:t>
            </a:r>
          </a:p>
          <a:p>
            <a:pPr marL="457200" indent="-457200">
              <a:lnSpc>
                <a:spcPct val="200000"/>
              </a:lnSpc>
              <a:buFont typeface="Arial" panose="020B0604020202020204" pitchFamily="34" charset="0"/>
              <a:buChar char="•"/>
            </a:pPr>
            <a:r>
              <a:rPr lang="en-US" sz="2800" i="1" dirty="0"/>
              <a:t>h(x) </a:t>
            </a:r>
            <a:r>
              <a:rPr lang="en-US" sz="2800" dirty="0"/>
              <a:t>​=</a:t>
            </a:r>
            <a:r>
              <a:rPr lang="en-US" sz="2800" i="1" dirty="0" err="1"/>
              <a:t>x</a:t>
            </a:r>
            <a:r>
              <a:rPr lang="en-US" sz="2800" dirty="0" err="1"/>
              <a:t>⋅</a:t>
            </a:r>
            <a:r>
              <a:rPr lang="en-US" sz="2800" i="1" dirty="0" err="1"/>
              <a:t>w</a:t>
            </a:r>
            <a:r>
              <a:rPr lang="en-US" sz="2800" dirty="0" err="1"/>
              <a:t>+</a:t>
            </a:r>
            <a:r>
              <a:rPr lang="en-US" sz="2800" i="1" dirty="0" err="1"/>
              <a:t>b</a:t>
            </a:r>
            <a:r>
              <a:rPr lang="en-US" sz="2800" dirty="0"/>
              <a:t>: The predicted value.</a:t>
            </a:r>
            <a:r>
              <a:rPr lang="en-US" sz="4000" b="1" dirty="0">
                <a:latin typeface="Times New Roman" panose="02020603050405020304" pitchFamily="18" charset="0"/>
                <a:cs typeface="Times New Roman" panose="02020603050405020304" pitchFamily="18" charset="0"/>
              </a:rPr>
              <a:t> </a:t>
            </a:r>
          </a:p>
          <a:p>
            <a:r>
              <a:rPr lang="en-US" sz="2800" dirty="0"/>
              <a:t>To optimize the model parameters w, we compute the gradient of the loss function with respect to </a:t>
            </a:r>
            <a:r>
              <a:rPr lang="en-US" sz="2800" dirty="0" err="1"/>
              <a:t>wThis</a:t>
            </a:r>
            <a:r>
              <a:rPr lang="en-US" sz="2800" dirty="0"/>
              <a:t> process involves taking the partial derivatives of J(w)</a:t>
            </a:r>
          </a:p>
          <a:p>
            <a:pPr marL="457200" indent="-457200">
              <a:lnSpc>
                <a:spcPct val="20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D138C17-3725-4711-8DC5-A7558EDFEE4B}"/>
              </a:ext>
            </a:extLst>
          </p:cNvPr>
          <p:cNvPicPr>
            <a:picLocks noChangeAspect="1"/>
          </p:cNvPicPr>
          <p:nvPr/>
        </p:nvPicPr>
        <p:blipFill>
          <a:blip r:embed="rId5"/>
          <a:stretch>
            <a:fillRect/>
          </a:stretch>
        </p:blipFill>
        <p:spPr>
          <a:xfrm>
            <a:off x="9144000" y="4991100"/>
            <a:ext cx="6950042" cy="1455546"/>
          </a:xfrm>
          <a:prstGeom prst="rect">
            <a:avLst/>
          </a:prstGeom>
        </p:spPr>
      </p:pic>
    </p:spTree>
    <p:extLst>
      <p:ext uri="{BB962C8B-B14F-4D97-AF65-F5344CB8AC3E}">
        <p14:creationId xmlns:p14="http://schemas.microsoft.com/office/powerpoint/2010/main" val="3908954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8</a:t>
            </a:fld>
            <a:endParaRPr lang="en-US" dirty="0"/>
          </a:p>
        </p:txBody>
      </p:sp>
      <p:pic>
        <p:nvPicPr>
          <p:cNvPr id="8" name="Picture 7">
            <a:extLst>
              <a:ext uri="{FF2B5EF4-FFF2-40B4-BE49-F238E27FC236}">
                <a16:creationId xmlns:a16="http://schemas.microsoft.com/office/drawing/2014/main" id="{CD138C17-3725-4711-8DC5-A7558EDFEE4B}"/>
              </a:ext>
            </a:extLst>
          </p:cNvPr>
          <p:cNvPicPr>
            <a:picLocks noChangeAspect="1"/>
          </p:cNvPicPr>
          <p:nvPr/>
        </p:nvPicPr>
        <p:blipFill>
          <a:blip r:embed="rId5"/>
          <a:stretch>
            <a:fillRect/>
          </a:stretch>
        </p:blipFill>
        <p:spPr>
          <a:xfrm>
            <a:off x="9144000" y="4991100"/>
            <a:ext cx="6950042" cy="1455546"/>
          </a:xfrm>
          <a:prstGeom prst="rect">
            <a:avLst/>
          </a:prstGeom>
        </p:spPr>
      </p:pic>
      <p:pic>
        <p:nvPicPr>
          <p:cNvPr id="7" name="Picture 6">
            <a:extLst>
              <a:ext uri="{FF2B5EF4-FFF2-40B4-BE49-F238E27FC236}">
                <a16:creationId xmlns:a16="http://schemas.microsoft.com/office/drawing/2014/main" id="{3C186E24-8C3E-40CA-A679-89029138D4B2}"/>
              </a:ext>
            </a:extLst>
          </p:cNvPr>
          <p:cNvPicPr>
            <a:picLocks noChangeAspect="1"/>
          </p:cNvPicPr>
          <p:nvPr/>
        </p:nvPicPr>
        <p:blipFill>
          <a:blip r:embed="rId6"/>
          <a:stretch>
            <a:fillRect/>
          </a:stretch>
        </p:blipFill>
        <p:spPr>
          <a:xfrm>
            <a:off x="2521851" y="3221692"/>
            <a:ext cx="5262838" cy="6858000"/>
          </a:xfrm>
          <a:prstGeom prst="rect">
            <a:avLst/>
          </a:prstGeom>
        </p:spPr>
      </p:pic>
    </p:spTree>
    <p:extLst>
      <p:ext uri="{BB962C8B-B14F-4D97-AF65-F5344CB8AC3E}">
        <p14:creationId xmlns:p14="http://schemas.microsoft.com/office/powerpoint/2010/main" val="3654158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txBox="1">
            <a:spLocks noGrp="1"/>
          </p:cNvSpPr>
          <p:nvPr>
            <p:ph type="title"/>
          </p:nvPr>
        </p:nvSpPr>
        <p:spPr>
          <a:xfrm>
            <a:off x="1536192" y="1419043"/>
            <a:ext cx="14580108" cy="1166986"/>
          </a:xfrm>
          <a:prstGeom prst="rect">
            <a:avLst/>
          </a:prstGeom>
        </p:spPr>
        <p:txBody>
          <a:bodyPr vert="horz" wrap="square" lIns="0" tIns="12700" rIns="0" bIns="0" rtlCol="0">
            <a:spAutoFit/>
          </a:bodyPr>
          <a:lstStyle/>
          <a:p>
            <a:pPr marL="12700">
              <a:lnSpc>
                <a:spcPct val="100000"/>
              </a:lnSpc>
              <a:spcBef>
                <a:spcPts val="100"/>
              </a:spcBef>
            </a:pPr>
            <a:r>
              <a:rPr spc="-350" dirty="0">
                <a:solidFill>
                  <a:srgbClr val="7030A0"/>
                </a:solidFill>
              </a:rPr>
              <a:t>0</a:t>
            </a:r>
            <a:r>
              <a:rPr lang="en-US" spc="-350" dirty="0">
                <a:solidFill>
                  <a:srgbClr val="7030A0"/>
                </a:solidFill>
              </a:rPr>
              <a:t>2</a:t>
            </a:r>
            <a:endParaRPr spc="-350" dirty="0">
              <a:solidFill>
                <a:srgbClr val="7030A0"/>
              </a:solidFill>
            </a:endParaRPr>
          </a:p>
        </p:txBody>
      </p:sp>
      <p:sp>
        <p:nvSpPr>
          <p:cNvPr id="17" name="object 17"/>
          <p:cNvSpPr txBox="1"/>
          <p:nvPr/>
        </p:nvSpPr>
        <p:spPr>
          <a:xfrm>
            <a:off x="2395030" y="1875750"/>
            <a:ext cx="9577055" cy="936154"/>
          </a:xfrm>
          <a:prstGeom prst="rect">
            <a:avLst/>
          </a:prstGeom>
        </p:spPr>
        <p:txBody>
          <a:bodyPr vert="horz" wrap="square" lIns="0" tIns="12700" rIns="0" bIns="0" rtlCol="0">
            <a:spAutoFit/>
          </a:bodyPr>
          <a:lstStyle/>
          <a:p>
            <a:pPr marL="12700" algn="just">
              <a:lnSpc>
                <a:spcPct val="100000"/>
              </a:lnSpc>
              <a:spcBef>
                <a:spcPts val="100"/>
              </a:spcBef>
            </a:pPr>
            <a:r>
              <a:rPr lang="en-US" sz="6000" b="1" spc="555" dirty="0">
                <a:solidFill>
                  <a:srgbClr val="7030A0"/>
                </a:solidFill>
                <a:latin typeface="Trebuchet MS"/>
                <a:cs typeface="Trebuchet MS"/>
              </a:rPr>
              <a:t>Gradient Descent</a:t>
            </a:r>
          </a:p>
        </p:txBody>
      </p:sp>
      <p:sp>
        <p:nvSpPr>
          <p:cNvPr id="32" name="object 16">
            <a:extLst>
              <a:ext uri="{FF2B5EF4-FFF2-40B4-BE49-F238E27FC236}">
                <a16:creationId xmlns:a16="http://schemas.microsoft.com/office/drawing/2014/main" id="{80AAFE3D-E0A4-E06E-892E-9C9F4DBB48ED}"/>
              </a:ext>
            </a:extLst>
          </p:cNvPr>
          <p:cNvSpPr/>
          <p:nvPr/>
        </p:nvSpPr>
        <p:spPr>
          <a:xfrm>
            <a:off x="12267823" y="2096411"/>
            <a:ext cx="979805" cy="356235"/>
          </a:xfrm>
          <a:custGeom>
            <a:avLst/>
            <a:gdLst/>
            <a:ahLst/>
            <a:cxnLst/>
            <a:rect l="l" t="t" r="r" b="b"/>
            <a:pathLst>
              <a:path w="979804" h="356235">
                <a:moveTo>
                  <a:pt x="32855" y="58243"/>
                </a:moveTo>
                <a:lnTo>
                  <a:pt x="721" y="36655"/>
                </a:lnTo>
                <a:lnTo>
                  <a:pt x="0" y="32988"/>
                </a:lnTo>
                <a:lnTo>
                  <a:pt x="3" y="25212"/>
                </a:lnTo>
                <a:lnTo>
                  <a:pt x="25250" y="0"/>
                </a:lnTo>
                <a:lnTo>
                  <a:pt x="32946" y="19"/>
                </a:lnTo>
                <a:lnTo>
                  <a:pt x="58060" y="32988"/>
                </a:lnTo>
                <a:lnTo>
                  <a:pt x="57323" y="36704"/>
                </a:lnTo>
                <a:lnTo>
                  <a:pt x="32855" y="58243"/>
                </a:lnTo>
                <a:close/>
              </a:path>
              <a:path w="979804" h="356235">
                <a:moveTo>
                  <a:pt x="339956" y="58243"/>
                </a:moveTo>
                <a:lnTo>
                  <a:pt x="307821" y="36655"/>
                </a:lnTo>
                <a:lnTo>
                  <a:pt x="307100" y="32988"/>
                </a:lnTo>
                <a:lnTo>
                  <a:pt x="307103" y="25212"/>
                </a:lnTo>
                <a:lnTo>
                  <a:pt x="332351" y="0"/>
                </a:lnTo>
                <a:lnTo>
                  <a:pt x="340046" y="19"/>
                </a:lnTo>
                <a:lnTo>
                  <a:pt x="365161" y="32988"/>
                </a:lnTo>
                <a:lnTo>
                  <a:pt x="364423" y="36704"/>
                </a:lnTo>
                <a:lnTo>
                  <a:pt x="339956" y="58243"/>
                </a:lnTo>
                <a:close/>
              </a:path>
              <a:path w="979804" h="356235">
                <a:moveTo>
                  <a:pt x="647079" y="58240"/>
                </a:moveTo>
                <a:lnTo>
                  <a:pt x="639379" y="58240"/>
                </a:lnTo>
                <a:lnTo>
                  <a:pt x="635676" y="57501"/>
                </a:lnTo>
                <a:lnTo>
                  <a:pt x="614197" y="32986"/>
                </a:lnTo>
                <a:lnTo>
                  <a:pt x="614197" y="25264"/>
                </a:lnTo>
                <a:lnTo>
                  <a:pt x="639379" y="9"/>
                </a:lnTo>
                <a:lnTo>
                  <a:pt x="647079" y="9"/>
                </a:lnTo>
                <a:lnTo>
                  <a:pt x="672261" y="25264"/>
                </a:lnTo>
                <a:lnTo>
                  <a:pt x="672261" y="32986"/>
                </a:lnTo>
                <a:lnTo>
                  <a:pt x="647079" y="58240"/>
                </a:lnTo>
                <a:close/>
              </a:path>
              <a:path w="979804" h="356235">
                <a:moveTo>
                  <a:pt x="954328" y="58240"/>
                </a:moveTo>
                <a:lnTo>
                  <a:pt x="946628" y="58240"/>
                </a:lnTo>
                <a:lnTo>
                  <a:pt x="942924" y="57501"/>
                </a:lnTo>
                <a:lnTo>
                  <a:pt x="921446" y="32986"/>
                </a:lnTo>
                <a:lnTo>
                  <a:pt x="921446" y="25264"/>
                </a:lnTo>
                <a:lnTo>
                  <a:pt x="946628" y="9"/>
                </a:lnTo>
                <a:lnTo>
                  <a:pt x="954328" y="9"/>
                </a:lnTo>
                <a:lnTo>
                  <a:pt x="979510" y="25264"/>
                </a:lnTo>
                <a:lnTo>
                  <a:pt x="979510" y="32986"/>
                </a:lnTo>
                <a:lnTo>
                  <a:pt x="954328" y="58240"/>
                </a:lnTo>
                <a:close/>
              </a:path>
              <a:path w="979804" h="356235">
                <a:moveTo>
                  <a:pt x="32855" y="356100"/>
                </a:moveTo>
                <a:lnTo>
                  <a:pt x="721" y="334511"/>
                </a:lnTo>
                <a:lnTo>
                  <a:pt x="0" y="330844"/>
                </a:lnTo>
                <a:lnTo>
                  <a:pt x="3" y="323068"/>
                </a:lnTo>
                <a:lnTo>
                  <a:pt x="25250" y="297856"/>
                </a:lnTo>
                <a:lnTo>
                  <a:pt x="32946" y="297875"/>
                </a:lnTo>
                <a:lnTo>
                  <a:pt x="58060" y="330844"/>
                </a:lnTo>
                <a:lnTo>
                  <a:pt x="57323" y="334560"/>
                </a:lnTo>
                <a:lnTo>
                  <a:pt x="32855" y="356100"/>
                </a:lnTo>
                <a:close/>
              </a:path>
              <a:path w="979804" h="356235">
                <a:moveTo>
                  <a:pt x="339956" y="356100"/>
                </a:moveTo>
                <a:lnTo>
                  <a:pt x="307821" y="334511"/>
                </a:lnTo>
                <a:lnTo>
                  <a:pt x="307100" y="330844"/>
                </a:lnTo>
                <a:lnTo>
                  <a:pt x="307103" y="323068"/>
                </a:lnTo>
                <a:lnTo>
                  <a:pt x="332351" y="297856"/>
                </a:lnTo>
                <a:lnTo>
                  <a:pt x="340046" y="297875"/>
                </a:lnTo>
                <a:lnTo>
                  <a:pt x="365161" y="330844"/>
                </a:lnTo>
                <a:lnTo>
                  <a:pt x="364423" y="334560"/>
                </a:lnTo>
                <a:lnTo>
                  <a:pt x="339956" y="356100"/>
                </a:lnTo>
                <a:close/>
              </a:path>
              <a:path w="979804" h="356235">
                <a:moveTo>
                  <a:pt x="647079" y="356096"/>
                </a:moveTo>
                <a:lnTo>
                  <a:pt x="639379" y="356096"/>
                </a:lnTo>
                <a:lnTo>
                  <a:pt x="635676" y="355358"/>
                </a:lnTo>
                <a:lnTo>
                  <a:pt x="614197" y="330842"/>
                </a:lnTo>
                <a:lnTo>
                  <a:pt x="614197" y="323120"/>
                </a:lnTo>
                <a:lnTo>
                  <a:pt x="639379" y="297865"/>
                </a:lnTo>
                <a:lnTo>
                  <a:pt x="647079" y="297865"/>
                </a:lnTo>
                <a:lnTo>
                  <a:pt x="672261" y="323120"/>
                </a:lnTo>
                <a:lnTo>
                  <a:pt x="672261" y="330842"/>
                </a:lnTo>
                <a:lnTo>
                  <a:pt x="647079" y="356096"/>
                </a:lnTo>
                <a:close/>
              </a:path>
              <a:path w="979804" h="356235">
                <a:moveTo>
                  <a:pt x="954328" y="356096"/>
                </a:moveTo>
                <a:lnTo>
                  <a:pt x="946628" y="356096"/>
                </a:lnTo>
                <a:lnTo>
                  <a:pt x="942924" y="355358"/>
                </a:lnTo>
                <a:lnTo>
                  <a:pt x="921446" y="330842"/>
                </a:lnTo>
                <a:lnTo>
                  <a:pt x="921446" y="323120"/>
                </a:lnTo>
                <a:lnTo>
                  <a:pt x="946628" y="297865"/>
                </a:lnTo>
                <a:lnTo>
                  <a:pt x="954328" y="297865"/>
                </a:lnTo>
                <a:lnTo>
                  <a:pt x="979510" y="323120"/>
                </a:lnTo>
                <a:lnTo>
                  <a:pt x="979510" y="330842"/>
                </a:lnTo>
                <a:lnTo>
                  <a:pt x="954328" y="356096"/>
                </a:lnTo>
                <a:close/>
              </a:path>
            </a:pathLst>
          </a:custGeom>
          <a:solidFill>
            <a:srgbClr val="1B9BE3"/>
          </a:solidFill>
        </p:spPr>
        <p:txBody>
          <a:bodyPr wrap="square" lIns="0" tIns="0" rIns="0" bIns="0" rtlCol="0"/>
          <a:lstStyle/>
          <a:p>
            <a:endParaRPr dirty="0">
              <a:solidFill>
                <a:srgbClr val="1B9BE3"/>
              </a:solidFill>
            </a:endParaRPr>
          </a:p>
        </p:txBody>
      </p:sp>
      <p:grpSp>
        <p:nvGrpSpPr>
          <p:cNvPr id="3" name="object 11">
            <a:extLst>
              <a:ext uri="{FF2B5EF4-FFF2-40B4-BE49-F238E27FC236}">
                <a16:creationId xmlns:a16="http://schemas.microsoft.com/office/drawing/2014/main" id="{40A6BAB6-AF6F-2EE3-6F67-2414AC15FA12}"/>
              </a:ext>
            </a:extLst>
          </p:cNvPr>
          <p:cNvGrpSpPr/>
          <p:nvPr/>
        </p:nvGrpSpPr>
        <p:grpSpPr>
          <a:xfrm>
            <a:off x="0" y="8271286"/>
            <a:ext cx="2140585" cy="2030095"/>
            <a:chOff x="0" y="8257432"/>
            <a:chExt cx="2140585" cy="2030095"/>
          </a:xfrm>
          <a:solidFill>
            <a:srgbClr val="7030A0"/>
          </a:solidFill>
        </p:grpSpPr>
        <p:sp>
          <p:nvSpPr>
            <p:cNvPr id="4" name="object 12">
              <a:extLst>
                <a:ext uri="{FF2B5EF4-FFF2-40B4-BE49-F238E27FC236}">
                  <a16:creationId xmlns:a16="http://schemas.microsoft.com/office/drawing/2014/main" id="{67D9510B-ECE5-2CE7-4B0D-B2D49036E34C}"/>
                </a:ext>
              </a:extLst>
            </p:cNvPr>
            <p:cNvSpPr/>
            <p:nvPr/>
          </p:nvSpPr>
          <p:spPr>
            <a:xfrm>
              <a:off x="256265" y="9596518"/>
              <a:ext cx="1243330" cy="690880"/>
            </a:xfrm>
            <a:custGeom>
              <a:avLst/>
              <a:gdLst/>
              <a:ahLst/>
              <a:cxnLst/>
              <a:rect l="l" t="t" r="r" b="b"/>
              <a:pathLst>
                <a:path w="1243330" h="690879">
                  <a:moveTo>
                    <a:pt x="1242932" y="690481"/>
                  </a:moveTo>
                  <a:lnTo>
                    <a:pt x="0" y="690481"/>
                  </a:lnTo>
                  <a:lnTo>
                    <a:pt x="0" y="358395"/>
                  </a:lnTo>
                  <a:lnTo>
                    <a:pt x="621492" y="0"/>
                  </a:lnTo>
                  <a:lnTo>
                    <a:pt x="1242932" y="358395"/>
                  </a:lnTo>
                  <a:lnTo>
                    <a:pt x="1242932" y="690481"/>
                  </a:lnTo>
                  <a:close/>
                </a:path>
              </a:pathLst>
            </a:custGeom>
            <a:grpFill/>
          </p:spPr>
          <p:txBody>
            <a:bodyPr wrap="square" lIns="0" tIns="0" rIns="0" bIns="0" rtlCol="0"/>
            <a:lstStyle/>
            <a:p>
              <a:endParaRPr dirty="0"/>
            </a:p>
          </p:txBody>
        </p:sp>
        <p:sp>
          <p:nvSpPr>
            <p:cNvPr id="5" name="object 13">
              <a:extLst>
                <a:ext uri="{FF2B5EF4-FFF2-40B4-BE49-F238E27FC236}">
                  <a16:creationId xmlns:a16="http://schemas.microsoft.com/office/drawing/2014/main" id="{49F7EAC8-1DD3-34A1-DD60-579664477ECE}"/>
                </a:ext>
              </a:extLst>
            </p:cNvPr>
            <p:cNvSpPr/>
            <p:nvPr/>
          </p:nvSpPr>
          <p:spPr>
            <a:xfrm>
              <a:off x="0" y="8473154"/>
              <a:ext cx="851535" cy="1433830"/>
            </a:xfrm>
            <a:custGeom>
              <a:avLst/>
              <a:gdLst/>
              <a:ahLst/>
              <a:cxnLst/>
              <a:rect l="l" t="t" r="r" b="b"/>
              <a:pathLst>
                <a:path w="851535" h="1433829">
                  <a:moveTo>
                    <a:pt x="229649" y="1433607"/>
                  </a:moveTo>
                  <a:lnTo>
                    <a:pt x="0" y="1301170"/>
                  </a:lnTo>
                  <a:lnTo>
                    <a:pt x="0" y="132437"/>
                  </a:lnTo>
                  <a:lnTo>
                    <a:pt x="229649" y="0"/>
                  </a:lnTo>
                  <a:lnTo>
                    <a:pt x="851115" y="358395"/>
                  </a:lnTo>
                  <a:lnTo>
                    <a:pt x="851115" y="1075212"/>
                  </a:lnTo>
                  <a:lnTo>
                    <a:pt x="229649" y="1433607"/>
                  </a:lnTo>
                  <a:close/>
                </a:path>
              </a:pathLst>
            </a:custGeom>
            <a:grpFill/>
          </p:spPr>
          <p:txBody>
            <a:bodyPr wrap="square" lIns="0" tIns="0" rIns="0" bIns="0" rtlCol="0"/>
            <a:lstStyle/>
            <a:p>
              <a:endParaRPr dirty="0"/>
            </a:p>
          </p:txBody>
        </p:sp>
        <p:sp>
          <p:nvSpPr>
            <p:cNvPr id="9" name="object 14">
              <a:extLst>
                <a:ext uri="{FF2B5EF4-FFF2-40B4-BE49-F238E27FC236}">
                  <a16:creationId xmlns:a16="http://schemas.microsoft.com/office/drawing/2014/main" id="{D705A009-D6D3-D037-CF6A-314826853595}"/>
                </a:ext>
              </a:extLst>
            </p:cNvPr>
            <p:cNvSpPr/>
            <p:nvPr/>
          </p:nvSpPr>
          <p:spPr>
            <a:xfrm>
              <a:off x="0" y="8257437"/>
              <a:ext cx="1698625" cy="2030095"/>
            </a:xfrm>
            <a:custGeom>
              <a:avLst/>
              <a:gdLst/>
              <a:ahLst/>
              <a:cxnLst/>
              <a:rect l="l" t="t" r="r" b="b"/>
              <a:pathLst>
                <a:path w="1698625" h="2030095">
                  <a:moveTo>
                    <a:pt x="334810" y="2029574"/>
                  </a:moveTo>
                  <a:lnTo>
                    <a:pt x="0" y="1836483"/>
                  </a:lnTo>
                  <a:lnTo>
                    <a:pt x="0" y="1885962"/>
                  </a:lnTo>
                  <a:lnTo>
                    <a:pt x="248996" y="2029574"/>
                  </a:lnTo>
                  <a:lnTo>
                    <a:pt x="334810" y="2029574"/>
                  </a:lnTo>
                  <a:close/>
                </a:path>
                <a:path w="1698625" h="2030095">
                  <a:moveTo>
                    <a:pt x="479348" y="276440"/>
                  </a:moveTo>
                  <a:lnTo>
                    <a:pt x="0" y="0"/>
                  </a:lnTo>
                  <a:lnTo>
                    <a:pt x="0" y="49504"/>
                  </a:lnTo>
                  <a:lnTo>
                    <a:pt x="436422" y="301205"/>
                  </a:lnTo>
                  <a:lnTo>
                    <a:pt x="436422" y="968514"/>
                  </a:lnTo>
                  <a:lnTo>
                    <a:pt x="0" y="1220216"/>
                  </a:lnTo>
                  <a:lnTo>
                    <a:pt x="0" y="1269695"/>
                  </a:lnTo>
                  <a:lnTo>
                    <a:pt x="479348" y="993254"/>
                  </a:lnTo>
                  <a:lnTo>
                    <a:pt x="479348" y="276440"/>
                  </a:lnTo>
                  <a:close/>
                </a:path>
                <a:path w="1698625" h="2030095">
                  <a:moveTo>
                    <a:pt x="1252283" y="629970"/>
                  </a:moveTo>
                  <a:lnTo>
                    <a:pt x="1242402" y="624281"/>
                  </a:lnTo>
                  <a:lnTo>
                    <a:pt x="1242402" y="635673"/>
                  </a:lnTo>
                  <a:lnTo>
                    <a:pt x="1242402" y="789178"/>
                  </a:lnTo>
                  <a:lnTo>
                    <a:pt x="1109306" y="865911"/>
                  </a:lnTo>
                  <a:lnTo>
                    <a:pt x="976223" y="789178"/>
                  </a:lnTo>
                  <a:lnTo>
                    <a:pt x="976223" y="635673"/>
                  </a:lnTo>
                  <a:lnTo>
                    <a:pt x="1109306" y="558901"/>
                  </a:lnTo>
                  <a:lnTo>
                    <a:pt x="1242402" y="635673"/>
                  </a:lnTo>
                  <a:lnTo>
                    <a:pt x="1242402" y="624281"/>
                  </a:lnTo>
                  <a:lnTo>
                    <a:pt x="1129017" y="558901"/>
                  </a:lnTo>
                  <a:lnTo>
                    <a:pt x="1109306" y="547535"/>
                  </a:lnTo>
                  <a:lnTo>
                    <a:pt x="966355" y="629970"/>
                  </a:lnTo>
                  <a:lnTo>
                    <a:pt x="966355" y="794867"/>
                  </a:lnTo>
                  <a:lnTo>
                    <a:pt x="1109306" y="877316"/>
                  </a:lnTo>
                  <a:lnTo>
                    <a:pt x="1129068" y="865911"/>
                  </a:lnTo>
                  <a:lnTo>
                    <a:pt x="1252283" y="794867"/>
                  </a:lnTo>
                  <a:lnTo>
                    <a:pt x="1252283" y="629970"/>
                  </a:lnTo>
                  <a:close/>
                </a:path>
                <a:path w="1698625" h="2030095">
                  <a:moveTo>
                    <a:pt x="1648523" y="930148"/>
                  </a:moveTo>
                  <a:lnTo>
                    <a:pt x="1412151" y="793864"/>
                  </a:lnTo>
                  <a:lnTo>
                    <a:pt x="1175791" y="930148"/>
                  </a:lnTo>
                  <a:lnTo>
                    <a:pt x="1175791" y="1202778"/>
                  </a:lnTo>
                  <a:lnTo>
                    <a:pt x="1412151" y="1339088"/>
                  </a:lnTo>
                  <a:lnTo>
                    <a:pt x="1648523" y="1202778"/>
                  </a:lnTo>
                  <a:lnTo>
                    <a:pt x="1648523" y="930148"/>
                  </a:lnTo>
                  <a:close/>
                </a:path>
                <a:path w="1698625" h="2030095">
                  <a:moveTo>
                    <a:pt x="1698574" y="1697482"/>
                  </a:moveTo>
                  <a:lnTo>
                    <a:pt x="1162951" y="1388592"/>
                  </a:lnTo>
                  <a:lnTo>
                    <a:pt x="1077112" y="1339088"/>
                  </a:lnTo>
                  <a:lnTo>
                    <a:pt x="455650" y="1697482"/>
                  </a:lnTo>
                  <a:lnTo>
                    <a:pt x="455650" y="2029574"/>
                  </a:lnTo>
                  <a:lnTo>
                    <a:pt x="498589" y="2029574"/>
                  </a:lnTo>
                  <a:lnTo>
                    <a:pt x="498589" y="1722247"/>
                  </a:lnTo>
                  <a:lnTo>
                    <a:pt x="1077112" y="1388592"/>
                  </a:lnTo>
                  <a:lnTo>
                    <a:pt x="1655660" y="1722247"/>
                  </a:lnTo>
                  <a:lnTo>
                    <a:pt x="1655660" y="2029574"/>
                  </a:lnTo>
                  <a:lnTo>
                    <a:pt x="1698574" y="2029574"/>
                  </a:lnTo>
                  <a:lnTo>
                    <a:pt x="1698574" y="1697482"/>
                  </a:lnTo>
                  <a:close/>
                </a:path>
              </a:pathLst>
            </a:custGeom>
            <a:grpFill/>
          </p:spPr>
          <p:txBody>
            <a:bodyPr wrap="square" lIns="0" tIns="0" rIns="0" bIns="0" rtlCol="0"/>
            <a:lstStyle/>
            <a:p>
              <a:endParaRPr dirty="0"/>
            </a:p>
          </p:txBody>
        </p:sp>
        <p:sp>
          <p:nvSpPr>
            <p:cNvPr id="11" name="object 15">
              <a:extLst>
                <a:ext uri="{FF2B5EF4-FFF2-40B4-BE49-F238E27FC236}">
                  <a16:creationId xmlns:a16="http://schemas.microsoft.com/office/drawing/2014/main" id="{BCA8E1A3-4849-872E-B597-0756074D99DD}"/>
                </a:ext>
              </a:extLst>
            </p:cNvPr>
            <p:cNvSpPr/>
            <p:nvPr/>
          </p:nvSpPr>
          <p:spPr>
            <a:xfrm>
              <a:off x="1729627" y="9661345"/>
              <a:ext cx="269240" cy="310515"/>
            </a:xfrm>
            <a:custGeom>
              <a:avLst/>
              <a:gdLst/>
              <a:ahLst/>
              <a:cxnLst/>
              <a:rect l="l" t="t" r="r" b="b"/>
              <a:pathLst>
                <a:path w="269239" h="310515">
                  <a:moveTo>
                    <a:pt x="134486" y="310243"/>
                  </a:moveTo>
                  <a:lnTo>
                    <a:pt x="0" y="232695"/>
                  </a:lnTo>
                  <a:lnTo>
                    <a:pt x="0" y="77573"/>
                  </a:lnTo>
                  <a:lnTo>
                    <a:pt x="134486" y="0"/>
                  </a:lnTo>
                  <a:lnTo>
                    <a:pt x="268973" y="77573"/>
                  </a:lnTo>
                  <a:lnTo>
                    <a:pt x="268973" y="232695"/>
                  </a:lnTo>
                  <a:lnTo>
                    <a:pt x="134486" y="310243"/>
                  </a:lnTo>
                  <a:close/>
                </a:path>
              </a:pathLst>
            </a:custGeom>
            <a:grpFill/>
          </p:spPr>
          <p:txBody>
            <a:bodyPr wrap="square" lIns="0" tIns="0" rIns="0" bIns="0" rtlCol="0"/>
            <a:lstStyle/>
            <a:p>
              <a:endParaRPr dirty="0"/>
            </a:p>
          </p:txBody>
        </p:sp>
        <p:pic>
          <p:nvPicPr>
            <p:cNvPr id="12" name="object 16">
              <a:extLst>
                <a:ext uri="{FF2B5EF4-FFF2-40B4-BE49-F238E27FC236}">
                  <a16:creationId xmlns:a16="http://schemas.microsoft.com/office/drawing/2014/main" id="{C04C911B-CB02-6BB5-D9CD-ABE2A86CA2B0}"/>
                </a:ext>
              </a:extLst>
            </p:cNvPr>
            <p:cNvPicPr/>
            <p:nvPr/>
          </p:nvPicPr>
          <p:blipFill>
            <a:blip r:embed="rId2" cstate="print"/>
            <a:stretch>
              <a:fillRect/>
            </a:stretch>
          </p:blipFill>
          <p:spPr>
            <a:xfrm>
              <a:off x="1662358" y="8892292"/>
              <a:ext cx="134512" cy="155121"/>
            </a:xfrm>
            <a:prstGeom prst="rect">
              <a:avLst/>
            </a:prstGeom>
            <a:grpFill/>
          </p:spPr>
        </p:pic>
        <p:sp>
          <p:nvSpPr>
            <p:cNvPr id="13" name="object 17">
              <a:extLst>
                <a:ext uri="{FF2B5EF4-FFF2-40B4-BE49-F238E27FC236}">
                  <a16:creationId xmlns:a16="http://schemas.microsoft.com/office/drawing/2014/main" id="{4037757F-E75E-B6F1-790D-2A67ADC33629}"/>
                </a:ext>
              </a:extLst>
            </p:cNvPr>
            <p:cNvSpPr/>
            <p:nvPr/>
          </p:nvSpPr>
          <p:spPr>
            <a:xfrm>
              <a:off x="1854243" y="9586737"/>
              <a:ext cx="286385" cy="330200"/>
            </a:xfrm>
            <a:custGeom>
              <a:avLst/>
              <a:gdLst/>
              <a:ahLst/>
              <a:cxnLst/>
              <a:rect l="l" t="t" r="r" b="b"/>
              <a:pathLst>
                <a:path w="286385" h="330200">
                  <a:moveTo>
                    <a:pt x="142950" y="329806"/>
                  </a:moveTo>
                  <a:lnTo>
                    <a:pt x="0" y="247367"/>
                  </a:lnTo>
                  <a:lnTo>
                    <a:pt x="0" y="82464"/>
                  </a:lnTo>
                  <a:lnTo>
                    <a:pt x="142950" y="0"/>
                  </a:lnTo>
                  <a:lnTo>
                    <a:pt x="162702" y="11394"/>
                  </a:lnTo>
                  <a:lnTo>
                    <a:pt x="142950" y="11394"/>
                  </a:lnTo>
                  <a:lnTo>
                    <a:pt x="9870" y="88161"/>
                  </a:lnTo>
                  <a:lnTo>
                    <a:pt x="9870" y="241670"/>
                  </a:lnTo>
                  <a:lnTo>
                    <a:pt x="142950" y="318411"/>
                  </a:lnTo>
                  <a:lnTo>
                    <a:pt x="162708" y="318411"/>
                  </a:lnTo>
                  <a:lnTo>
                    <a:pt x="142950" y="329806"/>
                  </a:lnTo>
                  <a:close/>
                </a:path>
                <a:path w="286385" h="330200">
                  <a:moveTo>
                    <a:pt x="162708" y="318411"/>
                  </a:moveTo>
                  <a:lnTo>
                    <a:pt x="142950" y="318411"/>
                  </a:lnTo>
                  <a:lnTo>
                    <a:pt x="276030" y="241670"/>
                  </a:lnTo>
                  <a:lnTo>
                    <a:pt x="276030" y="88161"/>
                  </a:lnTo>
                  <a:lnTo>
                    <a:pt x="142950" y="11394"/>
                  </a:lnTo>
                  <a:lnTo>
                    <a:pt x="162702" y="11394"/>
                  </a:lnTo>
                  <a:lnTo>
                    <a:pt x="285901" y="82464"/>
                  </a:lnTo>
                  <a:lnTo>
                    <a:pt x="285901" y="247367"/>
                  </a:lnTo>
                  <a:lnTo>
                    <a:pt x="162708" y="318411"/>
                  </a:lnTo>
                  <a:close/>
                </a:path>
              </a:pathLst>
            </a:custGeom>
            <a:grpFill/>
          </p:spPr>
          <p:txBody>
            <a:bodyPr wrap="square" lIns="0" tIns="0" rIns="0" bIns="0" rtlCol="0"/>
            <a:lstStyle/>
            <a:p>
              <a:endParaRPr dirty="0"/>
            </a:p>
          </p:txBody>
        </p:sp>
      </p:grpSp>
      <p:grpSp>
        <p:nvGrpSpPr>
          <p:cNvPr id="14" name="object 19">
            <a:extLst>
              <a:ext uri="{FF2B5EF4-FFF2-40B4-BE49-F238E27FC236}">
                <a16:creationId xmlns:a16="http://schemas.microsoft.com/office/drawing/2014/main" id="{FC8875D7-FFE9-0AD6-EEC7-DA122E2C7A74}"/>
              </a:ext>
            </a:extLst>
          </p:cNvPr>
          <p:cNvGrpSpPr/>
          <p:nvPr/>
        </p:nvGrpSpPr>
        <p:grpSpPr>
          <a:xfrm>
            <a:off x="16147792" y="0"/>
            <a:ext cx="2140585" cy="2030095"/>
            <a:chOff x="16147792" y="0"/>
            <a:chExt cx="2140585" cy="2030095"/>
          </a:xfrm>
          <a:solidFill>
            <a:srgbClr val="7030A0"/>
          </a:solidFill>
        </p:grpSpPr>
        <p:sp>
          <p:nvSpPr>
            <p:cNvPr id="15" name="object 20">
              <a:extLst>
                <a:ext uri="{FF2B5EF4-FFF2-40B4-BE49-F238E27FC236}">
                  <a16:creationId xmlns:a16="http://schemas.microsoft.com/office/drawing/2014/main" id="{19EE9EB4-6F2F-7FE0-FAF1-5C0AC085F5C4}"/>
                </a:ext>
              </a:extLst>
            </p:cNvPr>
            <p:cNvSpPr/>
            <p:nvPr/>
          </p:nvSpPr>
          <p:spPr>
            <a:xfrm>
              <a:off x="16788739" y="0"/>
              <a:ext cx="1243330" cy="690880"/>
            </a:xfrm>
            <a:custGeom>
              <a:avLst/>
              <a:gdLst/>
              <a:ahLst/>
              <a:cxnLst/>
              <a:rect l="l" t="t" r="r" b="b"/>
              <a:pathLst>
                <a:path w="1243330" h="690880">
                  <a:moveTo>
                    <a:pt x="0" y="0"/>
                  </a:moveTo>
                  <a:lnTo>
                    <a:pt x="1242932" y="0"/>
                  </a:lnTo>
                  <a:lnTo>
                    <a:pt x="1242932" y="332047"/>
                  </a:lnTo>
                  <a:lnTo>
                    <a:pt x="621440" y="690442"/>
                  </a:lnTo>
                  <a:lnTo>
                    <a:pt x="0" y="332047"/>
                  </a:lnTo>
                  <a:lnTo>
                    <a:pt x="0" y="0"/>
                  </a:lnTo>
                  <a:close/>
                </a:path>
              </a:pathLst>
            </a:custGeom>
            <a:grpFill/>
          </p:spPr>
          <p:txBody>
            <a:bodyPr wrap="square" lIns="0" tIns="0" rIns="0" bIns="0" rtlCol="0"/>
            <a:lstStyle/>
            <a:p>
              <a:endParaRPr dirty="0"/>
            </a:p>
          </p:txBody>
        </p:sp>
        <p:sp>
          <p:nvSpPr>
            <p:cNvPr id="18" name="object 21">
              <a:extLst>
                <a:ext uri="{FF2B5EF4-FFF2-40B4-BE49-F238E27FC236}">
                  <a16:creationId xmlns:a16="http://schemas.microsoft.com/office/drawing/2014/main" id="{AB664306-03A4-0D6C-2F03-167FEF08D621}"/>
                </a:ext>
              </a:extLst>
            </p:cNvPr>
            <p:cNvSpPr/>
            <p:nvPr/>
          </p:nvSpPr>
          <p:spPr>
            <a:xfrm>
              <a:off x="17436821" y="380199"/>
              <a:ext cx="851535" cy="1433830"/>
            </a:xfrm>
            <a:custGeom>
              <a:avLst/>
              <a:gdLst/>
              <a:ahLst/>
              <a:cxnLst/>
              <a:rect l="l" t="t" r="r" b="b"/>
              <a:pathLst>
                <a:path w="851534" h="1433830">
                  <a:moveTo>
                    <a:pt x="621466" y="0"/>
                  </a:moveTo>
                  <a:lnTo>
                    <a:pt x="851178" y="132473"/>
                  </a:lnTo>
                  <a:lnTo>
                    <a:pt x="851178" y="1301134"/>
                  </a:lnTo>
                  <a:lnTo>
                    <a:pt x="621466" y="1433607"/>
                  </a:lnTo>
                  <a:lnTo>
                    <a:pt x="0" y="1075212"/>
                  </a:lnTo>
                  <a:lnTo>
                    <a:pt x="0" y="358395"/>
                  </a:lnTo>
                  <a:lnTo>
                    <a:pt x="621466" y="0"/>
                  </a:lnTo>
                  <a:close/>
                </a:path>
              </a:pathLst>
            </a:custGeom>
            <a:grpFill/>
          </p:spPr>
          <p:txBody>
            <a:bodyPr wrap="square" lIns="0" tIns="0" rIns="0" bIns="0" rtlCol="0"/>
            <a:lstStyle/>
            <a:p>
              <a:endParaRPr dirty="0"/>
            </a:p>
          </p:txBody>
        </p:sp>
        <p:sp>
          <p:nvSpPr>
            <p:cNvPr id="19" name="object 22">
              <a:extLst>
                <a:ext uri="{FF2B5EF4-FFF2-40B4-BE49-F238E27FC236}">
                  <a16:creationId xmlns:a16="http://schemas.microsoft.com/office/drawing/2014/main" id="{E98576E0-8EC2-F787-2561-9FEE889E55F2}"/>
                </a:ext>
              </a:extLst>
            </p:cNvPr>
            <p:cNvSpPr/>
            <p:nvPr/>
          </p:nvSpPr>
          <p:spPr>
            <a:xfrm>
              <a:off x="16589350" y="11"/>
              <a:ext cx="1699260" cy="2030095"/>
            </a:xfrm>
            <a:custGeom>
              <a:avLst/>
              <a:gdLst/>
              <a:ahLst/>
              <a:cxnLst/>
              <a:rect l="l" t="t" r="r" b="b"/>
              <a:pathLst>
                <a:path w="1699259" h="2030095">
                  <a:moveTo>
                    <a:pt x="522782" y="826744"/>
                  </a:moveTo>
                  <a:lnTo>
                    <a:pt x="286423" y="690435"/>
                  </a:lnTo>
                  <a:lnTo>
                    <a:pt x="50050" y="826744"/>
                  </a:lnTo>
                  <a:lnTo>
                    <a:pt x="50050" y="1099375"/>
                  </a:lnTo>
                  <a:lnTo>
                    <a:pt x="286423" y="1235659"/>
                  </a:lnTo>
                  <a:lnTo>
                    <a:pt x="522782" y="1099375"/>
                  </a:lnTo>
                  <a:lnTo>
                    <a:pt x="522782" y="826744"/>
                  </a:lnTo>
                  <a:close/>
                </a:path>
                <a:path w="1699259" h="2030095">
                  <a:moveTo>
                    <a:pt x="732218" y="1234655"/>
                  </a:moveTo>
                  <a:lnTo>
                    <a:pt x="722350" y="1228966"/>
                  </a:lnTo>
                  <a:lnTo>
                    <a:pt x="722350" y="1240345"/>
                  </a:lnTo>
                  <a:lnTo>
                    <a:pt x="722350" y="1393850"/>
                  </a:lnTo>
                  <a:lnTo>
                    <a:pt x="589280" y="1470621"/>
                  </a:lnTo>
                  <a:lnTo>
                    <a:pt x="456171" y="1393850"/>
                  </a:lnTo>
                  <a:lnTo>
                    <a:pt x="456171" y="1240345"/>
                  </a:lnTo>
                  <a:lnTo>
                    <a:pt x="589280" y="1163612"/>
                  </a:lnTo>
                  <a:lnTo>
                    <a:pt x="722350" y="1240345"/>
                  </a:lnTo>
                  <a:lnTo>
                    <a:pt x="722350" y="1228966"/>
                  </a:lnTo>
                  <a:lnTo>
                    <a:pt x="589280" y="1152207"/>
                  </a:lnTo>
                  <a:lnTo>
                    <a:pt x="569518" y="1163612"/>
                  </a:lnTo>
                  <a:lnTo>
                    <a:pt x="446303" y="1234655"/>
                  </a:lnTo>
                  <a:lnTo>
                    <a:pt x="446303" y="1399552"/>
                  </a:lnTo>
                  <a:lnTo>
                    <a:pt x="569556" y="1470621"/>
                  </a:lnTo>
                  <a:lnTo>
                    <a:pt x="589280" y="1481988"/>
                  </a:lnTo>
                  <a:lnTo>
                    <a:pt x="732218" y="1399552"/>
                  </a:lnTo>
                  <a:lnTo>
                    <a:pt x="732218" y="1234655"/>
                  </a:lnTo>
                  <a:close/>
                </a:path>
                <a:path w="1699259" h="2030095">
                  <a:moveTo>
                    <a:pt x="1242923" y="0"/>
                  </a:moveTo>
                  <a:lnTo>
                    <a:pt x="1199984" y="0"/>
                  </a:lnTo>
                  <a:lnTo>
                    <a:pt x="1199984" y="307276"/>
                  </a:lnTo>
                  <a:lnTo>
                    <a:pt x="621461" y="640930"/>
                  </a:lnTo>
                  <a:lnTo>
                    <a:pt x="42913" y="307276"/>
                  </a:lnTo>
                  <a:lnTo>
                    <a:pt x="42913" y="0"/>
                  </a:lnTo>
                  <a:lnTo>
                    <a:pt x="0" y="0"/>
                  </a:lnTo>
                  <a:lnTo>
                    <a:pt x="0" y="332041"/>
                  </a:lnTo>
                  <a:lnTo>
                    <a:pt x="535622" y="640930"/>
                  </a:lnTo>
                  <a:lnTo>
                    <a:pt x="621461" y="690435"/>
                  </a:lnTo>
                  <a:lnTo>
                    <a:pt x="1242923" y="332041"/>
                  </a:lnTo>
                  <a:lnTo>
                    <a:pt x="1242923" y="0"/>
                  </a:lnTo>
                  <a:close/>
                </a:path>
                <a:path w="1699259" h="2030095">
                  <a:moveTo>
                    <a:pt x="1698637" y="759790"/>
                  </a:moveTo>
                  <a:lnTo>
                    <a:pt x="1219225" y="1036269"/>
                  </a:lnTo>
                  <a:lnTo>
                    <a:pt x="1219225" y="1753082"/>
                  </a:lnTo>
                  <a:lnTo>
                    <a:pt x="1698637" y="2029561"/>
                  </a:lnTo>
                  <a:lnTo>
                    <a:pt x="1698637" y="1980057"/>
                  </a:lnTo>
                  <a:lnTo>
                    <a:pt x="1262151" y="1728317"/>
                  </a:lnTo>
                  <a:lnTo>
                    <a:pt x="1262151" y="1061008"/>
                  </a:lnTo>
                  <a:lnTo>
                    <a:pt x="1698637" y="809269"/>
                  </a:lnTo>
                  <a:lnTo>
                    <a:pt x="1698637" y="759790"/>
                  </a:lnTo>
                  <a:close/>
                </a:path>
                <a:path w="1699259" h="2030095">
                  <a:moveTo>
                    <a:pt x="1698637" y="143598"/>
                  </a:moveTo>
                  <a:lnTo>
                    <a:pt x="1449641" y="0"/>
                  </a:lnTo>
                  <a:lnTo>
                    <a:pt x="1363827" y="0"/>
                  </a:lnTo>
                  <a:lnTo>
                    <a:pt x="1698637" y="193078"/>
                  </a:lnTo>
                  <a:lnTo>
                    <a:pt x="1698637" y="143598"/>
                  </a:lnTo>
                  <a:close/>
                </a:path>
              </a:pathLst>
            </a:custGeom>
            <a:grpFill/>
          </p:spPr>
          <p:txBody>
            <a:bodyPr wrap="square" lIns="0" tIns="0" rIns="0" bIns="0" rtlCol="0"/>
            <a:lstStyle/>
            <a:p>
              <a:endParaRPr dirty="0"/>
            </a:p>
          </p:txBody>
        </p:sp>
        <p:sp>
          <p:nvSpPr>
            <p:cNvPr id="20" name="object 23">
              <a:extLst>
                <a:ext uri="{FF2B5EF4-FFF2-40B4-BE49-F238E27FC236}">
                  <a16:creationId xmlns:a16="http://schemas.microsoft.com/office/drawing/2014/main" id="{E1B5CBE3-4B15-5755-1D65-2285C260658D}"/>
                </a:ext>
              </a:extLst>
            </p:cNvPr>
            <p:cNvSpPr/>
            <p:nvPr/>
          </p:nvSpPr>
          <p:spPr>
            <a:xfrm>
              <a:off x="16289336" y="315372"/>
              <a:ext cx="269240" cy="310515"/>
            </a:xfrm>
            <a:custGeom>
              <a:avLst/>
              <a:gdLst/>
              <a:ahLst/>
              <a:cxnLst/>
              <a:rect l="l" t="t" r="r" b="b"/>
              <a:pathLst>
                <a:path w="269240" h="310515">
                  <a:moveTo>
                    <a:pt x="134486" y="0"/>
                  </a:moveTo>
                  <a:lnTo>
                    <a:pt x="268973" y="77547"/>
                  </a:lnTo>
                  <a:lnTo>
                    <a:pt x="268973" y="232669"/>
                  </a:lnTo>
                  <a:lnTo>
                    <a:pt x="134486" y="310243"/>
                  </a:lnTo>
                  <a:lnTo>
                    <a:pt x="0" y="232669"/>
                  </a:lnTo>
                  <a:lnTo>
                    <a:pt x="0" y="77547"/>
                  </a:lnTo>
                  <a:lnTo>
                    <a:pt x="134486" y="0"/>
                  </a:lnTo>
                  <a:close/>
                </a:path>
              </a:pathLst>
            </a:custGeom>
            <a:grpFill/>
          </p:spPr>
          <p:txBody>
            <a:bodyPr wrap="square" lIns="0" tIns="0" rIns="0" bIns="0" rtlCol="0"/>
            <a:lstStyle/>
            <a:p>
              <a:endParaRPr dirty="0"/>
            </a:p>
          </p:txBody>
        </p:sp>
        <p:pic>
          <p:nvPicPr>
            <p:cNvPr id="21" name="object 24">
              <a:extLst>
                <a:ext uri="{FF2B5EF4-FFF2-40B4-BE49-F238E27FC236}">
                  <a16:creationId xmlns:a16="http://schemas.microsoft.com/office/drawing/2014/main" id="{AB533F41-A024-4051-8C8B-C304CD905F92}"/>
                </a:ext>
              </a:extLst>
            </p:cNvPr>
            <p:cNvPicPr/>
            <p:nvPr/>
          </p:nvPicPr>
          <p:blipFill>
            <a:blip r:embed="rId3" cstate="print"/>
            <a:stretch>
              <a:fillRect/>
            </a:stretch>
          </p:blipFill>
          <p:spPr>
            <a:xfrm>
              <a:off x="16491066" y="1239547"/>
              <a:ext cx="134512" cy="155121"/>
            </a:xfrm>
            <a:prstGeom prst="rect">
              <a:avLst/>
            </a:prstGeom>
            <a:grpFill/>
          </p:spPr>
        </p:pic>
        <p:sp>
          <p:nvSpPr>
            <p:cNvPr id="22" name="object 25">
              <a:extLst>
                <a:ext uri="{FF2B5EF4-FFF2-40B4-BE49-F238E27FC236}">
                  <a16:creationId xmlns:a16="http://schemas.microsoft.com/office/drawing/2014/main" id="{CA52C710-7E3C-56BC-08D6-A48FA4247DE8}"/>
                </a:ext>
              </a:extLst>
            </p:cNvPr>
            <p:cNvSpPr/>
            <p:nvPr/>
          </p:nvSpPr>
          <p:spPr>
            <a:xfrm>
              <a:off x="16147792" y="370418"/>
              <a:ext cx="286385" cy="330200"/>
            </a:xfrm>
            <a:custGeom>
              <a:avLst/>
              <a:gdLst/>
              <a:ahLst/>
              <a:cxnLst/>
              <a:rect l="l" t="t" r="r" b="b"/>
              <a:pathLst>
                <a:path w="286384" h="330200">
                  <a:moveTo>
                    <a:pt x="142950" y="0"/>
                  </a:moveTo>
                  <a:lnTo>
                    <a:pt x="285901" y="82438"/>
                  </a:lnTo>
                  <a:lnTo>
                    <a:pt x="285901" y="247341"/>
                  </a:lnTo>
                  <a:lnTo>
                    <a:pt x="142950" y="329806"/>
                  </a:lnTo>
                  <a:lnTo>
                    <a:pt x="123199" y="318411"/>
                  </a:lnTo>
                  <a:lnTo>
                    <a:pt x="142950" y="318411"/>
                  </a:lnTo>
                  <a:lnTo>
                    <a:pt x="276030" y="241644"/>
                  </a:lnTo>
                  <a:lnTo>
                    <a:pt x="276030" y="88135"/>
                  </a:lnTo>
                  <a:lnTo>
                    <a:pt x="142950" y="11394"/>
                  </a:lnTo>
                  <a:lnTo>
                    <a:pt x="123192" y="11394"/>
                  </a:lnTo>
                  <a:lnTo>
                    <a:pt x="142950" y="0"/>
                  </a:lnTo>
                  <a:close/>
                </a:path>
                <a:path w="286384" h="330200">
                  <a:moveTo>
                    <a:pt x="123192" y="11394"/>
                  </a:moveTo>
                  <a:lnTo>
                    <a:pt x="142950" y="11394"/>
                  </a:lnTo>
                  <a:lnTo>
                    <a:pt x="9870" y="88135"/>
                  </a:lnTo>
                  <a:lnTo>
                    <a:pt x="9870" y="241644"/>
                  </a:lnTo>
                  <a:lnTo>
                    <a:pt x="142950" y="318411"/>
                  </a:lnTo>
                  <a:lnTo>
                    <a:pt x="123199" y="318411"/>
                  </a:lnTo>
                  <a:lnTo>
                    <a:pt x="0" y="247341"/>
                  </a:lnTo>
                  <a:lnTo>
                    <a:pt x="0" y="82438"/>
                  </a:lnTo>
                  <a:lnTo>
                    <a:pt x="123192" y="11394"/>
                  </a:lnTo>
                  <a:close/>
                </a:path>
              </a:pathLst>
            </a:custGeom>
            <a:grpFill/>
          </p:spPr>
          <p:txBody>
            <a:bodyPr wrap="square" lIns="0" tIns="0" rIns="0" bIns="0" rtlCol="0"/>
            <a:lstStyle/>
            <a:p>
              <a:endParaRPr dirty="0"/>
            </a:p>
          </p:txBody>
        </p:sp>
      </p:grpSp>
      <p:pic>
        <p:nvPicPr>
          <p:cNvPr id="24" name="Picture 2">
            <a:extLst>
              <a:ext uri="{FF2B5EF4-FFF2-40B4-BE49-F238E27FC236}">
                <a16:creationId xmlns:a16="http://schemas.microsoft.com/office/drawing/2014/main" id="{ECD6541C-D7F9-0634-BC2E-A253EE65CC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5045" r="5045"/>
          <a:stretch/>
        </p:blipFill>
        <p:spPr bwMode="auto">
          <a:xfrm>
            <a:off x="11437682" y="622200"/>
            <a:ext cx="4851400" cy="286741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6AAE6306-6CAA-C96E-985F-98A6547D5188}"/>
              </a:ext>
            </a:extLst>
          </p:cNvPr>
          <p:cNvSpPr>
            <a:spLocks noGrp="1"/>
          </p:cNvSpPr>
          <p:nvPr>
            <p:ph type="sldNum" sz="quarter" idx="12"/>
          </p:nvPr>
        </p:nvSpPr>
        <p:spPr/>
        <p:txBody>
          <a:bodyPr/>
          <a:lstStyle/>
          <a:p>
            <a:fld id="{B6F15528-21DE-4FAA-801E-634DDDAF4B2B}" type="slidenum">
              <a:rPr lang="en-US" smtClean="0"/>
              <a:t>9</a:t>
            </a:fld>
            <a:endParaRPr lang="en-US" dirty="0"/>
          </a:p>
        </p:txBody>
      </p:sp>
      <p:sp>
        <p:nvSpPr>
          <p:cNvPr id="23" name="Rectangle 22">
            <a:extLst>
              <a:ext uri="{FF2B5EF4-FFF2-40B4-BE49-F238E27FC236}">
                <a16:creationId xmlns:a16="http://schemas.microsoft.com/office/drawing/2014/main" id="{B443AA8B-105F-494C-89F8-25E7B9810CAC}"/>
              </a:ext>
            </a:extLst>
          </p:cNvPr>
          <p:cNvSpPr/>
          <p:nvPr/>
        </p:nvSpPr>
        <p:spPr>
          <a:xfrm>
            <a:off x="877930" y="3586082"/>
            <a:ext cx="12826005" cy="4435830"/>
          </a:xfrm>
          <a:prstGeom prst="rect">
            <a:avLst/>
          </a:prstGeom>
        </p:spPr>
        <p:txBody>
          <a:bodyPr wrap="square">
            <a:spAutoFit/>
          </a:bodyPr>
          <a:lstStyle/>
          <a:p>
            <a:pPr marL="514350" indent="-514350" algn="just">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Batch Gradient Descent:</a:t>
            </a:r>
            <a:r>
              <a:rPr lang="en-US" sz="3200" dirty="0">
                <a:latin typeface="Times New Roman" panose="02020603050405020304" pitchFamily="18" charset="0"/>
                <a:cs typeface="Times New Roman" panose="02020603050405020304" pitchFamily="18" charset="0"/>
              </a:rPr>
              <a:t> Batch Gradient Descent computes gradients using the entire dataset in each iteration.</a:t>
            </a:r>
          </a:p>
          <a:p>
            <a:pPr marL="514350" indent="-514350" algn="just">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Stochastic Gradient Descent (SGD):</a:t>
            </a:r>
            <a:r>
              <a:rPr lang="en-US" sz="3200" dirty="0">
                <a:latin typeface="Times New Roman" panose="02020603050405020304" pitchFamily="18" charset="0"/>
                <a:cs typeface="Times New Roman" panose="02020603050405020304" pitchFamily="18" charset="0"/>
              </a:rPr>
              <a:t> SGD uses one data point per iteration to compute gradients, making it faster.</a:t>
            </a:r>
          </a:p>
          <a:p>
            <a:pPr marL="514350" indent="-514350" algn="just">
              <a:lnSpc>
                <a:spcPct val="150000"/>
              </a:lnSpc>
              <a:buFont typeface="+mj-lt"/>
              <a:buAutoNum type="arabicParenR"/>
            </a:pPr>
            <a:r>
              <a:rPr lang="en-US" sz="3200" b="1" dirty="0">
                <a:latin typeface="Times New Roman" panose="02020603050405020304" pitchFamily="18" charset="0"/>
                <a:cs typeface="Times New Roman" panose="02020603050405020304" pitchFamily="18" charset="0"/>
              </a:rPr>
              <a:t>Mini-batch Gradient Descent:</a:t>
            </a:r>
            <a:r>
              <a:rPr lang="en-US" sz="3200" dirty="0">
                <a:latin typeface="Times New Roman" panose="02020603050405020304" pitchFamily="18" charset="0"/>
                <a:cs typeface="Times New Roman" panose="02020603050405020304" pitchFamily="18" charset="0"/>
              </a:rPr>
              <a:t> Mini-batch Gradient Descent combines batch and SGD by using small batches of data for updates.</a:t>
            </a:r>
          </a:p>
        </p:txBody>
      </p:sp>
    </p:spTree>
    <p:extLst>
      <p:ext uri="{BB962C8B-B14F-4D97-AF65-F5344CB8AC3E}">
        <p14:creationId xmlns:p14="http://schemas.microsoft.com/office/powerpoint/2010/main" val="382007740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3444</TotalTime>
  <Words>1442</Words>
  <Application>Microsoft Office PowerPoint</Application>
  <PresentationFormat>Custom</PresentationFormat>
  <Paragraphs>115</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Barlow Condensed</vt:lpstr>
      <vt:lpstr>Calibri</vt:lpstr>
      <vt:lpstr>Cambria Math</vt:lpstr>
      <vt:lpstr>Lucida Sans Unicode</vt:lpstr>
      <vt:lpstr>Tahoma</vt:lpstr>
      <vt:lpstr>Times New Roman</vt:lpstr>
      <vt:lpstr>Trebuchet MS</vt:lpstr>
      <vt:lpstr>Tw Cen MT</vt:lpstr>
      <vt:lpstr>Tw Cen MT Condensed</vt:lpstr>
      <vt:lpstr>Wingdings 3</vt:lpstr>
      <vt:lpstr>Integral</vt:lpstr>
      <vt:lpstr>Optimizers</vt:lpstr>
      <vt:lpstr>PRESENTATION Content List</vt:lpstr>
      <vt:lpstr>01</vt:lpstr>
      <vt:lpstr>02</vt:lpstr>
      <vt:lpstr>02</vt:lpstr>
      <vt:lpstr>02</vt:lpstr>
      <vt:lpstr>02</vt:lpstr>
      <vt:lpstr>02</vt:lpstr>
      <vt:lpstr>02</vt:lpstr>
      <vt:lpstr>03</vt:lpstr>
      <vt:lpstr>04</vt:lpstr>
      <vt:lpstr>04</vt:lpstr>
      <vt:lpstr>04</vt:lpstr>
      <vt:lpstr>05</vt:lpstr>
      <vt:lpstr>06</vt:lpstr>
      <vt:lpstr>06</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Medical</dc:title>
  <dc:creator>Medhat</dc:creator>
  <cp:lastModifiedBy> </cp:lastModifiedBy>
  <cp:revision>238</cp:revision>
  <dcterms:created xsi:type="dcterms:W3CDTF">2022-07-13T09:32:41Z</dcterms:created>
  <dcterms:modified xsi:type="dcterms:W3CDTF">2025-10-14T21:03:56Z</dcterms:modified>
</cp:coreProperties>
</file>