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69" r:id="rId13"/>
    <p:sldId id="268" r:id="rId14"/>
    <p:sldId id="270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7CFA57-5803-FEBE-E910-B24EBD6336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632A9-8370-71DD-ED1C-06D7E69A8B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C83C7-991C-4910-9C5C-2C2D8230A74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5182-9793-AE30-146A-3D1505A480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CIT690E-Deep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A129-0AE5-EFE0-538B-73106C47EE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8C269-5AFE-466A-8F96-2EDA0C0F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833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29BE8-0506-4AD0-A1D5-BB68D3DBA2F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CIT690E-Deep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360F1-4341-494F-9C09-170090DC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956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B57C-8E49-B40B-4026-7F867A40C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76C12-DEDF-98BB-6F13-62F133FCB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D4CE7-DCBE-0BCA-E0D9-3A9BCCF7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49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CIT690E-Deep Learning Fall22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81C5-1026-AE88-AC77-32B392F8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2FB0F877-41AC-41BF-B55D-884F308AF8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55;p1">
            <a:extLst>
              <a:ext uri="{FF2B5EF4-FFF2-40B4-BE49-F238E27FC236}">
                <a16:creationId xmlns:a16="http://schemas.microsoft.com/office/drawing/2014/main" id="{0B748ACB-78B2-B31F-686D-3215E60A4E0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95100" y="0"/>
            <a:ext cx="1317400" cy="1263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51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7BF5-ED6A-5387-1A21-4BD125E3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ADEE2-5261-366F-5A8A-496DFE4C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CCA18-E08E-43FA-DE52-05CE25EA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29BC-3D67-A1B0-2E61-0E486ED5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720B-0A28-0A0A-D00A-B9F2DD19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3FDAC-1702-FCD1-D8FB-63D17EEC8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9746E-5576-188D-8E0B-12A20D02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26EA-972A-AEEE-81AC-69B11D3B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8FFD-F56F-2BB9-E87F-20F1EAB0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C086F-B434-BBC4-C28F-C670493F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AF7-CC5F-8A3A-FAD8-7E3E1266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3136-D25D-EBFE-4C12-C2DFE122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B5C471-DE78-A168-FB4C-64886424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49"/>
            <a:ext cx="4114800" cy="365125"/>
          </a:xfrm>
        </p:spPr>
        <p:txBody>
          <a:bodyPr/>
          <a:lstStyle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CIT690E-Deep Learning Fall22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053FF11-53C7-9225-C193-55423EAB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FB0F877-41AC-41BF-B55D-884F308AF8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oogle Shape;55;p1">
            <a:extLst>
              <a:ext uri="{FF2B5EF4-FFF2-40B4-BE49-F238E27FC236}">
                <a16:creationId xmlns:a16="http://schemas.microsoft.com/office/drawing/2014/main" id="{149F07D6-89AE-E881-327A-2CF09C73A9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95100" y="136525"/>
            <a:ext cx="1317400" cy="1263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58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81DF-5A45-C801-00FC-3BCF6774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19339-4301-85A0-0A56-FE5AB43B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4A1B-2D38-5FBE-CDF3-41DD01C7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32A6-5F2D-FE63-2992-94157E33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4FD9A-8523-D505-46F8-327BC1D3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4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2EF2-267A-C573-FD4D-0B9F168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5929-616A-34FA-2558-44ABD282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2B990-4080-53C9-E076-F581F14CB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8A4C7-6C69-3C52-A3D3-9F9513DE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B2A06-EDE5-B5AE-7E83-4B895FF8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83BC6-F0CD-0FEC-D7FF-60041E75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7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80FF-8CF6-AD30-D97E-771A91B2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9DA63-3F4E-16E0-B156-E1C08D0AA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8AD64-DC61-E413-DECA-C6C020B5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84C1E-4FC5-3382-EE89-0C375FA41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51094-42B1-145E-FA25-70B6D4E59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2961D-E270-DBFB-BD4D-724E90BB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25B61-E8FF-8B48-7987-CC7A6EC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2A12F-C7E2-64CE-8688-4BEE95C5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66F-1418-BA77-79C8-A663288E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F9E0-71A7-C772-CD9B-BE4C25CF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F40C6-D7CF-F6D5-F5BD-B8B5DD55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04C8A-582E-335D-6007-4790D463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8F02F-2831-FF10-EB1D-DE56D140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C0567-ED9D-8779-3D13-B9909265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5DD8-08BB-6ED1-BDD9-7A083B0E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F46C-757E-18FF-55AD-7CC28AC7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41A7-B528-C3FE-64FB-D806AAE0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87605-060A-2A2B-A678-86EF0CCEB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9FA6-52CD-52E6-5149-CEF136D5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9858E-1D95-68B9-E395-66BCB6F7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2F7-60F5-5F40-B6E9-62B6E34F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1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FDB0-3D96-134C-C19F-E7B11964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794C8-1118-804C-DAE4-AC32C35AF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7900B-F95D-AD42-0884-C52026FD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E192B-1E80-694F-1C9C-D0CC5D47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CF6AA-B759-EB31-9B24-3DC1CD51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CA891-A650-2E7D-DC8F-8EB53DBB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C9A66-746B-9107-B62D-5597F77D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A47D-1E79-BFCE-4AFC-B0BA55EAA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FD82-D293-8120-B6C2-2CBEA6B89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1A858-536D-EF64-BDDE-E49AD4980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CIT690E-Deep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E4A8-C368-556F-25F3-E65F458C1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F877-41AC-41BF-B55D-884F308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0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ining.github.com/downloads/github-git-cheat-shee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etterdatascience.com/macbook-m1-pro-vs-google-cola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google-colab-pro-is-it-worth-49-99-c542770b8e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sign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51F4-020C-7F6C-F53D-8D5FDB30F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Tutorial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</a:rPr>
              <a:t>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CEC51-77DB-21CB-5CCB-26516624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Environment</a:t>
            </a:r>
          </a:p>
          <a:p>
            <a:r>
              <a:rPr lang="en-US" dirty="0"/>
              <a:t>CIT690E: Deep Learning, Fall22</a:t>
            </a:r>
          </a:p>
          <a:p>
            <a:r>
              <a:rPr lang="en-US" dirty="0"/>
              <a:t>Aly Abdelmageed</a:t>
            </a:r>
          </a:p>
        </p:txBody>
      </p:sp>
      <p:pic>
        <p:nvPicPr>
          <p:cNvPr id="4" name="Google Shape;55;p1">
            <a:extLst>
              <a:ext uri="{FF2B5EF4-FFF2-40B4-BE49-F238E27FC236}">
                <a16:creationId xmlns:a16="http://schemas.microsoft.com/office/drawing/2014/main" id="{06210398-83BF-9F98-FFDB-0E6C36E84E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95100" y="0"/>
            <a:ext cx="1317400" cy="12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24DA99-1CD3-127A-7D5A-171C4BF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CIT690E-Deep Learning Fall22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48D3098-71B0-A4BB-0B4C-066ED218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0F877-41AC-41BF-B55D-884F308AF8AD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9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ED7E-E98E-07C6-CFED-660DE5A2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7E40-46AD-B1AA-6991-DEC0B764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Git</a:t>
            </a:r>
          </a:p>
          <a:p>
            <a:pPr lvl="1"/>
            <a:r>
              <a:rPr lang="en-US" b="1" dirty="0"/>
              <a:t>It is a Version Control system.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It is used for the below cases:</a:t>
            </a:r>
          </a:p>
          <a:p>
            <a:pPr marL="914400" lvl="2" indent="0">
              <a:buNone/>
            </a:pPr>
            <a:r>
              <a:rPr lang="en-US" b="1" dirty="0"/>
              <a:t>• Synchronization and Collaboration</a:t>
            </a:r>
          </a:p>
          <a:p>
            <a:pPr marL="914400" lvl="2" indent="0">
              <a:buNone/>
            </a:pPr>
            <a:r>
              <a:rPr lang="en-US" b="1" dirty="0"/>
              <a:t>• Informative Changes Tracking, with messages</a:t>
            </a:r>
          </a:p>
          <a:p>
            <a:pPr marL="914400" lvl="2" indent="0">
              <a:buNone/>
            </a:pPr>
            <a:r>
              <a:rPr lang="en-US" b="1" dirty="0"/>
              <a:t>• Undo changes, and restoration</a:t>
            </a:r>
          </a:p>
          <a:p>
            <a:pPr marL="914400" lvl="2" indent="0">
              <a:buNone/>
            </a:pPr>
            <a:r>
              <a:rPr lang="en-US" b="1" dirty="0"/>
              <a:t>• Track Ownership</a:t>
            </a:r>
          </a:p>
          <a:p>
            <a:pPr marL="914400" lvl="2" indent="0">
              <a:buNone/>
            </a:pPr>
            <a:r>
              <a:rPr lang="en-US" b="1" dirty="0"/>
              <a:t>• Branching and Merging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02C07-C4C4-312B-3DE0-27C499D3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6A2DA-3977-0BC9-47D8-0273F400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0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C760-8765-0AC5-C548-A732286D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D0F0-F17F-AF2D-375E-CD400E66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install git by visiting the download </a:t>
            </a:r>
            <a:r>
              <a:rPr lang="en-US" dirty="0" err="1"/>
              <a:t>section: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://git-scm.com/downloads</a:t>
            </a:r>
            <a:endParaRPr lang="en-US" dirty="0"/>
          </a:p>
          <a:p>
            <a:r>
              <a:rPr lang="en-US" dirty="0"/>
              <a:t>pickup an installation for your OS. Also, although we are introducing some of the basics of git</a:t>
            </a:r>
          </a:p>
          <a:p>
            <a:r>
              <a:rPr lang="en-US" dirty="0"/>
              <a:t>below, you are highly encouraged to check the free Pro Git book by Scott Chacon: </a:t>
            </a:r>
            <a:r>
              <a:rPr lang="en-US" dirty="0">
                <a:hlinkClick r:id="rId3"/>
              </a:rPr>
              <a:t>https://git-scm.com/book/en/v2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4318C-C2FC-F501-E526-C1F7945C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58C28-823E-5F3F-35BE-1EBE789A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CDB45-3E34-D1B4-5AD8-6EDC71F39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605" y="251779"/>
            <a:ext cx="2577646" cy="1552253"/>
          </a:xfrm>
          <a:prstGeom prst="rect">
            <a:avLst/>
          </a:prstGeom>
        </p:spPr>
      </p:pic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DC948FF8-5096-9E8D-2C57-B099B48FC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500" y="4231368"/>
            <a:ext cx="1713263" cy="22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5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12A4-BC90-EB10-C6F1-40BA7903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GitHub &amp; GitLab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4D877-D65A-6567-7E8C-09799D03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27AF9-CA10-575E-32ED-8CF71A33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07300-8C00-4EAE-D267-48CEAB75479B}"/>
              </a:ext>
            </a:extLst>
          </p:cNvPr>
          <p:cNvSpPr txBox="1"/>
          <p:nvPr/>
        </p:nvSpPr>
        <p:spPr>
          <a:xfrm>
            <a:off x="372836" y="1690688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Git</a:t>
            </a:r>
            <a:r>
              <a:rPr lang="en-US" sz="2400" dirty="0"/>
              <a:t>:</a:t>
            </a:r>
          </a:p>
          <a:p>
            <a:r>
              <a:rPr lang="en-US" sz="2400" dirty="0"/>
              <a:t>It is a Version Control system. Therefore, as we see, git is a tool used on our local machines</a:t>
            </a:r>
          </a:p>
          <a:p>
            <a:r>
              <a:rPr lang="en-US" sz="2400" dirty="0"/>
              <a:t>to communicate with local and remote repositories.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GitHub &amp; GitLab:</a:t>
            </a:r>
          </a:p>
          <a:p>
            <a:r>
              <a:rPr lang="en-US" sz="2400" dirty="0"/>
              <a:t>A cloud-based hosting platforms for repositories, remote.</a:t>
            </a:r>
          </a:p>
          <a:p>
            <a:endParaRPr lang="en-US" sz="2400" b="1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2E01025-5011-182A-A36B-B9450EFC1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4" r="3658"/>
          <a:stretch/>
        </p:blipFill>
        <p:spPr>
          <a:xfrm>
            <a:off x="7068456" y="2209532"/>
            <a:ext cx="4572001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7D98-7DD4-B625-4941-2F359C23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6FDC-D9DB-EC33-4779-725C5DD4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init</a:t>
            </a:r>
            <a:r>
              <a:rPr lang="en-US" dirty="0"/>
              <a:t>: initialize a git repository</a:t>
            </a:r>
          </a:p>
          <a:p>
            <a:pPr marL="0" indent="0">
              <a:buNone/>
            </a:pPr>
            <a:r>
              <a:rPr lang="en-US" dirty="0"/>
              <a:t>• add: add file(s) to file index</a:t>
            </a:r>
          </a:p>
          <a:p>
            <a:pPr marL="0" indent="0">
              <a:buNone/>
            </a:pPr>
            <a:r>
              <a:rPr lang="en-US" dirty="0"/>
              <a:t>• status: check status of the current working tree</a:t>
            </a:r>
          </a:p>
          <a:p>
            <a:pPr marL="0" indent="0">
              <a:buNone/>
            </a:pPr>
            <a:r>
              <a:rPr lang="en-US" dirty="0"/>
              <a:t>• commit: save snapshot as entry in history</a:t>
            </a:r>
          </a:p>
          <a:p>
            <a:pPr marL="0" indent="0">
              <a:buNone/>
            </a:pPr>
            <a:r>
              <a:rPr lang="en-US" dirty="0"/>
              <a:t>• push: push the changes to remote repository</a:t>
            </a:r>
          </a:p>
          <a:p>
            <a:pPr marL="0" indent="0">
              <a:buNone/>
            </a:pPr>
            <a:r>
              <a:rPr lang="en-US" dirty="0"/>
              <a:t>• pull: pull changes from remote repository</a:t>
            </a:r>
          </a:p>
          <a:p>
            <a:pPr marL="0" indent="0">
              <a:buNone/>
            </a:pPr>
            <a:r>
              <a:rPr lang="en-US" dirty="0"/>
              <a:t>• clone: clone a remote repository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8ABD-52FA-466E-4186-8CC359D0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267A4-D661-E258-E0AE-0E262593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9E48-2DC3-67AC-00FF-E85F82C4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96A9-22F5-0410-2A8C-D13C2CFB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https://git-scm.com/docs</a:t>
            </a:r>
            <a:r>
              <a:rPr lang="en-US" dirty="0"/>
              <a:t>, the official documentation of git</a:t>
            </a:r>
          </a:p>
          <a:p>
            <a:r>
              <a:rPr lang="en-US" dirty="0">
                <a:hlinkClick r:id="rId3"/>
              </a:rPr>
              <a:t>https://docs.github.com/en</a:t>
            </a:r>
            <a:r>
              <a:rPr lang="en-US" dirty="0"/>
              <a:t>, the official documentation of GitHub</a:t>
            </a:r>
          </a:p>
          <a:p>
            <a:r>
              <a:rPr lang="en-US" dirty="0">
                <a:hlinkClick r:id="rId4"/>
              </a:rPr>
              <a:t>https://training.github.com/downloads/github-git-cheat-sheet</a:t>
            </a:r>
            <a:r>
              <a:rPr lang="en-US" dirty="0"/>
              <a:t>.pdf, cheat sheet for git while using GitHub.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66AF5-320F-F8C3-424E-DF0DF426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8E3BD-0D61-EDD1-0A69-8CF9A241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6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A9AD-B315-A5FD-A211-5D95252A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PyTorch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4B04-64BE-A7B8-0954-D0382BBB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Deep Learning library by Facebook</a:t>
            </a:r>
          </a:p>
          <a:p>
            <a:r>
              <a:rPr lang="en-US" dirty="0"/>
              <a:t>optimized for GPU and CPU</a:t>
            </a:r>
          </a:p>
          <a:p>
            <a:r>
              <a:rPr lang="en-US" dirty="0"/>
              <a:t>Other products built upon it: Tesla Autopilot, Uber’s Pyro, Hugging</a:t>
            </a:r>
          </a:p>
          <a:p>
            <a:pPr marL="0" indent="0">
              <a:buNone/>
            </a:pPr>
            <a:r>
              <a:rPr lang="en-US" dirty="0"/>
              <a:t>Face’s Transformers, PyTorch Lightning, and Catalyst.</a:t>
            </a:r>
          </a:p>
          <a:p>
            <a:r>
              <a:rPr lang="en-US" dirty="0"/>
              <a:t>Primary data type: Tensors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70FAA-25EF-9D81-C741-D04E314D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CIT690E-Deep Learning Fall22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9A1EA-A074-2D15-3DC1-94AAD359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F4FAB2-E5F2-125C-F757-6185FFC93432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CIT690E-Deep Learning Fall22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2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AB151-5DA0-35CB-1DE7-07F9DFAB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875822"/>
            <a:ext cx="10601325" cy="185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C118-0013-4097-6ACA-288C4B80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FB0F877-41AC-41BF-B55D-884F308AF8AD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5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2D94-F800-2975-AD28-9EBFAD3B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226F-35FF-A383-F8A9-BB87C442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Contacts and Communication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Services for DL Training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Colab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 vs Colab Pro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and 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7E7B7-BB94-BBC9-8AD9-AAAC9CFE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45B7D-49FC-8E8C-BB0F-64E913F1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5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B40D-F918-6EEF-9F1A-ED7D13EC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E412C-BB37-7B47-812A-72F55BA21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Session: after the lecture</a:t>
            </a:r>
            <a:endParaRPr lang="ar-EG" dirty="0"/>
          </a:p>
          <a:p>
            <a:r>
              <a:rPr lang="en-US" dirty="0"/>
              <a:t>Q&amp;A on Teams, or Moodle</a:t>
            </a:r>
            <a:endParaRPr lang="ar-EG" dirty="0"/>
          </a:p>
          <a:p>
            <a:r>
              <a:rPr lang="en-US" dirty="0"/>
              <a:t>Office Hours: room 220 on Tuesday 10:30 to 2:30</a:t>
            </a:r>
            <a:endParaRPr lang="ar-EG" dirty="0"/>
          </a:p>
          <a:p>
            <a:r>
              <a:rPr lang="en-US" dirty="0"/>
              <a:t>Online: confirmation via email</a:t>
            </a:r>
          </a:p>
          <a:p>
            <a:r>
              <a:rPr lang="en-US" dirty="0"/>
              <a:t>Email: alymohamed@nu.edu.eg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8EA58-DAE8-B8DF-2215-3974287D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7EB85-3631-C27C-AECF-C3EC3F26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7151-731F-2236-A788-1323CA85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7B26-0206-DB26-16F1-725F6E48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>
                <a:solidFill>
                  <a:srgbClr val="FFC000"/>
                </a:solidFill>
              </a:rPr>
              <a:t>colab</a:t>
            </a:r>
            <a:r>
              <a:rPr lang="en-US" dirty="0"/>
              <a:t> Cloud-based notebook service hosted by Google, which is equivalent to </a:t>
            </a:r>
            <a:r>
              <a:rPr lang="en-US" dirty="0" err="1"/>
              <a:t>Jupyter</a:t>
            </a:r>
            <a:r>
              <a:rPr lang="en-US" dirty="0"/>
              <a:t> Lab. It enables you write and execute your code on pre-configured machines.</a:t>
            </a:r>
          </a:p>
          <a:p>
            <a:r>
              <a:rPr lang="en-US" dirty="0"/>
              <a:t>Notebooks</a:t>
            </a:r>
          </a:p>
          <a:p>
            <a:r>
              <a:rPr lang="en-US" dirty="0"/>
              <a:t>Access to Google Drive</a:t>
            </a:r>
          </a:p>
          <a:p>
            <a:r>
              <a:rPr lang="en-US" dirty="0"/>
              <a:t>Free GPUs and TPUs</a:t>
            </a:r>
          </a:p>
          <a:p>
            <a:r>
              <a:rPr lang="en-US" dirty="0"/>
              <a:t>pre-installed packages for DL: PyTorch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319D5-9B52-5B7A-BAE9-F6F782F5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087C0-3091-B2BA-C76C-CA299B45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910AF993-99CB-1EF8-C40F-08A9F8BF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71" y="2932799"/>
            <a:ext cx="4833257" cy="2136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7F9032-6D38-8C1C-7148-EBDC0E4787C9}"/>
              </a:ext>
            </a:extLst>
          </p:cNvPr>
          <p:cNvSpPr txBox="1"/>
          <p:nvPr/>
        </p:nvSpPr>
        <p:spPr>
          <a:xfrm>
            <a:off x="7663543" y="5204726"/>
            <a:ext cx="394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a notebook via: </a:t>
            </a:r>
            <a:r>
              <a:rPr lang="en-US" dirty="0">
                <a:hlinkClick r:id="rId2"/>
              </a:rPr>
              <a:t>https://colab.research.google.com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4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7151-731F-2236-A788-1323CA85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Environments</a:t>
            </a:r>
          </a:p>
        </p:txBody>
      </p:sp>
      <p:pic>
        <p:nvPicPr>
          <p:cNvPr id="8" name="Content Placeholder 7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6AB9C835-B09F-A27D-1792-7FD2E0677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" t="12081" r="59165" b="23875"/>
          <a:stretch/>
        </p:blipFill>
        <p:spPr>
          <a:xfrm>
            <a:off x="263685" y="2016381"/>
            <a:ext cx="4905828" cy="42984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319D5-9B52-5B7A-BAE9-F6F782F5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087C0-3091-B2BA-C76C-CA299B45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19E102-A588-4D0C-2A1E-876DABFAE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19"/>
          <a:stretch/>
        </p:blipFill>
        <p:spPr>
          <a:xfrm>
            <a:off x="6995887" y="1516551"/>
            <a:ext cx="3856141" cy="264905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01FD30-DB35-2FF7-F848-7F23F1187527}"/>
              </a:ext>
            </a:extLst>
          </p:cNvPr>
          <p:cNvSpPr/>
          <p:nvPr/>
        </p:nvSpPr>
        <p:spPr>
          <a:xfrm>
            <a:off x="5653968" y="2264226"/>
            <a:ext cx="1103086" cy="6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17F63A-0D57-73C6-38B6-7E6A525F8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5" y="4422850"/>
            <a:ext cx="5180743" cy="22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4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BEA4-A61A-AC9E-8BE8-6C022E58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F9E0-63B8-C0A4-C172-70EEFE15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[</a:t>
            </a:r>
            <a:r>
              <a:rPr lang="en-US" dirty="0">
                <a:hlinkClick r:id="rId2"/>
              </a:rPr>
              <a:t>MacBook M1 Pro vs. Google Colab (Dario </a:t>
            </a:r>
            <a:r>
              <a:rPr lang="en-US" dirty="0" err="1">
                <a:hlinkClick r:id="rId2"/>
              </a:rPr>
              <a:t>Radečić</a:t>
            </a:r>
            <a:r>
              <a:rPr lang="en-US" dirty="0">
                <a:hlinkClick r:id="rId2"/>
              </a:rPr>
              <a:t>, 2022)</a:t>
            </a:r>
            <a:r>
              <a:rPr lang="en-US" dirty="0"/>
              <a:t>], Dogs vs. Cats dataset from Kaggle dataset was used for comparison between training on MacBook and Colab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1D021-7021-1C4C-FF75-890E524B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CFCA9-40BE-9C90-8175-5AECB35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F3591-184F-2202-58AD-666B9706A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3429000"/>
            <a:ext cx="95250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7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7ADD-8334-0CA3-F8D7-DFAEDB6D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TensorFlow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3E6FC0-F773-8BB6-ACA2-41A95B934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7807"/>
            <a:ext cx="10515600" cy="32269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1EA22-C848-BF33-5EAE-DBE45A51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45F2A-BFB0-3C47-619A-17D3AAB9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5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6A51-F99F-43D1-6891-D8B3A3ED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TensorFlow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CBBAEB-3CE7-0E66-29ED-28061E90A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520"/>
            <a:ext cx="10515600" cy="32335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C52FF-9271-FD0F-2695-EBD7E7C2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12820-927E-29BC-02C9-F980FE08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7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4365-A68E-8125-B067-E40952C0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Colab VS. Colab Pro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A8EA6-AB12-AA43-D65C-6A24DFAC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CIT690E-Deep Learning Fall22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75DFC-4A46-842B-EA57-D55CA749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F877-41AC-41BF-B55D-884F308AF8A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81C11463-F7D0-9923-6D90-50BC0248EA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5" y="1777179"/>
            <a:ext cx="10656910" cy="3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3334AD-952E-7CC3-18C2-6A27CE673561}"/>
              </a:ext>
            </a:extLst>
          </p:cNvPr>
          <p:cNvSpPr txBox="1"/>
          <p:nvPr/>
        </p:nvSpPr>
        <p:spPr>
          <a:xfrm>
            <a:off x="767544" y="5080821"/>
            <a:ext cx="10656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Google Colab Pro+: Is it worth $49.99? | by </a:t>
            </a:r>
            <a:r>
              <a:rPr lang="en-US" dirty="0" err="1">
                <a:hlinkClick r:id="rId2"/>
              </a:rPr>
              <a:t>Benedikt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Droste</a:t>
            </a:r>
            <a:r>
              <a:rPr lang="en-US" dirty="0">
                <a:hlinkClick r:id="rId2"/>
              </a:rPr>
              <a:t> | Towards Data Science</a:t>
            </a:r>
            <a:endParaRPr lang="en-US" dirty="0"/>
          </a:p>
          <a:p>
            <a:r>
              <a:rPr lang="en-US" dirty="0">
                <a:hlinkClick r:id="rId4"/>
              </a:rPr>
              <a:t>Google Colab </a:t>
            </a:r>
            <a:r>
              <a:rPr lang="en-US" b="0" i="0" dirty="0">
                <a:solidFill>
                  <a:srgbClr val="212121"/>
                </a:solidFill>
                <a:effectLst/>
                <a:latin typeface="Google Sans"/>
                <a:hlinkClick r:id="rId4"/>
              </a:rPr>
              <a:t>plan</a:t>
            </a:r>
            <a:endParaRPr lang="en-US" b="0" i="0" dirty="0">
              <a:solidFill>
                <a:srgbClr val="21212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1427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591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Amasis MT Pro Medium</vt:lpstr>
      <vt:lpstr>Arial</vt:lpstr>
      <vt:lpstr>Calibri</vt:lpstr>
      <vt:lpstr>Calibri Light</vt:lpstr>
      <vt:lpstr>Google Sans</vt:lpstr>
      <vt:lpstr>Wingdings</vt:lpstr>
      <vt:lpstr>Office Theme</vt:lpstr>
      <vt:lpstr>Tutorial 01</vt:lpstr>
      <vt:lpstr>Outline</vt:lpstr>
      <vt:lpstr>1. Contacts</vt:lpstr>
      <vt:lpstr>Google Colab</vt:lpstr>
      <vt:lpstr>Runtime Environments</vt:lpstr>
      <vt:lpstr>Performance Comparison</vt:lpstr>
      <vt:lpstr>Custom TensorFlow Model</vt:lpstr>
      <vt:lpstr>Transfer Learning TensorFlow Model</vt:lpstr>
      <vt:lpstr>Colab VS. Colab Pro</vt:lpstr>
      <vt:lpstr>3. Git and GitHub</vt:lpstr>
      <vt:lpstr>Installing Git</vt:lpstr>
      <vt:lpstr>Git &amp; GitHub &amp; GitLab </vt:lpstr>
      <vt:lpstr>Git Commands</vt:lpstr>
      <vt:lpstr>Further Resources</vt:lpstr>
      <vt:lpstr>4. PyTorch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01</dc:title>
  <dc:creator>Aly Mohamed Abdelmageed</dc:creator>
  <cp:lastModifiedBy>Aly Mohamed Abdelmageed</cp:lastModifiedBy>
  <cp:revision>8</cp:revision>
  <dcterms:created xsi:type="dcterms:W3CDTF">2022-10-11T17:12:02Z</dcterms:created>
  <dcterms:modified xsi:type="dcterms:W3CDTF">2022-10-12T19:09:35Z</dcterms:modified>
</cp:coreProperties>
</file>