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68" r:id="rId4"/>
    <p:sldId id="270" r:id="rId5"/>
    <p:sldId id="257" r:id="rId6"/>
    <p:sldId id="273" r:id="rId7"/>
    <p:sldId id="258" r:id="rId8"/>
    <p:sldId id="271" r:id="rId9"/>
    <p:sldId id="259" r:id="rId10"/>
    <p:sldId id="261" r:id="rId11"/>
    <p:sldId id="260" r:id="rId12"/>
    <p:sldId id="262" r:id="rId13"/>
    <p:sldId id="263" r:id="rId14"/>
    <p:sldId id="272" r:id="rId15"/>
    <p:sldId id="264" r:id="rId16"/>
    <p:sldId id="266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995AA2-2814-42BA-9D0E-529089EE266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5F60F059-4FFF-490B-9A63-7A48A66AF6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SUMMARY </a:t>
          </a:r>
        </a:p>
      </dgm:t>
    </dgm:pt>
    <dgm:pt modelId="{E56E7179-333B-4A55-9640-C7278DD78077}" type="parTrans" cxnId="{C11AB616-A6AA-4A86-AE3E-F8949B46E7D5}">
      <dgm:prSet/>
      <dgm:spPr/>
      <dgm:t>
        <a:bodyPr/>
        <a:lstStyle/>
        <a:p>
          <a:endParaRPr lang="en-US"/>
        </a:p>
      </dgm:t>
    </dgm:pt>
    <dgm:pt modelId="{45CAE5F9-74C8-4545-832B-BE81BDF4E220}" type="sibTrans" cxnId="{C11AB616-A6AA-4A86-AE3E-F8949B46E7D5}">
      <dgm:prSet/>
      <dgm:spPr/>
      <dgm:t>
        <a:bodyPr/>
        <a:lstStyle/>
        <a:p>
          <a:endParaRPr lang="en-US"/>
        </a:p>
      </dgm:t>
    </dgm:pt>
    <dgm:pt modelId="{139AB149-FA79-4AFB-9656-B1E1B60CF24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PAGE PARTS</a:t>
          </a:r>
        </a:p>
      </dgm:t>
    </dgm:pt>
    <dgm:pt modelId="{2E211C1F-9F9E-42C2-9F39-5D9A8B417709}" type="parTrans" cxnId="{72D4B523-B989-4C7D-BEF2-51EE8DABF4C3}">
      <dgm:prSet/>
      <dgm:spPr/>
      <dgm:t>
        <a:bodyPr/>
        <a:lstStyle/>
        <a:p>
          <a:endParaRPr lang="en-US"/>
        </a:p>
      </dgm:t>
    </dgm:pt>
    <dgm:pt modelId="{8AF4505F-F2A0-48F6-B706-52582C360947}" type="sibTrans" cxnId="{72D4B523-B989-4C7D-BEF2-51EE8DABF4C3}">
      <dgm:prSet/>
      <dgm:spPr/>
      <dgm:t>
        <a:bodyPr/>
        <a:lstStyle/>
        <a:p>
          <a:endParaRPr lang="en-US"/>
        </a:p>
      </dgm:t>
    </dgm:pt>
    <dgm:pt modelId="{9446CAEA-E424-4021-AEDF-3D0CF98287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FEATURES</a:t>
          </a:r>
        </a:p>
      </dgm:t>
    </dgm:pt>
    <dgm:pt modelId="{DD5422DD-49C4-4A1B-BBDD-693D3B5B9AEF}" type="parTrans" cxnId="{C6AE6F87-A2B9-4201-B284-53C21A5DB8A2}">
      <dgm:prSet/>
      <dgm:spPr/>
      <dgm:t>
        <a:bodyPr/>
        <a:lstStyle/>
        <a:p>
          <a:endParaRPr lang="en-US"/>
        </a:p>
      </dgm:t>
    </dgm:pt>
    <dgm:pt modelId="{6D9B4A94-1E5F-434D-999C-2E17B1E28366}" type="sibTrans" cxnId="{C6AE6F87-A2B9-4201-B284-53C21A5DB8A2}">
      <dgm:prSet/>
      <dgm:spPr/>
      <dgm:t>
        <a:bodyPr/>
        <a:lstStyle/>
        <a:p>
          <a:endParaRPr lang="en-US"/>
        </a:p>
      </dgm:t>
    </dgm:pt>
    <dgm:pt modelId="{45A3BEFC-7249-4C64-8712-A2B1020D647C}" type="pres">
      <dgm:prSet presAssocID="{68995AA2-2814-42BA-9D0E-529089EE266B}" presName="root" presStyleCnt="0">
        <dgm:presLayoutVars>
          <dgm:dir/>
          <dgm:resizeHandles val="exact"/>
        </dgm:presLayoutVars>
      </dgm:prSet>
      <dgm:spPr/>
    </dgm:pt>
    <dgm:pt modelId="{50A7DB25-3D6E-454F-9B19-13934870F676}" type="pres">
      <dgm:prSet presAssocID="{5F60F059-4FFF-490B-9A63-7A48A66AF656}" presName="compNode" presStyleCnt="0"/>
      <dgm:spPr/>
    </dgm:pt>
    <dgm:pt modelId="{122AF64A-8F28-4AAB-93AD-E1BF018649D6}" type="pres">
      <dgm:prSet presAssocID="{5F60F059-4FFF-490B-9A63-7A48A66AF656}" presName="iconBgRect" presStyleLbl="bgShp" presStyleIdx="0" presStyleCnt="3"/>
      <dgm:spPr/>
    </dgm:pt>
    <dgm:pt modelId="{76B34B2D-969C-43BF-B7E4-F4A53975F62C}" type="pres">
      <dgm:prSet presAssocID="{5F60F059-4FFF-490B-9A63-7A48A66AF6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d Document"/>
        </a:ext>
      </dgm:extLst>
    </dgm:pt>
    <dgm:pt modelId="{7432F034-9D50-4C81-B8EB-65534D0AF5F8}" type="pres">
      <dgm:prSet presAssocID="{5F60F059-4FFF-490B-9A63-7A48A66AF656}" presName="spaceRect" presStyleCnt="0"/>
      <dgm:spPr/>
    </dgm:pt>
    <dgm:pt modelId="{9255E7E4-18EB-4538-9657-31C246455D3F}" type="pres">
      <dgm:prSet presAssocID="{5F60F059-4FFF-490B-9A63-7A48A66AF656}" presName="textRect" presStyleLbl="revTx" presStyleIdx="0" presStyleCnt="3">
        <dgm:presLayoutVars>
          <dgm:chMax val="1"/>
          <dgm:chPref val="1"/>
        </dgm:presLayoutVars>
      </dgm:prSet>
      <dgm:spPr/>
    </dgm:pt>
    <dgm:pt modelId="{EA58E136-5844-4413-91C0-A40EE85E0758}" type="pres">
      <dgm:prSet presAssocID="{45CAE5F9-74C8-4545-832B-BE81BDF4E220}" presName="sibTrans" presStyleCnt="0"/>
      <dgm:spPr/>
    </dgm:pt>
    <dgm:pt modelId="{37C6A6E6-9F50-466F-8145-1813646C7BE6}" type="pres">
      <dgm:prSet presAssocID="{139AB149-FA79-4AFB-9656-B1E1B60CF24F}" presName="compNode" presStyleCnt="0"/>
      <dgm:spPr/>
    </dgm:pt>
    <dgm:pt modelId="{D363E6FC-E92D-4929-988C-E129CCC3CF7A}" type="pres">
      <dgm:prSet presAssocID="{139AB149-FA79-4AFB-9656-B1E1B60CF24F}" presName="iconBgRect" presStyleLbl="bgShp" presStyleIdx="1" presStyleCnt="3"/>
      <dgm:spPr/>
    </dgm:pt>
    <dgm:pt modelId="{EE4087C3-D1B4-4642-8F7A-EE06E7C2DBDC}" type="pres">
      <dgm:prSet presAssocID="{139AB149-FA79-4AFB-9656-B1E1B60CF2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ndscape Orientation"/>
        </a:ext>
      </dgm:extLst>
    </dgm:pt>
    <dgm:pt modelId="{403EBB2A-4D99-4F42-9664-60EBFE3E92FC}" type="pres">
      <dgm:prSet presAssocID="{139AB149-FA79-4AFB-9656-B1E1B60CF24F}" presName="spaceRect" presStyleCnt="0"/>
      <dgm:spPr/>
    </dgm:pt>
    <dgm:pt modelId="{8AA330EC-0B9F-40CE-9FDA-2A7F341C9B4B}" type="pres">
      <dgm:prSet presAssocID="{139AB149-FA79-4AFB-9656-B1E1B60CF24F}" presName="textRect" presStyleLbl="revTx" presStyleIdx="1" presStyleCnt="3">
        <dgm:presLayoutVars>
          <dgm:chMax val="1"/>
          <dgm:chPref val="1"/>
        </dgm:presLayoutVars>
      </dgm:prSet>
      <dgm:spPr/>
    </dgm:pt>
    <dgm:pt modelId="{BEB100ED-CAA1-4DAC-8145-0BC5860E5109}" type="pres">
      <dgm:prSet presAssocID="{8AF4505F-F2A0-48F6-B706-52582C360947}" presName="sibTrans" presStyleCnt="0"/>
      <dgm:spPr/>
    </dgm:pt>
    <dgm:pt modelId="{7EEB856D-ED2C-452E-91F3-6EF0382D963B}" type="pres">
      <dgm:prSet presAssocID="{9446CAEA-E424-4021-AEDF-3D0CF982878E}" presName="compNode" presStyleCnt="0"/>
      <dgm:spPr/>
    </dgm:pt>
    <dgm:pt modelId="{F2BCC4A6-1CC6-464E-B620-4DE0F1F8D24D}" type="pres">
      <dgm:prSet presAssocID="{9446CAEA-E424-4021-AEDF-3D0CF982878E}" presName="iconBgRect" presStyleLbl="bgShp" presStyleIdx="2" presStyleCnt="3"/>
      <dgm:spPr/>
    </dgm:pt>
    <dgm:pt modelId="{A033A3F7-3916-4F20-B24C-B4F8271768EE}" type="pres">
      <dgm:prSet presAssocID="{9446CAEA-E424-4021-AEDF-3D0CF98287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 HTML"/>
        </a:ext>
      </dgm:extLst>
    </dgm:pt>
    <dgm:pt modelId="{0E5C9551-5020-4DD0-87B4-A63FC771582E}" type="pres">
      <dgm:prSet presAssocID="{9446CAEA-E424-4021-AEDF-3D0CF982878E}" presName="spaceRect" presStyleCnt="0"/>
      <dgm:spPr/>
    </dgm:pt>
    <dgm:pt modelId="{667B3F52-A017-4B0D-99B8-FBBA690A455C}" type="pres">
      <dgm:prSet presAssocID="{9446CAEA-E424-4021-AEDF-3D0CF982878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11AB616-A6AA-4A86-AE3E-F8949B46E7D5}" srcId="{68995AA2-2814-42BA-9D0E-529089EE266B}" destId="{5F60F059-4FFF-490B-9A63-7A48A66AF656}" srcOrd="0" destOrd="0" parTransId="{E56E7179-333B-4A55-9640-C7278DD78077}" sibTransId="{45CAE5F9-74C8-4545-832B-BE81BDF4E220}"/>
    <dgm:cxn modelId="{72D4B523-B989-4C7D-BEF2-51EE8DABF4C3}" srcId="{68995AA2-2814-42BA-9D0E-529089EE266B}" destId="{139AB149-FA79-4AFB-9656-B1E1B60CF24F}" srcOrd="1" destOrd="0" parTransId="{2E211C1F-9F9E-42C2-9F39-5D9A8B417709}" sibTransId="{8AF4505F-F2A0-48F6-B706-52582C360947}"/>
    <dgm:cxn modelId="{A537D06E-498D-4A9D-AA0B-A53E12BAA746}" type="presOf" srcId="{139AB149-FA79-4AFB-9656-B1E1B60CF24F}" destId="{8AA330EC-0B9F-40CE-9FDA-2A7F341C9B4B}" srcOrd="0" destOrd="0" presId="urn:microsoft.com/office/officeart/2018/5/layout/IconCircleLabelList"/>
    <dgm:cxn modelId="{C6AE6F87-A2B9-4201-B284-53C21A5DB8A2}" srcId="{68995AA2-2814-42BA-9D0E-529089EE266B}" destId="{9446CAEA-E424-4021-AEDF-3D0CF982878E}" srcOrd="2" destOrd="0" parTransId="{DD5422DD-49C4-4A1B-BBDD-693D3B5B9AEF}" sibTransId="{6D9B4A94-1E5F-434D-999C-2E17B1E28366}"/>
    <dgm:cxn modelId="{EAEB8DCC-0FCC-443D-A822-BC0646B079EB}" type="presOf" srcId="{68995AA2-2814-42BA-9D0E-529089EE266B}" destId="{45A3BEFC-7249-4C64-8712-A2B1020D647C}" srcOrd="0" destOrd="0" presId="urn:microsoft.com/office/officeart/2018/5/layout/IconCircleLabelList"/>
    <dgm:cxn modelId="{176714F8-5777-44C7-A7DC-0662D33274C7}" type="presOf" srcId="{9446CAEA-E424-4021-AEDF-3D0CF982878E}" destId="{667B3F52-A017-4B0D-99B8-FBBA690A455C}" srcOrd="0" destOrd="0" presId="urn:microsoft.com/office/officeart/2018/5/layout/IconCircleLabelList"/>
    <dgm:cxn modelId="{F84F54FE-8A73-4AD6-A355-839D151830CD}" type="presOf" srcId="{5F60F059-4FFF-490B-9A63-7A48A66AF656}" destId="{9255E7E4-18EB-4538-9657-31C246455D3F}" srcOrd="0" destOrd="0" presId="urn:microsoft.com/office/officeart/2018/5/layout/IconCircleLabelList"/>
    <dgm:cxn modelId="{86135D3A-43A4-40B4-9890-AB0A7E7B25CB}" type="presParOf" srcId="{45A3BEFC-7249-4C64-8712-A2B1020D647C}" destId="{50A7DB25-3D6E-454F-9B19-13934870F676}" srcOrd="0" destOrd="0" presId="urn:microsoft.com/office/officeart/2018/5/layout/IconCircleLabelList"/>
    <dgm:cxn modelId="{C951755C-7E09-4A3F-B004-3F05708BB267}" type="presParOf" srcId="{50A7DB25-3D6E-454F-9B19-13934870F676}" destId="{122AF64A-8F28-4AAB-93AD-E1BF018649D6}" srcOrd="0" destOrd="0" presId="urn:microsoft.com/office/officeart/2018/5/layout/IconCircleLabelList"/>
    <dgm:cxn modelId="{B4823915-F8FE-46A6-B629-71781D9CC414}" type="presParOf" srcId="{50A7DB25-3D6E-454F-9B19-13934870F676}" destId="{76B34B2D-969C-43BF-B7E4-F4A53975F62C}" srcOrd="1" destOrd="0" presId="urn:microsoft.com/office/officeart/2018/5/layout/IconCircleLabelList"/>
    <dgm:cxn modelId="{F0CD1FC8-57DA-4C07-9CE5-9FCC80080467}" type="presParOf" srcId="{50A7DB25-3D6E-454F-9B19-13934870F676}" destId="{7432F034-9D50-4C81-B8EB-65534D0AF5F8}" srcOrd="2" destOrd="0" presId="urn:microsoft.com/office/officeart/2018/5/layout/IconCircleLabelList"/>
    <dgm:cxn modelId="{06773D91-2E50-4008-AF08-01329E6EE439}" type="presParOf" srcId="{50A7DB25-3D6E-454F-9B19-13934870F676}" destId="{9255E7E4-18EB-4538-9657-31C246455D3F}" srcOrd="3" destOrd="0" presId="urn:microsoft.com/office/officeart/2018/5/layout/IconCircleLabelList"/>
    <dgm:cxn modelId="{80CE27A6-A982-4192-9690-4BC21FB5B885}" type="presParOf" srcId="{45A3BEFC-7249-4C64-8712-A2B1020D647C}" destId="{EA58E136-5844-4413-91C0-A40EE85E0758}" srcOrd="1" destOrd="0" presId="urn:microsoft.com/office/officeart/2018/5/layout/IconCircleLabelList"/>
    <dgm:cxn modelId="{0986D315-9E66-4DB8-9AAB-E027B4E11A93}" type="presParOf" srcId="{45A3BEFC-7249-4C64-8712-A2B1020D647C}" destId="{37C6A6E6-9F50-466F-8145-1813646C7BE6}" srcOrd="2" destOrd="0" presId="urn:microsoft.com/office/officeart/2018/5/layout/IconCircleLabelList"/>
    <dgm:cxn modelId="{0254C9DA-7729-4B91-B57F-2C61F8C8EF51}" type="presParOf" srcId="{37C6A6E6-9F50-466F-8145-1813646C7BE6}" destId="{D363E6FC-E92D-4929-988C-E129CCC3CF7A}" srcOrd="0" destOrd="0" presId="urn:microsoft.com/office/officeart/2018/5/layout/IconCircleLabelList"/>
    <dgm:cxn modelId="{8D909244-C87F-4E52-A7A1-B35D10F77AE0}" type="presParOf" srcId="{37C6A6E6-9F50-466F-8145-1813646C7BE6}" destId="{EE4087C3-D1B4-4642-8F7A-EE06E7C2DBDC}" srcOrd="1" destOrd="0" presId="urn:microsoft.com/office/officeart/2018/5/layout/IconCircleLabelList"/>
    <dgm:cxn modelId="{84DF48CE-88C2-4A96-B8C1-5557E5B8A200}" type="presParOf" srcId="{37C6A6E6-9F50-466F-8145-1813646C7BE6}" destId="{403EBB2A-4D99-4F42-9664-60EBFE3E92FC}" srcOrd="2" destOrd="0" presId="urn:microsoft.com/office/officeart/2018/5/layout/IconCircleLabelList"/>
    <dgm:cxn modelId="{41B793E7-DEBE-4C7D-8C15-9ABADDED05F8}" type="presParOf" srcId="{37C6A6E6-9F50-466F-8145-1813646C7BE6}" destId="{8AA330EC-0B9F-40CE-9FDA-2A7F341C9B4B}" srcOrd="3" destOrd="0" presId="urn:microsoft.com/office/officeart/2018/5/layout/IconCircleLabelList"/>
    <dgm:cxn modelId="{12FDFBA1-8ED6-41F1-A200-EB524E6EDDF3}" type="presParOf" srcId="{45A3BEFC-7249-4C64-8712-A2B1020D647C}" destId="{BEB100ED-CAA1-4DAC-8145-0BC5860E5109}" srcOrd="3" destOrd="0" presId="urn:microsoft.com/office/officeart/2018/5/layout/IconCircleLabelList"/>
    <dgm:cxn modelId="{B6A07842-9EC0-48B8-A2C6-4029F2F1B385}" type="presParOf" srcId="{45A3BEFC-7249-4C64-8712-A2B1020D647C}" destId="{7EEB856D-ED2C-452E-91F3-6EF0382D963B}" srcOrd="4" destOrd="0" presId="urn:microsoft.com/office/officeart/2018/5/layout/IconCircleLabelList"/>
    <dgm:cxn modelId="{1669B128-B222-4E40-99C9-0A0C77616315}" type="presParOf" srcId="{7EEB856D-ED2C-452E-91F3-6EF0382D963B}" destId="{F2BCC4A6-1CC6-464E-B620-4DE0F1F8D24D}" srcOrd="0" destOrd="0" presId="urn:microsoft.com/office/officeart/2018/5/layout/IconCircleLabelList"/>
    <dgm:cxn modelId="{063B0AE9-DC2C-494B-B041-579F2B119B42}" type="presParOf" srcId="{7EEB856D-ED2C-452E-91F3-6EF0382D963B}" destId="{A033A3F7-3916-4F20-B24C-B4F8271768EE}" srcOrd="1" destOrd="0" presId="urn:microsoft.com/office/officeart/2018/5/layout/IconCircleLabelList"/>
    <dgm:cxn modelId="{B1BA8A03-0EA5-4195-BFC5-21B839DF83F6}" type="presParOf" srcId="{7EEB856D-ED2C-452E-91F3-6EF0382D963B}" destId="{0E5C9551-5020-4DD0-87B4-A63FC771582E}" srcOrd="2" destOrd="0" presId="urn:microsoft.com/office/officeart/2018/5/layout/IconCircleLabelList"/>
    <dgm:cxn modelId="{1CD01898-5CB5-44BF-B320-1DE6622217FA}" type="presParOf" srcId="{7EEB856D-ED2C-452E-91F3-6EF0382D963B}" destId="{667B3F52-A017-4B0D-99B8-FBBA690A455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9AD754-1613-409D-ADCA-E97257B5B8E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DFB97AE-AE6A-4E97-9E3E-5FFAAEB1606D}">
      <dgm:prSet/>
      <dgm:spPr/>
      <dgm:t>
        <a:bodyPr/>
        <a:lstStyle/>
        <a:p>
          <a:pPr>
            <a:defRPr b="1"/>
          </a:pPr>
          <a:r>
            <a:rPr lang="en-US"/>
            <a:t>CHANEL &amp; CUSTOMER PAGE : </a:t>
          </a:r>
        </a:p>
      </dgm:t>
    </dgm:pt>
    <dgm:pt modelId="{0274D3FA-22D8-4BF7-B593-5E3C6CE41579}" type="parTrans" cxnId="{8FC4AB73-C45A-4681-96B7-14A6D306B937}">
      <dgm:prSet/>
      <dgm:spPr/>
      <dgm:t>
        <a:bodyPr/>
        <a:lstStyle/>
        <a:p>
          <a:endParaRPr lang="en-US"/>
        </a:p>
      </dgm:t>
    </dgm:pt>
    <dgm:pt modelId="{DD266D7E-76F4-4C03-A5E6-BEFD3766AFBB}" type="sibTrans" cxnId="{8FC4AB73-C45A-4681-96B7-14A6D306B937}">
      <dgm:prSet/>
      <dgm:spPr/>
      <dgm:t>
        <a:bodyPr/>
        <a:lstStyle/>
        <a:p>
          <a:endParaRPr lang="en-US"/>
        </a:p>
      </dgm:t>
    </dgm:pt>
    <dgm:pt modelId="{0C0CCCF6-E92B-4D05-B370-0BEE2E852859}">
      <dgm:prSet/>
      <dgm:spPr/>
      <dgm:t>
        <a:bodyPr/>
        <a:lstStyle/>
        <a:p>
          <a:r>
            <a:rPr lang="en-US"/>
            <a:t>PAGES SHOWS VISUALS RELATED TO CHANEL TYPE, CUSTOMER STATUS LIKE DONE OR NOT ORDER &amp; TYPE OF TRAINING (FOR CORPORATE OR SCHOOL), AND CUSTOMER TOP RANK.</a:t>
          </a:r>
        </a:p>
      </dgm:t>
    </dgm:pt>
    <dgm:pt modelId="{F6BCBAB2-FDAF-4FC5-847D-33400B15A45B}" type="parTrans" cxnId="{9CFE385A-5262-47F6-871D-379494E14DB9}">
      <dgm:prSet/>
      <dgm:spPr/>
      <dgm:t>
        <a:bodyPr/>
        <a:lstStyle/>
        <a:p>
          <a:endParaRPr lang="en-US"/>
        </a:p>
      </dgm:t>
    </dgm:pt>
    <dgm:pt modelId="{093F83B2-B1CB-4AEB-9637-B108F64607B1}" type="sibTrans" cxnId="{9CFE385A-5262-47F6-871D-379494E14DB9}">
      <dgm:prSet/>
      <dgm:spPr/>
      <dgm:t>
        <a:bodyPr/>
        <a:lstStyle/>
        <a:p>
          <a:endParaRPr lang="en-US"/>
        </a:p>
      </dgm:t>
    </dgm:pt>
    <dgm:pt modelId="{37B6E4B8-D598-4D1B-98AE-A3CEFA744433}">
      <dgm:prSet/>
      <dgm:spPr/>
      <dgm:t>
        <a:bodyPr/>
        <a:lstStyle/>
        <a:p>
          <a:pPr>
            <a:defRPr b="1"/>
          </a:pPr>
          <a:r>
            <a:rPr lang="en-US"/>
            <a:t>SEGMENTATION PAGE: </a:t>
          </a:r>
        </a:p>
      </dgm:t>
    </dgm:pt>
    <dgm:pt modelId="{D9851EF8-FC6D-4FC8-A78C-D824F4B5DF27}" type="parTrans" cxnId="{53E3535A-5C0A-4188-8783-21BA364BDF39}">
      <dgm:prSet/>
      <dgm:spPr/>
      <dgm:t>
        <a:bodyPr/>
        <a:lstStyle/>
        <a:p>
          <a:endParaRPr lang="en-US"/>
        </a:p>
      </dgm:t>
    </dgm:pt>
    <dgm:pt modelId="{3E446239-B764-4376-9DA6-BF765B1977F6}" type="sibTrans" cxnId="{53E3535A-5C0A-4188-8783-21BA364BDF39}">
      <dgm:prSet/>
      <dgm:spPr/>
      <dgm:t>
        <a:bodyPr/>
        <a:lstStyle/>
        <a:p>
          <a:endParaRPr lang="en-US"/>
        </a:p>
      </dgm:t>
    </dgm:pt>
    <dgm:pt modelId="{9FD12D16-2E50-40E3-9A16-42E3F6E10A44}">
      <dgm:prSet/>
      <dgm:spPr/>
      <dgm:t>
        <a:bodyPr/>
        <a:lstStyle/>
        <a:p>
          <a:r>
            <a:rPr lang="en-US"/>
            <a:t>PAGES SHOWS VISUALS RELATED TO SEGMENTATION OF THE CUSTOMER LIKE CITIES, TRAINING TOPIC ORDERED (PRODUCT), CUSTOMER FIELDS, CUSTOMER MAKRO FIELDS.</a:t>
          </a:r>
        </a:p>
      </dgm:t>
    </dgm:pt>
    <dgm:pt modelId="{63FDC7FF-646A-4B31-99FD-A7044E44DFD2}" type="parTrans" cxnId="{EA982A49-8FFD-422D-8150-94E1A8A3A88F}">
      <dgm:prSet/>
      <dgm:spPr/>
      <dgm:t>
        <a:bodyPr/>
        <a:lstStyle/>
        <a:p>
          <a:endParaRPr lang="en-US"/>
        </a:p>
      </dgm:t>
    </dgm:pt>
    <dgm:pt modelId="{F4C2D618-712A-498E-A69C-704672C1E336}" type="sibTrans" cxnId="{EA982A49-8FFD-422D-8150-94E1A8A3A88F}">
      <dgm:prSet/>
      <dgm:spPr/>
      <dgm:t>
        <a:bodyPr/>
        <a:lstStyle/>
        <a:p>
          <a:endParaRPr lang="en-US"/>
        </a:p>
      </dgm:t>
    </dgm:pt>
    <dgm:pt modelId="{4CD7ACB3-B347-4F02-92EE-FDE94007D76B}">
      <dgm:prSet/>
      <dgm:spPr/>
      <dgm:t>
        <a:bodyPr/>
        <a:lstStyle/>
        <a:p>
          <a:pPr>
            <a:defRPr b="1"/>
          </a:pPr>
          <a:r>
            <a:rPr lang="en-US"/>
            <a:t>JOURNEY(RETENTION) PAGE : </a:t>
          </a:r>
        </a:p>
      </dgm:t>
    </dgm:pt>
    <dgm:pt modelId="{D2EE4EED-0FD3-4B07-929B-23EC03504148}" type="parTrans" cxnId="{667B5F8B-A21A-4D44-87C7-74F4EB0E4FC6}">
      <dgm:prSet/>
      <dgm:spPr/>
      <dgm:t>
        <a:bodyPr/>
        <a:lstStyle/>
        <a:p>
          <a:endParaRPr lang="en-US"/>
        </a:p>
      </dgm:t>
    </dgm:pt>
    <dgm:pt modelId="{D04DA776-3D3F-4831-BCC0-060F19891A08}" type="sibTrans" cxnId="{667B5F8B-A21A-4D44-87C7-74F4EB0E4FC6}">
      <dgm:prSet/>
      <dgm:spPr/>
      <dgm:t>
        <a:bodyPr/>
        <a:lstStyle/>
        <a:p>
          <a:endParaRPr lang="en-US"/>
        </a:p>
      </dgm:t>
    </dgm:pt>
    <dgm:pt modelId="{710C63CD-97D2-4BF7-89B9-2A74A758C685}">
      <dgm:prSet/>
      <dgm:spPr/>
      <dgm:t>
        <a:bodyPr/>
        <a:lstStyle/>
        <a:p>
          <a:r>
            <a:rPr lang="en-US"/>
            <a:t>PAGES SHOWS VISUALS RELATED TO RETENTION TIME INFORMATION AND CUSTOMER PROCESS TIME FROM APPROACH UNTILL CLOSED (DONE ORDER)</a:t>
          </a:r>
        </a:p>
      </dgm:t>
    </dgm:pt>
    <dgm:pt modelId="{EA58B5D2-AD78-4DFE-99A5-0EF2D66629E4}" type="parTrans" cxnId="{C6A85A7D-8A8A-467B-9ED1-9486D11D56E1}">
      <dgm:prSet/>
      <dgm:spPr/>
      <dgm:t>
        <a:bodyPr/>
        <a:lstStyle/>
        <a:p>
          <a:endParaRPr lang="en-US"/>
        </a:p>
      </dgm:t>
    </dgm:pt>
    <dgm:pt modelId="{69146F13-273B-454B-A2FF-7E4FD8E34611}" type="sibTrans" cxnId="{C6A85A7D-8A8A-467B-9ED1-9486D11D56E1}">
      <dgm:prSet/>
      <dgm:spPr/>
      <dgm:t>
        <a:bodyPr/>
        <a:lstStyle/>
        <a:p>
          <a:endParaRPr lang="en-US"/>
        </a:p>
      </dgm:t>
    </dgm:pt>
    <dgm:pt modelId="{F9CA04BE-F340-4FAF-B941-6260B6D8687A}" type="pres">
      <dgm:prSet presAssocID="{809AD754-1613-409D-ADCA-E97257B5B8EA}" presName="root" presStyleCnt="0">
        <dgm:presLayoutVars>
          <dgm:dir/>
          <dgm:resizeHandles val="exact"/>
        </dgm:presLayoutVars>
      </dgm:prSet>
      <dgm:spPr/>
    </dgm:pt>
    <dgm:pt modelId="{790726A2-2B98-430D-ABBC-55E63C363C93}" type="pres">
      <dgm:prSet presAssocID="{3DFB97AE-AE6A-4E97-9E3E-5FFAAEB1606D}" presName="compNode" presStyleCnt="0"/>
      <dgm:spPr/>
    </dgm:pt>
    <dgm:pt modelId="{F15327E3-FE94-4326-A13E-62702DEBF76C}" type="pres">
      <dgm:prSet presAssocID="{3DFB97AE-AE6A-4E97-9E3E-5FFAAEB160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E3C4BDA-C48C-4F3A-88B4-39520B0CE88B}" type="pres">
      <dgm:prSet presAssocID="{3DFB97AE-AE6A-4E97-9E3E-5FFAAEB1606D}" presName="iconSpace" presStyleCnt="0"/>
      <dgm:spPr/>
    </dgm:pt>
    <dgm:pt modelId="{D18B7E23-5B3A-4BDE-91F5-B29FD5D439C7}" type="pres">
      <dgm:prSet presAssocID="{3DFB97AE-AE6A-4E97-9E3E-5FFAAEB1606D}" presName="parTx" presStyleLbl="revTx" presStyleIdx="0" presStyleCnt="6">
        <dgm:presLayoutVars>
          <dgm:chMax val="0"/>
          <dgm:chPref val="0"/>
        </dgm:presLayoutVars>
      </dgm:prSet>
      <dgm:spPr/>
    </dgm:pt>
    <dgm:pt modelId="{EBA981D5-76A3-4250-AA6E-B414B3F63F06}" type="pres">
      <dgm:prSet presAssocID="{3DFB97AE-AE6A-4E97-9E3E-5FFAAEB1606D}" presName="txSpace" presStyleCnt="0"/>
      <dgm:spPr/>
    </dgm:pt>
    <dgm:pt modelId="{F8BC9293-BC92-4BB4-8718-3F24649345FD}" type="pres">
      <dgm:prSet presAssocID="{3DFB97AE-AE6A-4E97-9E3E-5FFAAEB1606D}" presName="desTx" presStyleLbl="revTx" presStyleIdx="1" presStyleCnt="6">
        <dgm:presLayoutVars/>
      </dgm:prSet>
      <dgm:spPr/>
    </dgm:pt>
    <dgm:pt modelId="{E5E0C4E7-2121-4801-B63E-3186FA14C404}" type="pres">
      <dgm:prSet presAssocID="{DD266D7E-76F4-4C03-A5E6-BEFD3766AFBB}" presName="sibTrans" presStyleCnt="0"/>
      <dgm:spPr/>
    </dgm:pt>
    <dgm:pt modelId="{44F95618-1BE9-44A1-9797-63C19DE406AF}" type="pres">
      <dgm:prSet presAssocID="{37B6E4B8-D598-4D1B-98AE-A3CEFA744433}" presName="compNode" presStyleCnt="0"/>
      <dgm:spPr/>
    </dgm:pt>
    <dgm:pt modelId="{240CAE66-D033-46E5-B86E-2833DB309FB8}" type="pres">
      <dgm:prSet presAssocID="{37B6E4B8-D598-4D1B-98AE-A3CEFA7444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28907ADC-9C4A-40F3-9FC5-91A1DD3CC979}" type="pres">
      <dgm:prSet presAssocID="{37B6E4B8-D598-4D1B-98AE-A3CEFA744433}" presName="iconSpace" presStyleCnt="0"/>
      <dgm:spPr/>
    </dgm:pt>
    <dgm:pt modelId="{2FB0438D-C6BC-4894-AC90-C9FF772EDFAA}" type="pres">
      <dgm:prSet presAssocID="{37B6E4B8-D598-4D1B-98AE-A3CEFA744433}" presName="parTx" presStyleLbl="revTx" presStyleIdx="2" presStyleCnt="6">
        <dgm:presLayoutVars>
          <dgm:chMax val="0"/>
          <dgm:chPref val="0"/>
        </dgm:presLayoutVars>
      </dgm:prSet>
      <dgm:spPr/>
    </dgm:pt>
    <dgm:pt modelId="{F1168E62-D063-4DA6-B29C-8FAEC251CBC4}" type="pres">
      <dgm:prSet presAssocID="{37B6E4B8-D598-4D1B-98AE-A3CEFA744433}" presName="txSpace" presStyleCnt="0"/>
      <dgm:spPr/>
    </dgm:pt>
    <dgm:pt modelId="{33DE3A26-010B-4209-AAA8-B3CB0C209781}" type="pres">
      <dgm:prSet presAssocID="{37B6E4B8-D598-4D1B-98AE-A3CEFA744433}" presName="desTx" presStyleLbl="revTx" presStyleIdx="3" presStyleCnt="6">
        <dgm:presLayoutVars/>
      </dgm:prSet>
      <dgm:spPr/>
    </dgm:pt>
    <dgm:pt modelId="{6E0027F9-CA33-4D83-8D05-C2F0BB616B3E}" type="pres">
      <dgm:prSet presAssocID="{3E446239-B764-4376-9DA6-BF765B1977F6}" presName="sibTrans" presStyleCnt="0"/>
      <dgm:spPr/>
    </dgm:pt>
    <dgm:pt modelId="{E7AE4351-A9C7-463A-810E-17CCA62F3F6F}" type="pres">
      <dgm:prSet presAssocID="{4CD7ACB3-B347-4F02-92EE-FDE94007D76B}" presName="compNode" presStyleCnt="0"/>
      <dgm:spPr/>
    </dgm:pt>
    <dgm:pt modelId="{03881CD5-5ED3-470F-9825-E5C8408666B2}" type="pres">
      <dgm:prSet presAssocID="{4CD7ACB3-B347-4F02-92EE-FDE94007D7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 Full with solid fill"/>
        </a:ext>
      </dgm:extLst>
    </dgm:pt>
    <dgm:pt modelId="{855C6AD4-E21C-4712-B40A-B2B0CA57FA5F}" type="pres">
      <dgm:prSet presAssocID="{4CD7ACB3-B347-4F02-92EE-FDE94007D76B}" presName="iconSpace" presStyleCnt="0"/>
      <dgm:spPr/>
    </dgm:pt>
    <dgm:pt modelId="{99938125-EF10-4F4F-8E97-40E2C3BF7100}" type="pres">
      <dgm:prSet presAssocID="{4CD7ACB3-B347-4F02-92EE-FDE94007D76B}" presName="parTx" presStyleLbl="revTx" presStyleIdx="4" presStyleCnt="6">
        <dgm:presLayoutVars>
          <dgm:chMax val="0"/>
          <dgm:chPref val="0"/>
        </dgm:presLayoutVars>
      </dgm:prSet>
      <dgm:spPr/>
    </dgm:pt>
    <dgm:pt modelId="{98884B66-4776-4B92-B1C1-70B6C31F8137}" type="pres">
      <dgm:prSet presAssocID="{4CD7ACB3-B347-4F02-92EE-FDE94007D76B}" presName="txSpace" presStyleCnt="0"/>
      <dgm:spPr/>
    </dgm:pt>
    <dgm:pt modelId="{4B9C3F6A-75FF-4AE5-8BEA-360138E1105D}" type="pres">
      <dgm:prSet presAssocID="{4CD7ACB3-B347-4F02-92EE-FDE94007D76B}" presName="desTx" presStyleLbl="revTx" presStyleIdx="5" presStyleCnt="6">
        <dgm:presLayoutVars/>
      </dgm:prSet>
      <dgm:spPr/>
    </dgm:pt>
  </dgm:ptLst>
  <dgm:cxnLst>
    <dgm:cxn modelId="{EA982A49-8FFD-422D-8150-94E1A8A3A88F}" srcId="{37B6E4B8-D598-4D1B-98AE-A3CEFA744433}" destId="{9FD12D16-2E50-40E3-9A16-42E3F6E10A44}" srcOrd="0" destOrd="0" parTransId="{63FDC7FF-646A-4B31-99FD-A7044E44DFD2}" sibTransId="{F4C2D618-712A-498E-A69C-704672C1E336}"/>
    <dgm:cxn modelId="{8FC4AB73-C45A-4681-96B7-14A6D306B937}" srcId="{809AD754-1613-409D-ADCA-E97257B5B8EA}" destId="{3DFB97AE-AE6A-4E97-9E3E-5FFAAEB1606D}" srcOrd="0" destOrd="0" parTransId="{0274D3FA-22D8-4BF7-B593-5E3C6CE41579}" sibTransId="{DD266D7E-76F4-4C03-A5E6-BEFD3766AFBB}"/>
    <dgm:cxn modelId="{9CFE385A-5262-47F6-871D-379494E14DB9}" srcId="{3DFB97AE-AE6A-4E97-9E3E-5FFAAEB1606D}" destId="{0C0CCCF6-E92B-4D05-B370-0BEE2E852859}" srcOrd="0" destOrd="0" parTransId="{F6BCBAB2-FDAF-4FC5-847D-33400B15A45B}" sibTransId="{093F83B2-B1CB-4AEB-9637-B108F64607B1}"/>
    <dgm:cxn modelId="{53E3535A-5C0A-4188-8783-21BA364BDF39}" srcId="{809AD754-1613-409D-ADCA-E97257B5B8EA}" destId="{37B6E4B8-D598-4D1B-98AE-A3CEFA744433}" srcOrd="1" destOrd="0" parTransId="{D9851EF8-FC6D-4FC8-A78C-D824F4B5DF27}" sibTransId="{3E446239-B764-4376-9DA6-BF765B1977F6}"/>
    <dgm:cxn modelId="{C6A85A7D-8A8A-467B-9ED1-9486D11D56E1}" srcId="{4CD7ACB3-B347-4F02-92EE-FDE94007D76B}" destId="{710C63CD-97D2-4BF7-89B9-2A74A758C685}" srcOrd="0" destOrd="0" parTransId="{EA58B5D2-AD78-4DFE-99A5-0EF2D66629E4}" sibTransId="{69146F13-273B-454B-A2FF-7E4FD8E34611}"/>
    <dgm:cxn modelId="{F7398A80-7AB4-4F62-AF07-EDC622AA0754}" type="presOf" srcId="{9FD12D16-2E50-40E3-9A16-42E3F6E10A44}" destId="{33DE3A26-010B-4209-AAA8-B3CB0C209781}" srcOrd="0" destOrd="0" presId="urn:microsoft.com/office/officeart/2018/5/layout/CenteredIconLabelDescriptionList"/>
    <dgm:cxn modelId="{667B5F8B-A21A-4D44-87C7-74F4EB0E4FC6}" srcId="{809AD754-1613-409D-ADCA-E97257B5B8EA}" destId="{4CD7ACB3-B347-4F02-92EE-FDE94007D76B}" srcOrd="2" destOrd="0" parTransId="{D2EE4EED-0FD3-4B07-929B-23EC03504148}" sibTransId="{D04DA776-3D3F-4831-BCC0-060F19891A08}"/>
    <dgm:cxn modelId="{FEA2AC96-1980-4721-82D4-FE2697808A19}" type="presOf" srcId="{809AD754-1613-409D-ADCA-E97257B5B8EA}" destId="{F9CA04BE-F340-4FAF-B941-6260B6D8687A}" srcOrd="0" destOrd="0" presId="urn:microsoft.com/office/officeart/2018/5/layout/CenteredIconLabelDescriptionList"/>
    <dgm:cxn modelId="{9BA78DAE-BBE6-4437-B93D-42A3750B5B91}" type="presOf" srcId="{37B6E4B8-D598-4D1B-98AE-A3CEFA744433}" destId="{2FB0438D-C6BC-4894-AC90-C9FF772EDFAA}" srcOrd="0" destOrd="0" presId="urn:microsoft.com/office/officeart/2018/5/layout/CenteredIconLabelDescriptionList"/>
    <dgm:cxn modelId="{E70CA4D2-767D-4E38-AAFD-FC9A3243730D}" type="presOf" srcId="{3DFB97AE-AE6A-4E97-9E3E-5FFAAEB1606D}" destId="{D18B7E23-5B3A-4BDE-91F5-B29FD5D439C7}" srcOrd="0" destOrd="0" presId="urn:microsoft.com/office/officeart/2018/5/layout/CenteredIconLabelDescriptionList"/>
    <dgm:cxn modelId="{F9F6DADE-B803-49C1-82C7-AE4D4DA04353}" type="presOf" srcId="{4CD7ACB3-B347-4F02-92EE-FDE94007D76B}" destId="{99938125-EF10-4F4F-8E97-40E2C3BF7100}" srcOrd="0" destOrd="0" presId="urn:microsoft.com/office/officeart/2018/5/layout/CenteredIconLabelDescriptionList"/>
    <dgm:cxn modelId="{1C64ABE4-0239-4008-83CF-6A34789676D3}" type="presOf" srcId="{0C0CCCF6-E92B-4D05-B370-0BEE2E852859}" destId="{F8BC9293-BC92-4BB4-8718-3F24649345FD}" srcOrd="0" destOrd="0" presId="urn:microsoft.com/office/officeart/2018/5/layout/CenteredIconLabelDescriptionList"/>
    <dgm:cxn modelId="{A1C5AAEB-3975-4EFB-A0A5-2BBE76810D26}" type="presOf" srcId="{710C63CD-97D2-4BF7-89B9-2A74A758C685}" destId="{4B9C3F6A-75FF-4AE5-8BEA-360138E1105D}" srcOrd="0" destOrd="0" presId="urn:microsoft.com/office/officeart/2018/5/layout/CenteredIconLabelDescriptionList"/>
    <dgm:cxn modelId="{E3E81A9E-E632-4936-AE96-221599C08B4F}" type="presParOf" srcId="{F9CA04BE-F340-4FAF-B941-6260B6D8687A}" destId="{790726A2-2B98-430D-ABBC-55E63C363C93}" srcOrd="0" destOrd="0" presId="urn:microsoft.com/office/officeart/2018/5/layout/CenteredIconLabelDescriptionList"/>
    <dgm:cxn modelId="{7E5E8A13-B968-47F3-931F-F4B83574DFF2}" type="presParOf" srcId="{790726A2-2B98-430D-ABBC-55E63C363C93}" destId="{F15327E3-FE94-4326-A13E-62702DEBF76C}" srcOrd="0" destOrd="0" presId="urn:microsoft.com/office/officeart/2018/5/layout/CenteredIconLabelDescriptionList"/>
    <dgm:cxn modelId="{CE0A7BF0-685D-48BA-BD62-242266385862}" type="presParOf" srcId="{790726A2-2B98-430D-ABBC-55E63C363C93}" destId="{7E3C4BDA-C48C-4F3A-88B4-39520B0CE88B}" srcOrd="1" destOrd="0" presId="urn:microsoft.com/office/officeart/2018/5/layout/CenteredIconLabelDescriptionList"/>
    <dgm:cxn modelId="{BA5ED27A-D350-4159-AB1C-532EF6C9E90E}" type="presParOf" srcId="{790726A2-2B98-430D-ABBC-55E63C363C93}" destId="{D18B7E23-5B3A-4BDE-91F5-B29FD5D439C7}" srcOrd="2" destOrd="0" presId="urn:microsoft.com/office/officeart/2018/5/layout/CenteredIconLabelDescriptionList"/>
    <dgm:cxn modelId="{63886882-A0C8-4136-AD29-312145482F98}" type="presParOf" srcId="{790726A2-2B98-430D-ABBC-55E63C363C93}" destId="{EBA981D5-76A3-4250-AA6E-B414B3F63F06}" srcOrd="3" destOrd="0" presId="urn:microsoft.com/office/officeart/2018/5/layout/CenteredIconLabelDescriptionList"/>
    <dgm:cxn modelId="{E5D3377E-1335-42DE-91DD-E108EFC868C3}" type="presParOf" srcId="{790726A2-2B98-430D-ABBC-55E63C363C93}" destId="{F8BC9293-BC92-4BB4-8718-3F24649345FD}" srcOrd="4" destOrd="0" presId="urn:microsoft.com/office/officeart/2018/5/layout/CenteredIconLabelDescriptionList"/>
    <dgm:cxn modelId="{02B62A0F-3E47-4517-B0BD-CAD7B7DBDEEB}" type="presParOf" srcId="{F9CA04BE-F340-4FAF-B941-6260B6D8687A}" destId="{E5E0C4E7-2121-4801-B63E-3186FA14C404}" srcOrd="1" destOrd="0" presId="urn:microsoft.com/office/officeart/2018/5/layout/CenteredIconLabelDescriptionList"/>
    <dgm:cxn modelId="{40291AAD-8C37-4653-A46D-EE2774280DFC}" type="presParOf" srcId="{F9CA04BE-F340-4FAF-B941-6260B6D8687A}" destId="{44F95618-1BE9-44A1-9797-63C19DE406AF}" srcOrd="2" destOrd="0" presId="urn:microsoft.com/office/officeart/2018/5/layout/CenteredIconLabelDescriptionList"/>
    <dgm:cxn modelId="{8306E2A9-80AA-4246-91D0-33B1A06DBBDD}" type="presParOf" srcId="{44F95618-1BE9-44A1-9797-63C19DE406AF}" destId="{240CAE66-D033-46E5-B86E-2833DB309FB8}" srcOrd="0" destOrd="0" presId="urn:microsoft.com/office/officeart/2018/5/layout/CenteredIconLabelDescriptionList"/>
    <dgm:cxn modelId="{B4420AE2-646D-4231-B5FD-5A1632A8AF99}" type="presParOf" srcId="{44F95618-1BE9-44A1-9797-63C19DE406AF}" destId="{28907ADC-9C4A-40F3-9FC5-91A1DD3CC979}" srcOrd="1" destOrd="0" presId="urn:microsoft.com/office/officeart/2018/5/layout/CenteredIconLabelDescriptionList"/>
    <dgm:cxn modelId="{44BE15C6-7162-4A79-96DE-B789A83B286D}" type="presParOf" srcId="{44F95618-1BE9-44A1-9797-63C19DE406AF}" destId="{2FB0438D-C6BC-4894-AC90-C9FF772EDFAA}" srcOrd="2" destOrd="0" presId="urn:microsoft.com/office/officeart/2018/5/layout/CenteredIconLabelDescriptionList"/>
    <dgm:cxn modelId="{D5AB0A56-4B85-4DF8-AE10-89CEFBD140EE}" type="presParOf" srcId="{44F95618-1BE9-44A1-9797-63C19DE406AF}" destId="{F1168E62-D063-4DA6-B29C-8FAEC251CBC4}" srcOrd="3" destOrd="0" presId="urn:microsoft.com/office/officeart/2018/5/layout/CenteredIconLabelDescriptionList"/>
    <dgm:cxn modelId="{B1013AC4-09EA-4C84-9F32-03CA36B10336}" type="presParOf" srcId="{44F95618-1BE9-44A1-9797-63C19DE406AF}" destId="{33DE3A26-010B-4209-AAA8-B3CB0C209781}" srcOrd="4" destOrd="0" presId="urn:microsoft.com/office/officeart/2018/5/layout/CenteredIconLabelDescriptionList"/>
    <dgm:cxn modelId="{F20AF270-BF3E-42E5-B8C3-65F609A395E4}" type="presParOf" srcId="{F9CA04BE-F340-4FAF-B941-6260B6D8687A}" destId="{6E0027F9-CA33-4D83-8D05-C2F0BB616B3E}" srcOrd="3" destOrd="0" presId="urn:microsoft.com/office/officeart/2018/5/layout/CenteredIconLabelDescriptionList"/>
    <dgm:cxn modelId="{00B6C650-31BD-485A-BFC9-CF99A0626096}" type="presParOf" srcId="{F9CA04BE-F340-4FAF-B941-6260B6D8687A}" destId="{E7AE4351-A9C7-463A-810E-17CCA62F3F6F}" srcOrd="4" destOrd="0" presId="urn:microsoft.com/office/officeart/2018/5/layout/CenteredIconLabelDescriptionList"/>
    <dgm:cxn modelId="{51D6DC2E-C958-4F18-A476-6486F8B812E8}" type="presParOf" srcId="{E7AE4351-A9C7-463A-810E-17CCA62F3F6F}" destId="{03881CD5-5ED3-470F-9825-E5C8408666B2}" srcOrd="0" destOrd="0" presId="urn:microsoft.com/office/officeart/2018/5/layout/CenteredIconLabelDescriptionList"/>
    <dgm:cxn modelId="{7BC41021-E23C-4330-9A27-53E9D7908DD7}" type="presParOf" srcId="{E7AE4351-A9C7-463A-810E-17CCA62F3F6F}" destId="{855C6AD4-E21C-4712-B40A-B2B0CA57FA5F}" srcOrd="1" destOrd="0" presId="urn:microsoft.com/office/officeart/2018/5/layout/CenteredIconLabelDescriptionList"/>
    <dgm:cxn modelId="{1A007030-C3CB-4F8C-8CA9-6A1CEF01EF71}" type="presParOf" srcId="{E7AE4351-A9C7-463A-810E-17CCA62F3F6F}" destId="{99938125-EF10-4F4F-8E97-40E2C3BF7100}" srcOrd="2" destOrd="0" presId="urn:microsoft.com/office/officeart/2018/5/layout/CenteredIconLabelDescriptionList"/>
    <dgm:cxn modelId="{EB96B6E0-83B3-4FBA-8128-BA47480AA59C}" type="presParOf" srcId="{E7AE4351-A9C7-463A-810E-17CCA62F3F6F}" destId="{98884B66-4776-4B92-B1C1-70B6C31F8137}" srcOrd="3" destOrd="0" presId="urn:microsoft.com/office/officeart/2018/5/layout/CenteredIconLabelDescriptionList"/>
    <dgm:cxn modelId="{355256FD-790E-41BE-9CF7-BAD9C571A1D8}" type="presParOf" srcId="{E7AE4351-A9C7-463A-810E-17CCA62F3F6F}" destId="{4B9C3F6A-75FF-4AE5-8BEA-360138E1105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AF64A-8F28-4AAB-93AD-E1BF018649D6}">
      <dsp:nvSpPr>
        <dsp:cNvPr id="0" name=""/>
        <dsp:cNvSpPr/>
      </dsp:nvSpPr>
      <dsp:spPr>
        <a:xfrm>
          <a:off x="347033" y="13074"/>
          <a:ext cx="1081916" cy="10819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34B2D-969C-43BF-B7E4-F4A53975F62C}">
      <dsp:nvSpPr>
        <dsp:cNvPr id="0" name=""/>
        <dsp:cNvSpPr/>
      </dsp:nvSpPr>
      <dsp:spPr>
        <a:xfrm>
          <a:off x="577605" y="243646"/>
          <a:ext cx="620771" cy="6207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5E7E4-18EB-4538-9657-31C246455D3F}">
      <dsp:nvSpPr>
        <dsp:cNvPr id="0" name=""/>
        <dsp:cNvSpPr/>
      </dsp:nvSpPr>
      <dsp:spPr>
        <a:xfrm>
          <a:off x="1175" y="1431980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SUMMARY </a:t>
          </a:r>
        </a:p>
      </dsp:txBody>
      <dsp:txXfrm>
        <a:off x="1175" y="1431980"/>
        <a:ext cx="1773632" cy="709453"/>
      </dsp:txXfrm>
    </dsp:sp>
    <dsp:sp modelId="{D363E6FC-E92D-4929-988C-E129CCC3CF7A}">
      <dsp:nvSpPr>
        <dsp:cNvPr id="0" name=""/>
        <dsp:cNvSpPr/>
      </dsp:nvSpPr>
      <dsp:spPr>
        <a:xfrm>
          <a:off x="2431052" y="13074"/>
          <a:ext cx="1081916" cy="10819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4087C3-D1B4-4642-8F7A-EE06E7C2DBDC}">
      <dsp:nvSpPr>
        <dsp:cNvPr id="0" name=""/>
        <dsp:cNvSpPr/>
      </dsp:nvSpPr>
      <dsp:spPr>
        <a:xfrm>
          <a:off x="2661624" y="243646"/>
          <a:ext cx="620771" cy="6207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330EC-0B9F-40CE-9FDA-2A7F341C9B4B}">
      <dsp:nvSpPr>
        <dsp:cNvPr id="0" name=""/>
        <dsp:cNvSpPr/>
      </dsp:nvSpPr>
      <dsp:spPr>
        <a:xfrm>
          <a:off x="2085193" y="1431980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PAGE PARTS</a:t>
          </a:r>
        </a:p>
      </dsp:txBody>
      <dsp:txXfrm>
        <a:off x="2085193" y="1431980"/>
        <a:ext cx="1773632" cy="709453"/>
      </dsp:txXfrm>
    </dsp:sp>
    <dsp:sp modelId="{F2BCC4A6-1CC6-464E-B620-4DE0F1F8D24D}">
      <dsp:nvSpPr>
        <dsp:cNvPr id="0" name=""/>
        <dsp:cNvSpPr/>
      </dsp:nvSpPr>
      <dsp:spPr>
        <a:xfrm>
          <a:off x="1389042" y="2584842"/>
          <a:ext cx="1081916" cy="10819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3A3F7-3916-4F20-B24C-B4F8271768EE}">
      <dsp:nvSpPr>
        <dsp:cNvPr id="0" name=""/>
        <dsp:cNvSpPr/>
      </dsp:nvSpPr>
      <dsp:spPr>
        <a:xfrm>
          <a:off x="1619615" y="2815414"/>
          <a:ext cx="620771" cy="6207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B3F52-A017-4B0D-99B8-FBBA690A455C}">
      <dsp:nvSpPr>
        <dsp:cNvPr id="0" name=""/>
        <dsp:cNvSpPr/>
      </dsp:nvSpPr>
      <dsp:spPr>
        <a:xfrm>
          <a:off x="1043184" y="4003748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FEATURES</a:t>
          </a:r>
        </a:p>
      </dsp:txBody>
      <dsp:txXfrm>
        <a:off x="1043184" y="4003748"/>
        <a:ext cx="1773632" cy="709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327E3-FE94-4326-A13E-62702DEBF76C}">
      <dsp:nvSpPr>
        <dsp:cNvPr id="0" name=""/>
        <dsp:cNvSpPr/>
      </dsp:nvSpPr>
      <dsp:spPr>
        <a:xfrm>
          <a:off x="1061437" y="621448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B7E23-5B3A-4BDE-91F5-B29FD5D439C7}">
      <dsp:nvSpPr>
        <dsp:cNvPr id="0" name=""/>
        <dsp:cNvSpPr/>
      </dsp:nvSpPr>
      <dsp:spPr>
        <a:xfrm>
          <a:off x="1582" y="188967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CHANEL &amp; CUSTOMER PAGE : </a:t>
          </a:r>
        </a:p>
      </dsp:txBody>
      <dsp:txXfrm>
        <a:off x="1582" y="1889677"/>
        <a:ext cx="3261093" cy="489164"/>
      </dsp:txXfrm>
    </dsp:sp>
    <dsp:sp modelId="{F8BC9293-BC92-4BB4-8718-3F24649345FD}">
      <dsp:nvSpPr>
        <dsp:cNvPr id="0" name=""/>
        <dsp:cNvSpPr/>
      </dsp:nvSpPr>
      <dsp:spPr>
        <a:xfrm>
          <a:off x="1582" y="2437839"/>
          <a:ext cx="3261093" cy="1133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PAGES SHOWS VISUALS RELATED TO CHANEL TYPE, CUSTOMER STATUS LIKE DONE OR NOT ORDER &amp; TYPE OF TRAINING (FOR CORPORATE OR SCHOOL), AND CUSTOMER TOP RANK.</a:t>
          </a:r>
        </a:p>
      </dsp:txBody>
      <dsp:txXfrm>
        <a:off x="1582" y="2437839"/>
        <a:ext cx="3261093" cy="1133517"/>
      </dsp:txXfrm>
    </dsp:sp>
    <dsp:sp modelId="{240CAE66-D033-46E5-B86E-2833DB309FB8}">
      <dsp:nvSpPr>
        <dsp:cNvPr id="0" name=""/>
        <dsp:cNvSpPr/>
      </dsp:nvSpPr>
      <dsp:spPr>
        <a:xfrm>
          <a:off x="4893223" y="621448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0438D-C6BC-4894-AC90-C9FF772EDFAA}">
      <dsp:nvSpPr>
        <dsp:cNvPr id="0" name=""/>
        <dsp:cNvSpPr/>
      </dsp:nvSpPr>
      <dsp:spPr>
        <a:xfrm>
          <a:off x="3833367" y="188967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SEGMENTATION PAGE: </a:t>
          </a:r>
        </a:p>
      </dsp:txBody>
      <dsp:txXfrm>
        <a:off x="3833367" y="1889677"/>
        <a:ext cx="3261093" cy="489164"/>
      </dsp:txXfrm>
    </dsp:sp>
    <dsp:sp modelId="{33DE3A26-010B-4209-AAA8-B3CB0C209781}">
      <dsp:nvSpPr>
        <dsp:cNvPr id="0" name=""/>
        <dsp:cNvSpPr/>
      </dsp:nvSpPr>
      <dsp:spPr>
        <a:xfrm>
          <a:off x="3833367" y="2437839"/>
          <a:ext cx="3261093" cy="1133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PAGES SHOWS VISUALS RELATED TO SEGMENTATION OF THE CUSTOMER LIKE CITIES, TRAINING TOPIC ORDERED (PRODUCT), CUSTOMER FIELDS, CUSTOMER MAKRO FIELDS.</a:t>
          </a:r>
        </a:p>
      </dsp:txBody>
      <dsp:txXfrm>
        <a:off x="3833367" y="2437839"/>
        <a:ext cx="3261093" cy="1133517"/>
      </dsp:txXfrm>
    </dsp:sp>
    <dsp:sp modelId="{03881CD5-5ED3-470F-9825-E5C8408666B2}">
      <dsp:nvSpPr>
        <dsp:cNvPr id="0" name=""/>
        <dsp:cNvSpPr/>
      </dsp:nvSpPr>
      <dsp:spPr>
        <a:xfrm>
          <a:off x="8725008" y="621448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38125-EF10-4F4F-8E97-40E2C3BF7100}">
      <dsp:nvSpPr>
        <dsp:cNvPr id="0" name=""/>
        <dsp:cNvSpPr/>
      </dsp:nvSpPr>
      <dsp:spPr>
        <a:xfrm>
          <a:off x="7665152" y="188967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JOURNEY(RETENTION) PAGE : </a:t>
          </a:r>
        </a:p>
      </dsp:txBody>
      <dsp:txXfrm>
        <a:off x="7665152" y="1889677"/>
        <a:ext cx="3261093" cy="489164"/>
      </dsp:txXfrm>
    </dsp:sp>
    <dsp:sp modelId="{4B9C3F6A-75FF-4AE5-8BEA-360138E1105D}">
      <dsp:nvSpPr>
        <dsp:cNvPr id="0" name=""/>
        <dsp:cNvSpPr/>
      </dsp:nvSpPr>
      <dsp:spPr>
        <a:xfrm>
          <a:off x="7665152" y="2437839"/>
          <a:ext cx="3261093" cy="1133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PAGES SHOWS VISUALS RELATED TO RETENTION TIME INFORMATION AND CUSTOMER PROCESS TIME FROM APPROACH UNTILL CLOSED (DONE ORDER)</a:t>
          </a:r>
        </a:p>
      </dsp:txBody>
      <dsp:txXfrm>
        <a:off x="7665152" y="2437839"/>
        <a:ext cx="3261093" cy="1133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FEA4-57EC-A2C5-C2C7-C2A2975F9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DF670-EECC-137D-EADC-5B84A9DB7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74A31-ED54-0A22-8C9D-43689109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F3A9-6808-41E8-9B90-85EA5CE28D8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A12E4-5530-FE56-6B64-BCD78DD6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69324-A89B-AFEB-F73A-6A42C2E3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29B1-DE38-439D-B392-6675C00E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9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5FF2-481B-CBED-9705-23A2E64F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42A63-3D5D-401D-3191-57EED49E4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A1EF3-96DD-E31E-C079-0BBC6757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F3A9-6808-41E8-9B90-85EA5CE28D8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0BF55-D16D-CB72-EC61-A99400DE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5B6DC-C5E4-EC3F-A6FB-3D2DD16A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29B1-DE38-439D-B392-6675C00E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0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A0E85-9BBB-E0F9-5371-74414A846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00BCA-ADF8-EC31-2D17-2AF269F71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14474-2974-7559-08DC-4E5863D5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F3A9-6808-41E8-9B90-85EA5CE28D8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5051E-5D17-8F32-A1E6-92BBEB37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574C9-9E9F-B857-4243-D181A98A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29B1-DE38-439D-B392-6675C00E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1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9D6E-C9CF-EDED-39A3-F6D8757F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471D-4C5C-F34E-DAA0-5EDA48EE0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4829A-4A25-D243-0313-FE6DAE50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F3A9-6808-41E8-9B90-85EA5CE28D8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4B36A-45C0-9F5F-6A32-966730E0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224EE-24EA-DF7D-B83A-C727218C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29B1-DE38-439D-B392-6675C00E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5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0B5A-78B8-C602-0F97-89FB0556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8D2EF-C39B-FBB8-DEDC-8516954E4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78764-E96A-C842-EDC7-294AC988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F3A9-6808-41E8-9B90-85EA5CE28D8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E6186-5C6E-86B2-5611-3AA38A94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D2A78-12B7-ECCF-1B49-444940B1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29B1-DE38-439D-B392-6675C00E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4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90C7-B019-3910-B002-640D3D60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5A4B-AB71-6C33-FF98-55FBA374D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F9F1F-6A14-23D1-1288-19AAD3645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9F4D1-B928-8A1D-E944-93BDF05D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F3A9-6808-41E8-9B90-85EA5CE28D8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E273F-FBE8-6622-55B3-6B54DC76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26A10-9AA1-5003-FC65-989DCC2D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29B1-DE38-439D-B392-6675C00E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5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F3D0-4952-EF16-C70F-A27D2D5C5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65451-1154-3DC3-5C3D-95AE21EA1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70CA0-D1BD-F5F7-A031-B5DC7B112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94974-9550-71F7-B047-E4055A09B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9DC98-CF06-60B3-B9E8-07C02C0A1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BB98F-5366-82C3-AD8B-39FB2BDF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F3A9-6808-41E8-9B90-85EA5CE28D8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0CE1D-726B-7B33-A43A-3B12B980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C199B-C81E-6019-5454-43E78176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29B1-DE38-439D-B392-6675C00E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0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461E-82DF-9177-0226-0DB21D82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11B91-6B6A-D211-4469-5E354455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F3A9-6808-41E8-9B90-85EA5CE28D8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32393-A05D-A3C4-A53B-938C2927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160AD-EF0C-A98A-5EBF-BAECA7D4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29B1-DE38-439D-B392-6675C00E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8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5581C-D413-3BD7-FAF8-DD518C79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F3A9-6808-41E8-9B90-85EA5CE28D8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FDA4A-51F8-0674-5270-5E73D968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6EF4-FF5E-09AD-1FBE-90B33BB4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29B1-DE38-439D-B392-6675C00E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1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640C-8BF0-76DF-820C-6DF22DB0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8979-4C5B-D712-81E3-3C3923958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A0FBE-6984-8DF6-E489-D78569469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3FA03-253B-7F64-542C-7B09B8DD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F3A9-6808-41E8-9B90-85EA5CE28D8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32281-21F3-74B5-FFFA-ECF6529E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CC27E-E2FF-4786-64B9-51D98413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29B1-DE38-439D-B392-6675C00E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8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7181-4861-1B66-D4C4-471991EC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44762-2C70-9FF2-178F-6FCAD52DD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4251B-7935-FDB4-14F5-30660C592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6D296-632E-6C59-4A89-B1B9B458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F3A9-6808-41E8-9B90-85EA5CE28D8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4D5F0-B2D1-D67F-539B-56544E55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8190E-41D6-D26F-E6E3-BA9B4694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29B1-DE38-439D-B392-6675C00E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412D6-E60F-2DDD-DBC5-83320CAE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C1FA8-6B29-D106-D485-CE98082E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F868C-615A-7E75-11B8-3FC05501B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8F3A9-6808-41E8-9B90-85EA5CE28D8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94840-C629-60FA-C7F2-2E7AC64DE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EE150-0C32-360C-BF0B-7C019E733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029B1-DE38-439D-B392-6675C00E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4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AHTAWOONS/POWERBI_DASHBOARD_B2B_COMPANIES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9D768B77-8742-43A0-AF16-6AC4D378E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B13CA8-CBEA-4805-955D-CEBE32236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17490" cy="5486399"/>
          </a:xfrm>
          <a:prstGeom prst="rect">
            <a:avLst/>
          </a:prstGeom>
          <a:ln>
            <a:noFill/>
          </a:ln>
          <a:effectLst>
            <a:outerShdw blurRad="393700" dist="127000" dir="5400000" sx="95000" sy="95000" algn="t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CADB2-E9D4-6BDD-5998-F125B70FA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64" y="813574"/>
            <a:ext cx="3910818" cy="3859252"/>
          </a:xfrm>
        </p:spPr>
        <p:txBody>
          <a:bodyPr anchor="t">
            <a:normAutofit fontScale="90000"/>
          </a:bodyPr>
          <a:lstStyle/>
          <a:p>
            <a:r>
              <a:rPr lang="en-US" sz="3400" dirty="0"/>
              <a:t>B2B POWER BI DASHBOARD (CHANEL CUSTOMER, SEGMENTATION, AND JOURNEY)</a:t>
            </a:r>
            <a:br>
              <a:rPr lang="en-US" sz="3400" dirty="0"/>
            </a:br>
            <a:r>
              <a:rPr lang="en-US" sz="3400" dirty="0"/>
              <a:t> AT DIBIMBING.ID </a:t>
            </a:r>
            <a:br>
              <a:rPr lang="en-US" sz="3400" dirty="0"/>
            </a:br>
            <a:br>
              <a:rPr lang="en-US" sz="3400" dirty="0"/>
            </a:br>
            <a:r>
              <a:rPr lang="en-US" sz="3400" dirty="0"/>
              <a:t>(TRAINING PRODUCT)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9E5CF-40EC-79E6-27AB-55FFB3004C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15" r="17154" b="1"/>
          <a:stretch/>
        </p:blipFill>
        <p:spPr>
          <a:xfrm>
            <a:off x="4617490" y="1"/>
            <a:ext cx="7574510" cy="6858000"/>
          </a:xfrm>
          <a:prstGeom prst="rect">
            <a:avLst/>
          </a:prstGeom>
          <a:effectLst>
            <a:outerShdw blurRad="254000" dist="190500" dir="5580000" sx="90000" sy="90000" algn="ctr" rotWithShape="0">
              <a:srgbClr val="000000">
                <a:alpha val="2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519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E65D517-46E4-8037-A63D-629DE1253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F9385-E2E5-BFAD-2482-A2A1E91D0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76198"/>
            <a:ext cx="10477600" cy="1157242"/>
          </a:xfrm>
        </p:spPr>
        <p:txBody>
          <a:bodyPr>
            <a:normAutofit/>
          </a:bodyPr>
          <a:lstStyle/>
          <a:p>
            <a:r>
              <a:rPr lang="en-US" sz="4000"/>
              <a:t>Chanel &amp; Customer Page Parts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A4B7165-8913-D026-BDA8-ED949B2D6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37" y="1778973"/>
            <a:ext cx="6374469" cy="47038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D6289-B584-FD0C-1CD1-AD3FE19BB013}"/>
              </a:ext>
            </a:extLst>
          </p:cNvPr>
          <p:cNvSpPr txBox="1"/>
          <p:nvPr/>
        </p:nvSpPr>
        <p:spPr>
          <a:xfrm>
            <a:off x="7703208" y="2491263"/>
            <a:ext cx="34427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740" indent="-205740" defTabSz="6583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Rank customer base on total product topic from all unique customer orders, shows in count &amp; percentage.</a:t>
            </a:r>
          </a:p>
          <a:p>
            <a:pPr marL="205740" indent="-205740" defTabSz="65836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5740" indent="-205740" defTabSz="6583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Rank a customer based on how many orders the customer has placed with the company. (How much they had repeat orders)</a:t>
            </a:r>
          </a:p>
          <a:p>
            <a:pPr marL="205740" indent="-205740" defTabSz="65836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5740" indent="-205740" defTabSz="6583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Rank a customer based on the number of sessions performed out of all orders.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334163-EB19-C71E-3402-918BA39C2488}"/>
              </a:ext>
            </a:extLst>
          </p:cNvPr>
          <p:cNvCxnSpPr>
            <a:cxnSpLocks/>
          </p:cNvCxnSpPr>
          <p:nvPr/>
        </p:nvCxnSpPr>
        <p:spPr>
          <a:xfrm flipV="1">
            <a:off x="6323424" y="2761122"/>
            <a:ext cx="1379784" cy="29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BA1692-E191-4E95-EE59-098411D71E34}"/>
              </a:ext>
            </a:extLst>
          </p:cNvPr>
          <p:cNvCxnSpPr>
            <a:cxnSpLocks/>
          </p:cNvCxnSpPr>
          <p:nvPr/>
        </p:nvCxnSpPr>
        <p:spPr>
          <a:xfrm flipV="1">
            <a:off x="6323424" y="4040046"/>
            <a:ext cx="1379784" cy="37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35D392-A225-9D8C-4AFE-924BB33D05FF}"/>
              </a:ext>
            </a:extLst>
          </p:cNvPr>
          <p:cNvCxnSpPr>
            <a:cxnSpLocks/>
          </p:cNvCxnSpPr>
          <p:nvPr/>
        </p:nvCxnSpPr>
        <p:spPr>
          <a:xfrm flipV="1">
            <a:off x="6323424" y="5530645"/>
            <a:ext cx="1379784" cy="36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5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929A3-7429-E37E-CDB8-A2835C57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en-US" sz="4000" dirty="0"/>
              <a:t>Segmentation Page Parts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D4B63-35DD-130B-CA0A-F87A44163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6" y="1724825"/>
            <a:ext cx="6682152" cy="4535697"/>
          </a:xfrm>
          <a:prstGeom prst="rect">
            <a:avLst/>
          </a:prstGeom>
        </p:spPr>
      </p:pic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BD2B183A-39FF-5150-FFBD-B1F7CF685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004" y="1733407"/>
            <a:ext cx="4265370" cy="452711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/>
              <a:t>Filter Apply to all visuals based on segmentation needed city, ads type, agency type, topic of product order, customer type, status delivered or not delivered, training type.</a:t>
            </a:r>
          </a:p>
          <a:p>
            <a:r>
              <a:rPr lang="en-US" sz="2000" dirty="0" err="1"/>
              <a:t>Treemap</a:t>
            </a:r>
            <a:r>
              <a:rPr lang="en-US" sz="2000" dirty="0"/>
              <a:t> visual shows city record, with detailed customer count and percentage.</a:t>
            </a:r>
          </a:p>
          <a:p>
            <a:r>
              <a:rPr lang="en-US" sz="2000" dirty="0"/>
              <a:t>Table matrix that shows customer product topic orders with detail count and percentage.</a:t>
            </a:r>
          </a:p>
          <a:p>
            <a:r>
              <a:rPr lang="en-US" sz="2000" dirty="0" err="1"/>
              <a:t>Barchart</a:t>
            </a:r>
            <a:r>
              <a:rPr lang="en-US" sz="2000" dirty="0"/>
              <a:t> visual shows customer agency types such as education or economic agency</a:t>
            </a:r>
          </a:p>
          <a:p>
            <a:r>
              <a:rPr lang="en-US" sz="2000" dirty="0" err="1"/>
              <a:t>Barchart</a:t>
            </a:r>
            <a:r>
              <a:rPr lang="en-US" sz="2000" dirty="0"/>
              <a:t> visual shows customer-type explanation fields such as University or Bank, with detail counts and percentage.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7ABF05-42E4-A98B-6D1D-BA9B79DF12D4}"/>
              </a:ext>
            </a:extLst>
          </p:cNvPr>
          <p:cNvCxnSpPr>
            <a:cxnSpLocks/>
          </p:cNvCxnSpPr>
          <p:nvPr/>
        </p:nvCxnSpPr>
        <p:spPr>
          <a:xfrm>
            <a:off x="1205947" y="1524000"/>
            <a:ext cx="0" cy="1802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131259-8DEB-B896-9667-BF3BC2CB9256}"/>
              </a:ext>
            </a:extLst>
          </p:cNvPr>
          <p:cNvCxnSpPr/>
          <p:nvPr/>
        </p:nvCxnSpPr>
        <p:spPr>
          <a:xfrm>
            <a:off x="1205947" y="1524000"/>
            <a:ext cx="592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4FD854-02F0-98DA-CA11-805F7EAE1BB1}"/>
              </a:ext>
            </a:extLst>
          </p:cNvPr>
          <p:cNvCxnSpPr>
            <a:cxnSpLocks/>
          </p:cNvCxnSpPr>
          <p:nvPr/>
        </p:nvCxnSpPr>
        <p:spPr>
          <a:xfrm>
            <a:off x="7129670" y="1524000"/>
            <a:ext cx="459334" cy="39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9C9579-4CAD-1205-960E-284C92F45C47}"/>
              </a:ext>
            </a:extLst>
          </p:cNvPr>
          <p:cNvCxnSpPr>
            <a:cxnSpLocks/>
          </p:cNvCxnSpPr>
          <p:nvPr/>
        </p:nvCxnSpPr>
        <p:spPr>
          <a:xfrm>
            <a:off x="3684104" y="2239617"/>
            <a:ext cx="3904900" cy="84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E5D04CD-A8DA-8289-0D00-AEBA45BFC73A}"/>
              </a:ext>
            </a:extLst>
          </p:cNvPr>
          <p:cNvCxnSpPr/>
          <p:nvPr/>
        </p:nvCxnSpPr>
        <p:spPr>
          <a:xfrm>
            <a:off x="5671930" y="3087757"/>
            <a:ext cx="1917074" cy="74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751116-5D10-40F1-56C1-F544A961775D}"/>
              </a:ext>
            </a:extLst>
          </p:cNvPr>
          <p:cNvCxnSpPr/>
          <p:nvPr/>
        </p:nvCxnSpPr>
        <p:spPr>
          <a:xfrm flipV="1">
            <a:off x="6096000" y="4585252"/>
            <a:ext cx="1493004" cy="50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EB3132-2405-279B-2FBA-25B30371B6AA}"/>
              </a:ext>
            </a:extLst>
          </p:cNvPr>
          <p:cNvCxnSpPr>
            <a:cxnSpLocks/>
          </p:cNvCxnSpPr>
          <p:nvPr/>
        </p:nvCxnSpPr>
        <p:spPr>
          <a:xfrm flipV="1">
            <a:off x="7222435" y="5334000"/>
            <a:ext cx="366569" cy="10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166A144-5D95-AA2D-A6F8-996EDAC7CC1B}"/>
              </a:ext>
            </a:extLst>
          </p:cNvPr>
          <p:cNvCxnSpPr/>
          <p:nvPr/>
        </p:nvCxnSpPr>
        <p:spPr>
          <a:xfrm>
            <a:off x="2160104" y="5777948"/>
            <a:ext cx="0" cy="772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094952-D5E1-4BDC-7118-ECEDA62DE7FB}"/>
              </a:ext>
            </a:extLst>
          </p:cNvPr>
          <p:cNvCxnSpPr>
            <a:cxnSpLocks/>
          </p:cNvCxnSpPr>
          <p:nvPr/>
        </p:nvCxnSpPr>
        <p:spPr>
          <a:xfrm flipV="1">
            <a:off x="2160104" y="6427304"/>
            <a:ext cx="5062331" cy="123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76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E1600-FC54-463C-D112-AEB297CC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0823"/>
            <a:ext cx="10693884" cy="1109932"/>
          </a:xfrm>
        </p:spPr>
        <p:txBody>
          <a:bodyPr>
            <a:normAutofit/>
          </a:bodyPr>
          <a:lstStyle/>
          <a:p>
            <a:r>
              <a:rPr lang="en-US" sz="4000" dirty="0"/>
              <a:t>Journey Page (Customer Retention) Parts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EDD91E-35DC-A23B-331A-80A9779B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1733407"/>
            <a:ext cx="6668086" cy="463925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072D35-CA53-FC1F-AA36-21D4DF3C7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794" y="1733407"/>
            <a:ext cx="4679851" cy="46392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Filter apply to all visual (year, agency type, agency field, training type, and status delivered or not delivered yet.</a:t>
            </a:r>
          </a:p>
          <a:p>
            <a:r>
              <a:rPr lang="en-US" sz="2000" dirty="0"/>
              <a:t>Customer retention time (in month) by agency fields, shows in average and median.</a:t>
            </a:r>
          </a:p>
          <a:p>
            <a:r>
              <a:rPr lang="en-US" sz="2000" dirty="0"/>
              <a:t>Customer retention time (in month) by topic product, shows in average and median.</a:t>
            </a:r>
          </a:p>
          <a:p>
            <a:r>
              <a:rPr lang="en-US" sz="2000" dirty="0"/>
              <a:t>Retention time (in month) all unique customer, shows in average and median.</a:t>
            </a:r>
          </a:p>
          <a:p>
            <a:r>
              <a:rPr lang="en-US" sz="2000" dirty="0"/>
              <a:t>Average journey time distance </a:t>
            </a:r>
            <a:r>
              <a:rPr lang="en-US" sz="2000" dirty="0" err="1"/>
              <a:t>beetween</a:t>
            </a:r>
            <a:r>
              <a:rPr lang="en-US" sz="2000" dirty="0"/>
              <a:t> first approach customer </a:t>
            </a:r>
            <a:r>
              <a:rPr lang="en-US" sz="2000" dirty="0" err="1"/>
              <a:t>untill</a:t>
            </a:r>
            <a:r>
              <a:rPr lang="en-US" sz="2000" dirty="0"/>
              <a:t> meeting (agreement)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80FEAF-E9C7-A733-4DEE-6C631374AB70}"/>
              </a:ext>
            </a:extLst>
          </p:cNvPr>
          <p:cNvCxnSpPr/>
          <p:nvPr/>
        </p:nvCxnSpPr>
        <p:spPr>
          <a:xfrm flipV="1">
            <a:off x="761995" y="1417379"/>
            <a:ext cx="0" cy="311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CED51C-2701-8C46-8D6B-4F8FA10CD77A}"/>
              </a:ext>
            </a:extLst>
          </p:cNvPr>
          <p:cNvCxnSpPr/>
          <p:nvPr/>
        </p:nvCxnSpPr>
        <p:spPr>
          <a:xfrm flipV="1">
            <a:off x="2054082" y="1424007"/>
            <a:ext cx="0" cy="311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C85FC7-DC19-954A-3EFB-8256A73874A4}"/>
              </a:ext>
            </a:extLst>
          </p:cNvPr>
          <p:cNvCxnSpPr/>
          <p:nvPr/>
        </p:nvCxnSpPr>
        <p:spPr>
          <a:xfrm flipV="1">
            <a:off x="3260031" y="1410755"/>
            <a:ext cx="0" cy="311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1108A-B690-F984-E66B-25445648C7B2}"/>
              </a:ext>
            </a:extLst>
          </p:cNvPr>
          <p:cNvCxnSpPr/>
          <p:nvPr/>
        </p:nvCxnSpPr>
        <p:spPr>
          <a:xfrm flipV="1">
            <a:off x="4571997" y="1424007"/>
            <a:ext cx="0" cy="311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9D4295-98BB-E516-BE3E-67CA9B2976DC}"/>
              </a:ext>
            </a:extLst>
          </p:cNvPr>
          <p:cNvCxnSpPr/>
          <p:nvPr/>
        </p:nvCxnSpPr>
        <p:spPr>
          <a:xfrm flipV="1">
            <a:off x="6255032" y="1424007"/>
            <a:ext cx="0" cy="311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A1AB9F-B19E-2EA0-E8F8-04D025A816E0}"/>
              </a:ext>
            </a:extLst>
          </p:cNvPr>
          <p:cNvCxnSpPr/>
          <p:nvPr/>
        </p:nvCxnSpPr>
        <p:spPr>
          <a:xfrm>
            <a:off x="761995" y="1424007"/>
            <a:ext cx="6187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64DCC9-F192-5E04-5396-0698F2809C6E}"/>
              </a:ext>
            </a:extLst>
          </p:cNvPr>
          <p:cNvCxnSpPr/>
          <p:nvPr/>
        </p:nvCxnSpPr>
        <p:spPr>
          <a:xfrm>
            <a:off x="6949440" y="1417379"/>
            <a:ext cx="281354" cy="47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D96709-7093-59AF-EABB-931996B123A8}"/>
              </a:ext>
            </a:extLst>
          </p:cNvPr>
          <p:cNvCxnSpPr/>
          <p:nvPr/>
        </p:nvCxnSpPr>
        <p:spPr>
          <a:xfrm flipV="1">
            <a:off x="4041913" y="2981739"/>
            <a:ext cx="3188881" cy="76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102A27-FA63-D716-A14E-0AFBAAF4D7C9}"/>
              </a:ext>
            </a:extLst>
          </p:cNvPr>
          <p:cNvCxnSpPr>
            <a:cxnSpLocks/>
          </p:cNvCxnSpPr>
          <p:nvPr/>
        </p:nvCxnSpPr>
        <p:spPr>
          <a:xfrm>
            <a:off x="5790288" y="3608720"/>
            <a:ext cx="1440505" cy="30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9D0BCA-5FCC-907E-546A-3E66EC844F2A}"/>
              </a:ext>
            </a:extLst>
          </p:cNvPr>
          <p:cNvCxnSpPr/>
          <p:nvPr/>
        </p:nvCxnSpPr>
        <p:spPr>
          <a:xfrm>
            <a:off x="1139687" y="4956313"/>
            <a:ext cx="0" cy="14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99038F-E7F7-6FF4-46DA-E880F243A7C0}"/>
              </a:ext>
            </a:extLst>
          </p:cNvPr>
          <p:cNvCxnSpPr/>
          <p:nvPr/>
        </p:nvCxnSpPr>
        <p:spPr>
          <a:xfrm>
            <a:off x="2736573" y="4976191"/>
            <a:ext cx="0" cy="14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62FCE5-086F-58FE-DBC6-B3E34BFB6D39}"/>
              </a:ext>
            </a:extLst>
          </p:cNvPr>
          <p:cNvCxnSpPr/>
          <p:nvPr/>
        </p:nvCxnSpPr>
        <p:spPr>
          <a:xfrm>
            <a:off x="1139687" y="5029200"/>
            <a:ext cx="15505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68E21E-0ABE-40BA-B738-F4BB6BCB9DA4}"/>
              </a:ext>
            </a:extLst>
          </p:cNvPr>
          <p:cNvCxnSpPr/>
          <p:nvPr/>
        </p:nvCxnSpPr>
        <p:spPr>
          <a:xfrm flipV="1">
            <a:off x="2736573" y="4837043"/>
            <a:ext cx="4353544" cy="19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E2AF39-371B-9932-000E-D695C0A9EB3B}"/>
              </a:ext>
            </a:extLst>
          </p:cNvPr>
          <p:cNvCxnSpPr/>
          <p:nvPr/>
        </p:nvCxnSpPr>
        <p:spPr>
          <a:xfrm>
            <a:off x="4913345" y="4545496"/>
            <a:ext cx="2317448" cy="94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882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1600-FC54-463C-D112-AEB297CC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en-US" sz="4000" dirty="0"/>
              <a:t>Journey Page (Customer Retention) Parts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EDD91E-35DC-A23B-331A-80A9779B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1733407"/>
            <a:ext cx="6668086" cy="463925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072D35-CA53-FC1F-AA36-21D4DF3C7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794" y="1733407"/>
            <a:ext cx="4679851" cy="46392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RETENTION TIME (IN MONTH) BY TRAINING TYPE (CAMPUS OR SCHOOL), SHOWS IN AVERAGE, MEDIAN, MIN, AND MAX</a:t>
            </a:r>
          </a:p>
          <a:p>
            <a:r>
              <a:rPr lang="en-US" sz="2000" dirty="0"/>
              <a:t>JOURNEY DISTANCE TIME BETWEEN APPROACH TO MEETING (AGREEMENT) BY QUARTER IN YEAR. SHOWS IN AVERAGE AND MEDIAN</a:t>
            </a:r>
          </a:p>
          <a:p>
            <a:endParaRPr lang="en-US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EF219A6-48F6-C789-155D-F8047F04CA46}"/>
              </a:ext>
            </a:extLst>
          </p:cNvPr>
          <p:cNvCxnSpPr/>
          <p:nvPr/>
        </p:nvCxnSpPr>
        <p:spPr>
          <a:xfrm flipV="1">
            <a:off x="2796209" y="3034748"/>
            <a:ext cx="4434585" cy="284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734E20-9999-E62A-C083-9F9CC1115C2E}"/>
              </a:ext>
            </a:extLst>
          </p:cNvPr>
          <p:cNvCxnSpPr>
            <a:cxnSpLocks/>
          </p:cNvCxnSpPr>
          <p:nvPr/>
        </p:nvCxnSpPr>
        <p:spPr>
          <a:xfrm flipV="1">
            <a:off x="4854780" y="4333461"/>
            <a:ext cx="2376014" cy="155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341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urquoise drawing pin on a pink background">
            <a:extLst>
              <a:ext uri="{FF2B5EF4-FFF2-40B4-BE49-F238E27FC236}">
                <a16:creationId xmlns:a16="http://schemas.microsoft.com/office/drawing/2014/main" id="{1B464ECC-090F-C286-9F53-52BF7744A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A4E896-3E44-0F5C-1E17-B7E6A4A9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6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4049-4863-618F-AFB6-B1901ACB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949"/>
            <a:ext cx="9220200" cy="62878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7685A5-F90F-2257-CD63-35B97443A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6312"/>
            <a:ext cx="4035586" cy="2269686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9AAA1E-2870-D1DC-1A66-C05F538A61A2}"/>
              </a:ext>
            </a:extLst>
          </p:cNvPr>
          <p:cNvCxnSpPr/>
          <p:nvPr/>
        </p:nvCxnSpPr>
        <p:spPr>
          <a:xfrm flipV="1">
            <a:off x="2464904" y="1166191"/>
            <a:ext cx="954157" cy="53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19A987-AF4A-8A31-DDC8-6687068663C4}"/>
              </a:ext>
            </a:extLst>
          </p:cNvPr>
          <p:cNvSpPr txBox="1"/>
          <p:nvPr/>
        </p:nvSpPr>
        <p:spPr>
          <a:xfrm>
            <a:off x="3601278" y="893855"/>
            <a:ext cx="1444487" cy="37239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Press Visuals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35365E-01E9-FFAB-695E-A3ED013EA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1373"/>
            <a:ext cx="4207565" cy="236330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D8FD09-0F5E-A340-617F-2EE80DFFAD27}"/>
              </a:ext>
            </a:extLst>
          </p:cNvPr>
          <p:cNvCxnSpPr/>
          <p:nvPr/>
        </p:nvCxnSpPr>
        <p:spPr>
          <a:xfrm>
            <a:off x="2650435" y="4956313"/>
            <a:ext cx="1417982" cy="160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6067D1-7451-8BFD-4148-832BD5DCEE55}"/>
              </a:ext>
            </a:extLst>
          </p:cNvPr>
          <p:cNvSpPr txBox="1"/>
          <p:nvPr/>
        </p:nvSpPr>
        <p:spPr>
          <a:xfrm>
            <a:off x="4151542" y="6373627"/>
            <a:ext cx="1295101" cy="37239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Press Slicer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438FA1-988F-CFD1-39FF-439855064A79}"/>
              </a:ext>
            </a:extLst>
          </p:cNvPr>
          <p:cNvSpPr txBox="1"/>
          <p:nvPr/>
        </p:nvSpPr>
        <p:spPr>
          <a:xfrm>
            <a:off x="6228522" y="1046922"/>
            <a:ext cx="4664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press part of Visual to Apply filter to page based on visual’s value. This feature already in all visual in all pages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179AC8-10C9-5D54-055B-352249E0A414}"/>
              </a:ext>
            </a:extLst>
          </p:cNvPr>
          <p:cNvSpPr txBox="1"/>
          <p:nvPr/>
        </p:nvSpPr>
        <p:spPr>
          <a:xfrm>
            <a:off x="6228522" y="3823252"/>
            <a:ext cx="4664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Apply filter to page based on slicer’s dropdown value . This feature already in all visual in all pages</a:t>
            </a:r>
          </a:p>
        </p:txBody>
      </p:sp>
    </p:spTree>
    <p:extLst>
      <p:ext uri="{BB962C8B-B14F-4D97-AF65-F5344CB8AC3E}">
        <p14:creationId xmlns:p14="http://schemas.microsoft.com/office/powerpoint/2010/main" val="1672486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68A354-994E-B133-4D2B-8D4ECEE22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348" y="1050092"/>
            <a:ext cx="5817704" cy="52711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6D4049-4863-618F-AFB6-B1901ACB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949"/>
            <a:ext cx="9220200" cy="62878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438FA1-988F-CFD1-39FF-439855064A79}"/>
              </a:ext>
            </a:extLst>
          </p:cNvPr>
          <p:cNvSpPr txBox="1"/>
          <p:nvPr/>
        </p:nvSpPr>
        <p:spPr>
          <a:xfrm>
            <a:off x="6811618" y="1050092"/>
            <a:ext cx="46647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Further the visual to big images that are clear in detail on all visuals and all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drop the mouse on visual parts to see detailed tips showing percentages and counts on all visuals and all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see the legends and tooltips label  on all visuals and all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B4D2FF-49EE-E606-0D10-CD5262E4160E}"/>
              </a:ext>
            </a:extLst>
          </p:cNvPr>
          <p:cNvCxnSpPr/>
          <p:nvPr/>
        </p:nvCxnSpPr>
        <p:spPr>
          <a:xfrm flipV="1">
            <a:off x="1470991" y="1232452"/>
            <a:ext cx="5234609" cy="14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D7A9E7-4669-B6E7-FF86-0334C2036AC2}"/>
              </a:ext>
            </a:extLst>
          </p:cNvPr>
          <p:cNvCxnSpPr/>
          <p:nvPr/>
        </p:nvCxnSpPr>
        <p:spPr>
          <a:xfrm flipV="1">
            <a:off x="3180522" y="2292626"/>
            <a:ext cx="3631096" cy="41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C885DB-B74D-FC69-3356-ED2450BA449F}"/>
              </a:ext>
            </a:extLst>
          </p:cNvPr>
          <p:cNvCxnSpPr>
            <a:cxnSpLocks/>
          </p:cNvCxnSpPr>
          <p:nvPr/>
        </p:nvCxnSpPr>
        <p:spPr>
          <a:xfrm flipV="1">
            <a:off x="3339548" y="3429000"/>
            <a:ext cx="3472070" cy="71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360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34A1-31C0-3CC6-FED6-20F44E09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278" y="312116"/>
            <a:ext cx="3018183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C1E53-36BE-F4FE-FBDC-9F0A15528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File Download : </a:t>
            </a:r>
          </a:p>
          <a:p>
            <a:r>
              <a:rPr lang="en-US" sz="2000" dirty="0">
                <a:hlinkClick r:id="rId3"/>
              </a:rPr>
              <a:t>https://github.com/MBAHTAWOONS/POWERBI_DASHBOARD_B2B_COMPANIES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0718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suit and tie&#10;&#10;Description automatically generated">
            <a:extLst>
              <a:ext uri="{FF2B5EF4-FFF2-40B4-BE49-F238E27FC236}">
                <a16:creationId xmlns:a16="http://schemas.microsoft.com/office/drawing/2014/main" id="{E51B363F-6D27-2AE8-40FC-AEDDF1471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58" y="2370289"/>
            <a:ext cx="3398360" cy="448771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C9F7C3-E775-576B-937F-A84B525DC9C2}"/>
              </a:ext>
            </a:extLst>
          </p:cNvPr>
          <p:cNvGraphicFramePr>
            <a:graphicFrameLocks noGrp="1"/>
          </p:cNvGraphicFramePr>
          <p:nvPr/>
        </p:nvGraphicFramePr>
        <p:xfrm>
          <a:off x="315740" y="1003232"/>
          <a:ext cx="4003042" cy="172589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01521">
                  <a:extLst>
                    <a:ext uri="{9D8B030D-6E8A-4147-A177-3AD203B41FA5}">
                      <a16:colId xmlns:a16="http://schemas.microsoft.com/office/drawing/2014/main" val="2875495723"/>
                    </a:ext>
                  </a:extLst>
                </a:gridCol>
                <a:gridCol w="2001521">
                  <a:extLst>
                    <a:ext uri="{9D8B030D-6E8A-4147-A177-3AD203B41FA5}">
                      <a16:colId xmlns:a16="http://schemas.microsoft.com/office/drawing/2014/main" val="3013817006"/>
                    </a:ext>
                  </a:extLst>
                </a:gridCol>
              </a:tblGrid>
              <a:tr h="709845">
                <a:tc>
                  <a:txBody>
                    <a:bodyPr/>
                    <a:lstStyle/>
                    <a:p>
                      <a:r>
                        <a:rPr lang="en-US" sz="1600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Arengga Dean </a:t>
                      </a:r>
                      <a:r>
                        <a:rPr lang="en-US" sz="1600" b="0" dirty="0" err="1"/>
                        <a:t>Prayoga</a:t>
                      </a:r>
                      <a:r>
                        <a:rPr lang="en-US" sz="1600" b="0" dirty="0"/>
                        <a:t>, S.pt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67663"/>
                  </a:ext>
                </a:extLst>
              </a:tr>
              <a:tr h="508026">
                <a:tc>
                  <a:txBody>
                    <a:bodyPr/>
                    <a:lstStyle/>
                    <a:p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Years (1998)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61725"/>
                  </a:ext>
                </a:extLst>
              </a:tr>
              <a:tr h="508026">
                <a:tc>
                  <a:txBody>
                    <a:bodyPr/>
                    <a:lstStyle/>
                    <a:p>
                      <a:r>
                        <a:rPr lang="en-US" b="1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9691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912CC3-8AF4-CFCA-7806-FD31215A6A30}"/>
              </a:ext>
            </a:extLst>
          </p:cNvPr>
          <p:cNvCxnSpPr>
            <a:cxnSpLocks/>
          </p:cNvCxnSpPr>
          <p:nvPr/>
        </p:nvCxnSpPr>
        <p:spPr>
          <a:xfrm flipH="1">
            <a:off x="2317261" y="3429000"/>
            <a:ext cx="4595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0C0E96-734B-47EC-0144-4DC57F8F573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317261" y="2729129"/>
            <a:ext cx="0" cy="69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FCB2C5-BF96-33CA-D881-490BA8C8D70B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7971925" y="5543824"/>
            <a:ext cx="640513" cy="131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162666-5E81-E1E8-CCCA-FDBE4BDECDAE}"/>
              </a:ext>
            </a:extLst>
          </p:cNvPr>
          <p:cNvCxnSpPr>
            <a:cxnSpLocks/>
          </p:cNvCxnSpPr>
          <p:nvPr/>
        </p:nvCxnSpPr>
        <p:spPr>
          <a:xfrm flipH="1">
            <a:off x="4318773" y="5190978"/>
            <a:ext cx="2594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B4349D-8F4D-D686-BA0D-C2E41F47D152}"/>
              </a:ext>
            </a:extLst>
          </p:cNvPr>
          <p:cNvSpPr txBox="1"/>
          <p:nvPr/>
        </p:nvSpPr>
        <p:spPr>
          <a:xfrm>
            <a:off x="506436" y="3869609"/>
            <a:ext cx="3812337" cy="258532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Education Background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Bachelor degrees of Animal Husbandry (</a:t>
            </a:r>
            <a:r>
              <a:rPr lang="en-US" dirty="0" err="1"/>
              <a:t>Brawijaya</a:t>
            </a:r>
            <a:r>
              <a:rPr lang="en-US" dirty="0"/>
              <a:t> University, 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Science Bootcamp </a:t>
            </a:r>
            <a:br>
              <a:rPr lang="en-US" dirty="0"/>
            </a:br>
            <a:r>
              <a:rPr lang="en-US" dirty="0"/>
              <a:t>(Dibimbing.ID, September 2023)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61A414-C150-59B7-5CA3-475A7C4B4C33}"/>
              </a:ext>
            </a:extLst>
          </p:cNvPr>
          <p:cNvCxnSpPr>
            <a:cxnSpLocks/>
            <a:stCxn id="5" idx="0"/>
            <a:endCxn id="29" idx="2"/>
          </p:cNvCxnSpPr>
          <p:nvPr/>
        </p:nvCxnSpPr>
        <p:spPr>
          <a:xfrm flipV="1">
            <a:off x="8612438" y="1924970"/>
            <a:ext cx="652329" cy="44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BDC7A7-3AB8-4B26-C822-204FA7A9E308}"/>
              </a:ext>
            </a:extLst>
          </p:cNvPr>
          <p:cNvSpPr txBox="1"/>
          <p:nvPr/>
        </p:nvSpPr>
        <p:spPr>
          <a:xfrm>
            <a:off x="6913257" y="693864"/>
            <a:ext cx="4703019" cy="1231106"/>
          </a:xfrm>
          <a:prstGeom prst="rect">
            <a:avLst/>
          </a:prstGeom>
          <a:solidFill>
            <a:srgbClr val="33CCC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1400" dirty="0"/>
              <a:t>085704928504	</a:t>
            </a:r>
          </a:p>
          <a:p>
            <a:r>
              <a:rPr lang="en-US" sz="1400" dirty="0"/>
              <a:t>					linkedin.com/in/arenggadean</a:t>
            </a:r>
          </a:p>
          <a:p>
            <a:r>
              <a:rPr lang="en-US" sz="1400" dirty="0"/>
              <a:t>		</a:t>
            </a:r>
          </a:p>
          <a:p>
            <a:r>
              <a:rPr lang="en-US" sz="1400" dirty="0"/>
              <a:t>	https://github.com/MBAHTAWOONS</a:t>
            </a:r>
            <a:endParaRPr lang="en-US" dirty="0"/>
          </a:p>
        </p:txBody>
      </p:sp>
      <p:pic>
        <p:nvPicPr>
          <p:cNvPr id="30" name="Picture 2" descr="Ada Apa Whatsapp Logo Ikon - Gambar vektor gratis di Pixabay - Pixabay">
            <a:extLst>
              <a:ext uri="{FF2B5EF4-FFF2-40B4-BE49-F238E27FC236}">
                <a16:creationId xmlns:a16="http://schemas.microsoft.com/office/drawing/2014/main" id="{4C24D0CD-1562-167F-AEC1-1D49A6CA9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922" y="728951"/>
            <a:ext cx="305790" cy="30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7D9EF56-D6DF-3B20-BD98-D6C88B99C950}"/>
              </a:ext>
            </a:extLst>
          </p:cNvPr>
          <p:cNvSpPr txBox="1"/>
          <p:nvPr/>
        </p:nvSpPr>
        <p:spPr>
          <a:xfrm>
            <a:off x="618978" y="267286"/>
            <a:ext cx="531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99FFCC"/>
                </a:highlight>
              </a:rPr>
              <a:t>PROFILE</a:t>
            </a:r>
          </a:p>
        </p:txBody>
      </p:sp>
      <p:pic>
        <p:nvPicPr>
          <p:cNvPr id="1028" name="Picture 4" descr="Github Logo - Free social media icons">
            <a:extLst>
              <a:ext uri="{FF2B5EF4-FFF2-40B4-BE49-F238E27FC236}">
                <a16:creationId xmlns:a16="http://schemas.microsoft.com/office/drawing/2014/main" id="{4A10B01C-0C59-9584-7CDF-29158031B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922" y="1542232"/>
            <a:ext cx="307929" cy="3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kedin icon - Free download on Iconfinder">
            <a:extLst>
              <a:ext uri="{FF2B5EF4-FFF2-40B4-BE49-F238E27FC236}">
                <a16:creationId xmlns:a16="http://schemas.microsoft.com/office/drawing/2014/main" id="{927D3790-EA1C-502D-3C03-C6A214FE8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922" y="1140626"/>
            <a:ext cx="337582" cy="33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urquoise drawing pin on a pink background">
            <a:extLst>
              <a:ext uri="{FF2B5EF4-FFF2-40B4-BE49-F238E27FC236}">
                <a16:creationId xmlns:a16="http://schemas.microsoft.com/office/drawing/2014/main" id="{1B464ECC-090F-C286-9F53-52BF7744A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A4E896-3E44-0F5C-1E17-B7E6A4A9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en-US" sz="8000">
                <a:ln w="22225">
                  <a:solidFill>
                    <a:srgbClr val="FFFFFF"/>
                  </a:solidFill>
                </a:ln>
                <a:noFill/>
              </a:rPr>
              <a:t>SLIDE LIST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95760CB3-4126-8A54-EB5A-5F5A63EC0D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107942"/>
              </p:ext>
            </p:extLst>
          </p:nvPr>
        </p:nvGraphicFramePr>
        <p:xfrm>
          <a:off x="7534641" y="1065862"/>
          <a:ext cx="3860002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043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urquoise drawing pin on a pink background">
            <a:extLst>
              <a:ext uri="{FF2B5EF4-FFF2-40B4-BE49-F238E27FC236}">
                <a16:creationId xmlns:a16="http://schemas.microsoft.com/office/drawing/2014/main" id="{1B464ECC-090F-C286-9F53-52BF7744A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A4E896-3E44-0F5C-1E17-B7E6A4A9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7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88BD1-70EB-6DBE-A879-60B47139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4000" dirty="0"/>
              <a:t>SUMMARY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2FDB6-60EC-8E2C-BED2-42FF6AA0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/>
              <a:t>Business Understanding :</a:t>
            </a:r>
          </a:p>
          <a:p>
            <a:pPr marL="0" indent="0">
              <a:buNone/>
            </a:pPr>
            <a:r>
              <a:rPr lang="en-US" sz="2200" dirty="0"/>
              <a:t> 	</a:t>
            </a:r>
            <a:r>
              <a:rPr lang="en-US" sz="2200" dirty="0" err="1"/>
              <a:t>Dibimbing</a:t>
            </a:r>
            <a:r>
              <a:rPr lang="en-US" sz="2200" dirty="0"/>
              <a:t>. Id B2B Division is the division that provides customers (companies &amp; schools) who need specialization training and boot camp. 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b="1" dirty="0"/>
              <a:t>Purpose :</a:t>
            </a:r>
          </a:p>
          <a:p>
            <a:pPr marL="0" indent="0">
              <a:buNone/>
            </a:pPr>
            <a:r>
              <a:rPr lang="en-US" sz="2200" dirty="0"/>
              <a:t> Provide all reports include channel &amp; and segmentation distribution and rank customers from all record customers (companies &amp; schools).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b="1" dirty="0"/>
              <a:t>Tools :</a:t>
            </a:r>
          </a:p>
          <a:p>
            <a:pPr marL="0" indent="0">
              <a:buNone/>
            </a:pPr>
            <a:r>
              <a:rPr lang="en-US" sz="2200" dirty="0"/>
              <a:t>- Power BI (as dashboard Creator tools)</a:t>
            </a:r>
          </a:p>
          <a:p>
            <a:pPr marL="0" indent="0">
              <a:buNone/>
            </a:pPr>
            <a:r>
              <a:rPr lang="en-US" sz="2200" dirty="0"/>
              <a:t>- Google Sheets (as master data/ Database)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030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B024B-4E19-8676-975B-DDC3EE02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PAGE UNDERSTANDING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F8496DD-3319-0453-289A-28DD1E71D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47338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181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0BC89-4647-901C-953A-A144C1B6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41A4EB-75A4-BA7E-86FD-4FC946790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56" y="2577858"/>
            <a:ext cx="3196732" cy="2463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16EF10-2BE1-BE2E-7DCB-1616C515E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08" y="2548672"/>
            <a:ext cx="3488128" cy="24962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009C7-BFAF-2263-F5D2-CAF5B4681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757" y="2577858"/>
            <a:ext cx="3488128" cy="24633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4E6D23-AE1E-5F57-FD82-208594D8E7CF}"/>
              </a:ext>
            </a:extLst>
          </p:cNvPr>
          <p:cNvSpPr txBox="1"/>
          <p:nvPr/>
        </p:nvSpPr>
        <p:spPr>
          <a:xfrm>
            <a:off x="775907" y="5527139"/>
            <a:ext cx="2786083" cy="3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CHANEL &amp; CUSTOMER PAGE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8C01B5-521D-2412-E14E-5530A49EA8F7}"/>
              </a:ext>
            </a:extLst>
          </p:cNvPr>
          <p:cNvSpPr txBox="1"/>
          <p:nvPr/>
        </p:nvSpPr>
        <p:spPr>
          <a:xfrm>
            <a:off x="4218208" y="5527139"/>
            <a:ext cx="2786083" cy="3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SEGMENTATION PAGE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F0CF8-F0A3-27F1-305B-7224CDE0E619}"/>
              </a:ext>
            </a:extLst>
          </p:cNvPr>
          <p:cNvSpPr txBox="1"/>
          <p:nvPr/>
        </p:nvSpPr>
        <p:spPr>
          <a:xfrm>
            <a:off x="8083757" y="5506353"/>
            <a:ext cx="2786083" cy="3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JOURNEY PAGE (RETENTION)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27D9C-6E82-9BFD-2E01-46DA2A3AB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3757" y="2548672"/>
            <a:ext cx="3396576" cy="24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5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urquoise drawing pin on a pink background">
            <a:extLst>
              <a:ext uri="{FF2B5EF4-FFF2-40B4-BE49-F238E27FC236}">
                <a16:creationId xmlns:a16="http://schemas.microsoft.com/office/drawing/2014/main" id="{1B464ECC-090F-C286-9F53-52BF7744A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A4E896-3E44-0F5C-1E17-B7E6A4A9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PAGE PARTS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8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BC8DD5A-2177-6753-E2F9-C07A00190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F9385-E2E5-BFAD-2482-A2A1E91D0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01" y="274104"/>
            <a:ext cx="9906199" cy="1157242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Chanel &amp; Customer Page Parts</a:t>
            </a:r>
          </a:p>
        </p:txBody>
      </p:sp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47C31A0-652B-080B-9B22-0752C6695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04" y="2122098"/>
            <a:ext cx="6321866" cy="38759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D6289-B584-FD0C-1CD1-AD3FE19BB013}"/>
              </a:ext>
            </a:extLst>
          </p:cNvPr>
          <p:cNvSpPr txBox="1"/>
          <p:nvPr/>
        </p:nvSpPr>
        <p:spPr>
          <a:xfrm>
            <a:off x="7040322" y="2261261"/>
            <a:ext cx="422744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 apply to all visuals (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bidang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instansi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jenis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instansi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kota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214313" indent="-214313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4313" indent="-214313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 Chart shows count &amp; percentage done order(delivered) or not done order (not delivered yet).</a:t>
            </a:r>
          </a:p>
          <a:p>
            <a:pPr marL="214313" indent="-214313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4313" indent="-214313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 Chart shows count &amp; percentage customer training order (corporate or school)</a:t>
            </a:r>
          </a:p>
          <a:p>
            <a:pPr marL="214313" indent="-214313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4313" indent="-214313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Funnel Chart shows count and percentage record based on customer channel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52F875-12C0-DDD2-65C9-CA99BC30C170}"/>
              </a:ext>
            </a:extLst>
          </p:cNvPr>
          <p:cNvCxnSpPr>
            <a:cxnSpLocks/>
          </p:cNvCxnSpPr>
          <p:nvPr/>
        </p:nvCxnSpPr>
        <p:spPr>
          <a:xfrm>
            <a:off x="2634700" y="2380677"/>
            <a:ext cx="0" cy="1519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334163-EB19-C71E-3402-918BA39C2488}"/>
              </a:ext>
            </a:extLst>
          </p:cNvPr>
          <p:cNvCxnSpPr>
            <a:cxnSpLocks/>
          </p:cNvCxnSpPr>
          <p:nvPr/>
        </p:nvCxnSpPr>
        <p:spPr>
          <a:xfrm flipV="1">
            <a:off x="2634700" y="2410751"/>
            <a:ext cx="4405621" cy="80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CF7CB4-75D0-98DA-924A-3368C2A37EAE}"/>
              </a:ext>
            </a:extLst>
          </p:cNvPr>
          <p:cNvCxnSpPr>
            <a:cxnSpLocks/>
          </p:cNvCxnSpPr>
          <p:nvPr/>
        </p:nvCxnSpPr>
        <p:spPr>
          <a:xfrm>
            <a:off x="2507226" y="5260400"/>
            <a:ext cx="4405621" cy="5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BA1692-E191-4E95-EE59-098411D71E34}"/>
              </a:ext>
            </a:extLst>
          </p:cNvPr>
          <p:cNvCxnSpPr>
            <a:cxnSpLocks/>
          </p:cNvCxnSpPr>
          <p:nvPr/>
        </p:nvCxnSpPr>
        <p:spPr>
          <a:xfrm>
            <a:off x="4256445" y="3240666"/>
            <a:ext cx="2783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35D392-A225-9D8C-4AFE-924BB33D05FF}"/>
              </a:ext>
            </a:extLst>
          </p:cNvPr>
          <p:cNvCxnSpPr>
            <a:cxnSpLocks/>
          </p:cNvCxnSpPr>
          <p:nvPr/>
        </p:nvCxnSpPr>
        <p:spPr>
          <a:xfrm flipV="1">
            <a:off x="3805084" y="4383029"/>
            <a:ext cx="3235237" cy="36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959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3008</TotalTime>
  <Words>775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B2B POWER BI DASHBOARD (CHANEL CUSTOMER, SEGMENTATION, AND JOURNEY)  AT DIBIMBING.ID   (TRAINING PRODUCT)</vt:lpstr>
      <vt:lpstr>PowerPoint Presentation</vt:lpstr>
      <vt:lpstr>SLIDE LIST</vt:lpstr>
      <vt:lpstr>SUMMARY</vt:lpstr>
      <vt:lpstr>SUMMARY</vt:lpstr>
      <vt:lpstr>PAGE UNDERSTANDING</vt:lpstr>
      <vt:lpstr>Preview</vt:lpstr>
      <vt:lpstr>PAGE PARTS</vt:lpstr>
      <vt:lpstr>Chanel &amp; Customer Page Parts</vt:lpstr>
      <vt:lpstr>Chanel &amp; Customer Page Parts</vt:lpstr>
      <vt:lpstr>Segmentation Page Parts</vt:lpstr>
      <vt:lpstr>Journey Page (Customer Retention) Parts</vt:lpstr>
      <vt:lpstr>Journey Page (Customer Retention) Parts</vt:lpstr>
      <vt:lpstr>FEATURES</vt:lpstr>
      <vt:lpstr>Feature</vt:lpstr>
      <vt:lpstr>Feature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B2B POWER BI DASHBOARD CHANEL CUSTOMER AND SEGMENTATION AT DIBIMBING.ID (TRAINING PRODUCT)</dc:title>
  <dc:creator>arenggadean</dc:creator>
  <cp:lastModifiedBy>woons</cp:lastModifiedBy>
  <cp:revision>8</cp:revision>
  <dcterms:created xsi:type="dcterms:W3CDTF">2023-12-18T14:53:46Z</dcterms:created>
  <dcterms:modified xsi:type="dcterms:W3CDTF">2023-12-27T10:26:41Z</dcterms:modified>
</cp:coreProperties>
</file>