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1"/>
  </p:notesMasterIdLst>
  <p:sldIdLst>
    <p:sldId id="256" r:id="rId2"/>
    <p:sldId id="286" r:id="rId3"/>
    <p:sldId id="257" r:id="rId4"/>
    <p:sldId id="258" r:id="rId5"/>
    <p:sldId id="262" r:id="rId6"/>
    <p:sldId id="259" r:id="rId7"/>
    <p:sldId id="263" r:id="rId8"/>
    <p:sldId id="264" r:id="rId9"/>
    <p:sldId id="265" r:id="rId10"/>
    <p:sldId id="260" r:id="rId11"/>
    <p:sldId id="266" r:id="rId12"/>
    <p:sldId id="267" r:id="rId13"/>
    <p:sldId id="268" r:id="rId14"/>
    <p:sldId id="261" r:id="rId15"/>
    <p:sldId id="271" r:id="rId16"/>
    <p:sldId id="269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9999"/>
    <a:srgbClr val="05A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DAE7-2299-4BCF-9C6D-F9D1C478EA6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628C9-4607-4574-81D4-E1F98AA5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6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628C9-4607-4574-81D4-E1F98AA5CC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3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12/26/2023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0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7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0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0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6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8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8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7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System Font Regular"/>
        <a:buChar char="–"/>
        <a:defRPr sz="2400" b="0" i="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2000" b="0" i="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800" b="0" i="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600" b="0" i="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600" b="0" i="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onsumer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ngall.com/society-png/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E2B2E-C80C-3A7B-DBB2-7B257A28B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800" b="1"/>
              <a:t>RFM CLUSTERING ON ONLINE RETAIL LISTING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824CB-E00D-55E7-F185-852B1049B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r>
              <a:rPr lang="en-US"/>
              <a:t>UNSUPERVISED LEARNING</a:t>
            </a: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B6F5EFD-8732-7460-5B44-CFE0F8D9E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561" r="2356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23" name="Cross 22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17EF3-0814-418A-13F4-10749B53142E}"/>
              </a:ext>
            </a:extLst>
          </p:cNvPr>
          <p:cNvSpPr txBox="1"/>
          <p:nvPr/>
        </p:nvSpPr>
        <p:spPr>
          <a:xfrm>
            <a:off x="20" y="6858000"/>
            <a:ext cx="60380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pngall.com/consumer-png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6982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Graph">
            <a:extLst>
              <a:ext uri="{FF2B5EF4-FFF2-40B4-BE49-F238E27FC236}">
                <a16:creationId xmlns:a16="http://schemas.microsoft.com/office/drawing/2014/main" id="{863AD58F-82F2-A52C-24A5-43E3702D7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1" b="6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1403A-9B23-F81C-8536-BCC501A3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6696951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ANALYST</a:t>
            </a:r>
          </a:p>
        </p:txBody>
      </p:sp>
    </p:spTree>
    <p:extLst>
      <p:ext uri="{BB962C8B-B14F-4D97-AF65-F5344CB8AC3E}">
        <p14:creationId xmlns:p14="http://schemas.microsoft.com/office/powerpoint/2010/main" val="2052952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D86B8-9F15-EAF8-43A5-18E071C5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961704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b="1" dirty="0"/>
              <a:t>Univariate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3C9D-5F88-4B82-0ECA-A7E1FC3B0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  <a:solidFill>
            <a:srgbClr val="33CCCC"/>
          </a:solidFill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en-US" sz="2200" dirty="0"/>
              <a:t>Only recency shows not so much difference between values (outliers) indicates there is no difference in recency between each customer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FB60F-341A-8AE1-DA7B-ABAEDF30A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88" y="1963767"/>
            <a:ext cx="6518645" cy="3194136"/>
          </a:xfrm>
          <a:prstGeom prst="rect">
            <a:avLst/>
          </a:prstGeom>
        </p:spPr>
      </p:pic>
      <p:sp>
        <p:nvSpPr>
          <p:cNvPr id="17" name="Cross 16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0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91743-55EA-7D3F-2555-DFA5F3A5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049" y="373497"/>
            <a:ext cx="6330460" cy="840335"/>
          </a:xfrm>
          <a:solidFill>
            <a:srgbClr val="FFC000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i="1" dirty="0"/>
              <a:t>Top product all time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1D64411-D082-12BB-13AC-30D95350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857" y="2691638"/>
            <a:ext cx="3609983" cy="1356458"/>
          </a:xfrm>
          <a:solidFill>
            <a:srgbClr val="33CCCC"/>
          </a:solidFill>
        </p:spPr>
        <p:txBody>
          <a:bodyPr>
            <a:normAutofit/>
          </a:bodyPr>
          <a:lstStyle/>
          <a:p>
            <a:pPr algn="just"/>
            <a:r>
              <a:rPr lang="en-US" sz="1600" b="1" dirty="0"/>
              <a:t>White Hanging Heart t-light </a:t>
            </a:r>
            <a:r>
              <a:rPr lang="en-US" sz="1600" b="1" dirty="0" err="1"/>
              <a:t>holdem</a:t>
            </a:r>
            <a:r>
              <a:rPr lang="en-US" sz="1600" b="1" dirty="0"/>
              <a:t> </a:t>
            </a:r>
            <a:r>
              <a:rPr lang="en-US" sz="1600" dirty="0"/>
              <a:t>is the most Product get sale, even in each year from 2009-2011.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22F1B0-E49E-0801-289C-E9B1CECA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73" y="1927996"/>
            <a:ext cx="6254910" cy="3377650"/>
          </a:xfrm>
          <a:prstGeom prst="rect">
            <a:avLst/>
          </a:prstGeom>
        </p:spPr>
      </p:pic>
      <p:sp>
        <p:nvSpPr>
          <p:cNvPr id="19" name="Cross 18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857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64FBF9-89DE-8AC5-30B7-25F51A20C4EF}"/>
              </a:ext>
            </a:extLst>
          </p:cNvPr>
          <p:cNvCxnSpPr/>
          <p:nvPr/>
        </p:nvCxnSpPr>
        <p:spPr>
          <a:xfrm>
            <a:off x="1871003" y="4768948"/>
            <a:ext cx="365760" cy="111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7D254B8-60EB-AB65-C333-19A6C4935B65}"/>
              </a:ext>
            </a:extLst>
          </p:cNvPr>
          <p:cNvSpPr/>
          <p:nvPr/>
        </p:nvSpPr>
        <p:spPr>
          <a:xfrm>
            <a:off x="2395936" y="5767754"/>
            <a:ext cx="2991990" cy="5249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White Hanging Heart t-light </a:t>
            </a:r>
            <a:r>
              <a:rPr lang="en-US" sz="1200" b="1" dirty="0" err="1"/>
              <a:t>holdem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075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A662-B3A7-97BC-E4D8-DAA6EE1A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10808"/>
            <a:ext cx="5033792" cy="731728"/>
          </a:xfrm>
        </p:spPr>
        <p:txBody>
          <a:bodyPr/>
          <a:lstStyle/>
          <a:p>
            <a:r>
              <a:rPr lang="en-US" sz="2000" b="1" i="1" dirty="0"/>
              <a:t>TOP 5 PRODUCT EACH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1AF99-777C-CE33-0F37-B4B057D3E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756" y="1875623"/>
            <a:ext cx="4103265" cy="363524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603037-8760-5534-E926-78BC99CF9944}"/>
              </a:ext>
            </a:extLst>
          </p:cNvPr>
          <p:cNvSpPr txBox="1">
            <a:spLocks/>
          </p:cNvSpPr>
          <p:nvPr/>
        </p:nvSpPr>
        <p:spPr>
          <a:xfrm>
            <a:off x="6428937" y="155111"/>
            <a:ext cx="5763063" cy="956235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1" dirty="0"/>
              <a:t>Waste product (never had sales)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DFD3A8E-8B74-C81B-79B6-6787D8BF0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608" y="1875623"/>
            <a:ext cx="3820176" cy="361253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AE615E-FA03-E700-7761-4E029F73FE3E}"/>
              </a:ext>
            </a:extLst>
          </p:cNvPr>
          <p:cNvCxnSpPr/>
          <p:nvPr/>
        </p:nvCxnSpPr>
        <p:spPr>
          <a:xfrm>
            <a:off x="6203853" y="1111348"/>
            <a:ext cx="0" cy="4839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04BAB9-9F9D-2C10-C157-399DA2E0895B}"/>
              </a:ext>
            </a:extLst>
          </p:cNvPr>
          <p:cNvSpPr txBox="1"/>
          <p:nvPr/>
        </p:nvSpPr>
        <p:spPr>
          <a:xfrm>
            <a:off x="869757" y="2067950"/>
            <a:ext cx="4103264" cy="253219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A5B59-859A-F37D-823C-00B0C9984B3C}"/>
              </a:ext>
            </a:extLst>
          </p:cNvPr>
          <p:cNvSpPr txBox="1"/>
          <p:nvPr/>
        </p:nvSpPr>
        <p:spPr>
          <a:xfrm>
            <a:off x="869757" y="3233224"/>
            <a:ext cx="4103264" cy="253219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41EA8-CFE9-DBFE-0EF9-56A9796746D3}"/>
              </a:ext>
            </a:extLst>
          </p:cNvPr>
          <p:cNvSpPr txBox="1"/>
          <p:nvPr/>
        </p:nvSpPr>
        <p:spPr>
          <a:xfrm>
            <a:off x="869755" y="4292920"/>
            <a:ext cx="4103264" cy="253219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C1EF7-FD40-621A-8D6A-AD2E7E789CBE}"/>
              </a:ext>
            </a:extLst>
          </p:cNvPr>
          <p:cNvSpPr txBox="1"/>
          <p:nvPr/>
        </p:nvSpPr>
        <p:spPr>
          <a:xfrm>
            <a:off x="6941607" y="2067950"/>
            <a:ext cx="3820176" cy="270887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517DBE-D385-0FE6-2FA8-092C415EA19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973021" y="1875623"/>
            <a:ext cx="330499" cy="3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5E4B6A-14D6-8C4B-5872-27D91505BB51}"/>
              </a:ext>
            </a:extLst>
          </p:cNvPr>
          <p:cNvCxnSpPr>
            <a:cxnSpLocks/>
          </p:cNvCxnSpPr>
          <p:nvPr/>
        </p:nvCxnSpPr>
        <p:spPr>
          <a:xfrm flipV="1">
            <a:off x="4973019" y="3047302"/>
            <a:ext cx="330499" cy="3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D22539-8915-CFB2-77E7-8DCE78CE5B4B}"/>
              </a:ext>
            </a:extLst>
          </p:cNvPr>
          <p:cNvCxnSpPr>
            <a:cxnSpLocks/>
          </p:cNvCxnSpPr>
          <p:nvPr/>
        </p:nvCxnSpPr>
        <p:spPr>
          <a:xfrm flipV="1">
            <a:off x="4973019" y="4119614"/>
            <a:ext cx="330499" cy="3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839C846-577C-0EC7-3600-4CCC54D0CAFE}"/>
              </a:ext>
            </a:extLst>
          </p:cNvPr>
          <p:cNvSpPr txBox="1"/>
          <p:nvPr/>
        </p:nvSpPr>
        <p:spPr>
          <a:xfrm>
            <a:off x="5327051" y="2837438"/>
            <a:ext cx="79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AD11A1-8B37-B061-9EAD-E5B4A82349CB}"/>
              </a:ext>
            </a:extLst>
          </p:cNvPr>
          <p:cNvSpPr txBox="1"/>
          <p:nvPr/>
        </p:nvSpPr>
        <p:spPr>
          <a:xfrm>
            <a:off x="5327051" y="3909750"/>
            <a:ext cx="79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8A0384-D46F-5957-9666-6EF043EB40D8}"/>
              </a:ext>
            </a:extLst>
          </p:cNvPr>
          <p:cNvSpPr txBox="1"/>
          <p:nvPr/>
        </p:nvSpPr>
        <p:spPr>
          <a:xfrm>
            <a:off x="5369216" y="1690957"/>
            <a:ext cx="79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75E9C1-80F2-AE20-4902-C79B2CD4F5AB}"/>
              </a:ext>
            </a:extLst>
          </p:cNvPr>
          <p:cNvSpPr txBox="1"/>
          <p:nvPr/>
        </p:nvSpPr>
        <p:spPr>
          <a:xfrm>
            <a:off x="869755" y="2318028"/>
            <a:ext cx="4103264" cy="253219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D31B4-2F28-CB4E-A65A-E5424889EB35}"/>
              </a:ext>
            </a:extLst>
          </p:cNvPr>
          <p:cNvSpPr txBox="1"/>
          <p:nvPr/>
        </p:nvSpPr>
        <p:spPr>
          <a:xfrm>
            <a:off x="869755" y="3428671"/>
            <a:ext cx="4103264" cy="253219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EA4B8-552A-20C9-1DC3-D6EC05733524}"/>
              </a:ext>
            </a:extLst>
          </p:cNvPr>
          <p:cNvSpPr txBox="1"/>
          <p:nvPr/>
        </p:nvSpPr>
        <p:spPr>
          <a:xfrm>
            <a:off x="778516" y="5634333"/>
            <a:ext cx="4895555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White hanging heart t-light holder is the most top product each year, and Regency </a:t>
            </a:r>
            <a:r>
              <a:rPr lang="en-US" sz="1600" dirty="0" err="1"/>
              <a:t>Cakestand</a:t>
            </a:r>
            <a:r>
              <a:rPr lang="en-US" sz="1600" dirty="0"/>
              <a:t> 3 tier and jumbo bag red white spotty sequence is in top 3 for last two years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FCACA-7BB7-BEC2-FA93-54FE5DF03F22}"/>
              </a:ext>
            </a:extLst>
          </p:cNvPr>
          <p:cNvSpPr txBox="1"/>
          <p:nvPr/>
        </p:nvSpPr>
        <p:spPr>
          <a:xfrm>
            <a:off x="6520381" y="5824024"/>
            <a:ext cx="4895555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15 description products never had sales for all records. And the most product gets engage by customers is only 15 times.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6D48FC-F299-691A-C0CE-D58A19CC9CD0}"/>
              </a:ext>
            </a:extLst>
          </p:cNvPr>
          <p:cNvSpPr txBox="1"/>
          <p:nvPr/>
        </p:nvSpPr>
        <p:spPr>
          <a:xfrm>
            <a:off x="869755" y="3679399"/>
            <a:ext cx="4103264" cy="253219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77E453-9C1F-B371-03B4-FFF17D8BC547}"/>
              </a:ext>
            </a:extLst>
          </p:cNvPr>
          <p:cNvSpPr txBox="1"/>
          <p:nvPr/>
        </p:nvSpPr>
        <p:spPr>
          <a:xfrm>
            <a:off x="869755" y="2551293"/>
            <a:ext cx="4103264" cy="253219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8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 view of neural network branches">
            <a:extLst>
              <a:ext uri="{FF2B5EF4-FFF2-40B4-BE49-F238E27FC236}">
                <a16:creationId xmlns:a16="http://schemas.microsoft.com/office/drawing/2014/main" id="{14EBB752-895C-D422-CA4C-7237A9B5D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1403A-9B23-F81C-8536-BCC501A3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6696951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623173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205B-52A7-7765-7746-74CF576D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4" y="163712"/>
            <a:ext cx="6088869" cy="891365"/>
          </a:xfrm>
        </p:spPr>
        <p:txBody>
          <a:bodyPr/>
          <a:lstStyle/>
          <a:p>
            <a:r>
              <a:rPr lang="en-US" dirty="0"/>
              <a:t>Cluster Determining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D0DB2-A10C-C908-CAFE-F8CC6B8AC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73" y="1055077"/>
            <a:ext cx="4704363" cy="3187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132250-2770-98B9-4E68-8A03367E7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888" y="1322815"/>
            <a:ext cx="5781039" cy="2919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D82717-AFF9-7877-E288-E7369DB8752B}"/>
              </a:ext>
            </a:extLst>
          </p:cNvPr>
          <p:cNvSpPr txBox="1"/>
          <p:nvPr/>
        </p:nvSpPr>
        <p:spPr>
          <a:xfrm>
            <a:off x="801916" y="5030303"/>
            <a:ext cx="8904791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Cluster determine by using the </a:t>
            </a:r>
            <a:r>
              <a:rPr lang="en-US" dirty="0" err="1"/>
              <a:t>Silhoutte</a:t>
            </a:r>
            <a:r>
              <a:rPr lang="en-US" dirty="0"/>
              <a:t> score and the Elbow method using K-means model. After the model was tested 4 clusters were chosen.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528C70-473B-E5E3-AD2A-42322A5FA5FC}"/>
              </a:ext>
            </a:extLst>
          </p:cNvPr>
          <p:cNvCxnSpPr/>
          <p:nvPr/>
        </p:nvCxnSpPr>
        <p:spPr>
          <a:xfrm>
            <a:off x="1392702" y="1466870"/>
            <a:ext cx="1181686" cy="27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A6D896-F65A-5B14-7B66-F13DDDF21800}"/>
              </a:ext>
            </a:extLst>
          </p:cNvPr>
          <p:cNvSpPr txBox="1"/>
          <p:nvPr/>
        </p:nvSpPr>
        <p:spPr>
          <a:xfrm>
            <a:off x="2757268" y="1744394"/>
            <a:ext cx="151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cluster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9437F-6BA4-E7B4-D230-8C35D1F836DB}"/>
              </a:ext>
            </a:extLst>
          </p:cNvPr>
          <p:cNvSpPr txBox="1"/>
          <p:nvPr/>
        </p:nvSpPr>
        <p:spPr>
          <a:xfrm>
            <a:off x="8593510" y="2279595"/>
            <a:ext cx="151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cluster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63BD36-55A0-6812-8852-41E6978478C7}"/>
              </a:ext>
            </a:extLst>
          </p:cNvPr>
          <p:cNvCxnSpPr/>
          <p:nvPr/>
        </p:nvCxnSpPr>
        <p:spPr>
          <a:xfrm flipV="1">
            <a:off x="7223759" y="2474845"/>
            <a:ext cx="942535" cy="5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650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DEEE-999B-32EF-4DB3-84C624D5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55" y="416930"/>
            <a:ext cx="7326827" cy="646331"/>
          </a:xfrm>
        </p:spPr>
        <p:txBody>
          <a:bodyPr/>
          <a:lstStyle/>
          <a:p>
            <a:r>
              <a:rPr lang="en-US" sz="2400" b="1" dirty="0"/>
              <a:t>Cluster Radar Chart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DC56D-BCCB-D5E0-600F-F91DC0D6E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52" y="1914081"/>
            <a:ext cx="3764831" cy="3380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98BCE9-AD4E-856D-416F-FB6AD7B62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55" y="1914081"/>
            <a:ext cx="3660455" cy="3380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BC7A12-EC6F-7B5B-A46E-F6530B4BA960}"/>
              </a:ext>
            </a:extLst>
          </p:cNvPr>
          <p:cNvSpPr txBox="1"/>
          <p:nvPr/>
        </p:nvSpPr>
        <p:spPr>
          <a:xfrm>
            <a:off x="7287034" y="1379204"/>
            <a:ext cx="331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Cluster Value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60ED0-4491-B87A-D847-15EF5D4FEDE1}"/>
              </a:ext>
            </a:extLst>
          </p:cNvPr>
          <p:cNvSpPr txBox="1"/>
          <p:nvPr/>
        </p:nvSpPr>
        <p:spPr>
          <a:xfrm>
            <a:off x="1727981" y="1379204"/>
            <a:ext cx="331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Cluster Value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B6D49-62E4-4EFC-357B-FF58A40D19A4}"/>
              </a:ext>
            </a:extLst>
          </p:cNvPr>
          <p:cNvSpPr txBox="1"/>
          <p:nvPr/>
        </p:nvSpPr>
        <p:spPr>
          <a:xfrm>
            <a:off x="3564126" y="5794739"/>
            <a:ext cx="506374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There is no Significant different values from the mean and median cluster plot</a:t>
            </a:r>
          </a:p>
        </p:txBody>
      </p:sp>
    </p:spTree>
    <p:extLst>
      <p:ext uri="{BB962C8B-B14F-4D97-AF65-F5344CB8AC3E}">
        <p14:creationId xmlns:p14="http://schemas.microsoft.com/office/powerpoint/2010/main" val="2759096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E934-1998-EE69-CE8C-B5EAD9F7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26" y="177780"/>
            <a:ext cx="7340894" cy="792891"/>
          </a:xfrm>
        </p:spPr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A137F-A7EF-4B3C-1971-74B71E9AF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099" y="5698595"/>
            <a:ext cx="9213961" cy="1027399"/>
          </a:xfrm>
          <a:solidFill>
            <a:srgbClr val="33CC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</a:rPr>
              <a:t>Partner Customer</a:t>
            </a:r>
          </a:p>
          <a:p>
            <a:pPr marL="0" indent="0">
              <a:buNone/>
            </a:pPr>
            <a:r>
              <a:rPr lang="en-US" sz="1200" dirty="0"/>
              <a:t>    Customer that recency around a week ago, frequency very often (average 145 Times), and very </a:t>
            </a:r>
            <a:r>
              <a:rPr lang="en-US" sz="1200" dirty="0" err="1"/>
              <a:t>very</a:t>
            </a:r>
            <a:r>
              <a:rPr lang="en-US" sz="1200" dirty="0"/>
              <a:t> high monetary (average 543.188 pound sterling), only 2 customers.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512C83-703B-36BF-F4BC-ACB9BABD5482}"/>
              </a:ext>
            </a:extLst>
          </p:cNvPr>
          <p:cNvSpPr txBox="1">
            <a:spLocks/>
          </p:cNvSpPr>
          <p:nvPr/>
        </p:nvSpPr>
        <p:spPr>
          <a:xfrm>
            <a:off x="1053100" y="2226543"/>
            <a:ext cx="9213961" cy="1038194"/>
          </a:xfrm>
          <a:prstGeom prst="rect">
            <a:avLst/>
          </a:prstGeom>
          <a:solidFill>
            <a:srgbClr val="33CCCC"/>
          </a:solidFill>
          <a:ln>
            <a:solidFill>
              <a:schemeClr val="tx1"/>
            </a:solidFill>
          </a:ln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System Font Regular"/>
              <a:buChar char="–"/>
              <a:defRPr sz="24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20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8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</a:rPr>
              <a:t>Considered Customer</a:t>
            </a:r>
          </a:p>
          <a:p>
            <a:pPr marL="0" indent="0">
              <a:buFont typeface="System Font Regular"/>
              <a:buNone/>
            </a:pPr>
            <a:r>
              <a:rPr lang="en-US" sz="1200" dirty="0"/>
              <a:t>    Customer half year average recency (more than 6 months), frequency very low (average 5 times), and monetary very low (average 2 thousand pound sterling, most of the customers in the record (5876 counts).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492785-856F-FE95-09CA-ED9EF77F4E36}"/>
              </a:ext>
            </a:extLst>
          </p:cNvPr>
          <p:cNvSpPr txBox="1">
            <a:spLocks/>
          </p:cNvSpPr>
          <p:nvPr/>
        </p:nvSpPr>
        <p:spPr>
          <a:xfrm>
            <a:off x="1053100" y="3362454"/>
            <a:ext cx="9213961" cy="1027399"/>
          </a:xfrm>
          <a:prstGeom prst="rect">
            <a:avLst/>
          </a:prstGeom>
          <a:solidFill>
            <a:srgbClr val="33CCCC"/>
          </a:solidFill>
          <a:ln>
            <a:solidFill>
              <a:schemeClr val="tx1"/>
            </a:solidFill>
          </a:ln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System Font Regular"/>
              <a:buChar char="–"/>
              <a:defRPr sz="24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20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8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</a:rPr>
              <a:t>High Traffic Customer:</a:t>
            </a:r>
          </a:p>
          <a:p>
            <a:pPr marL="0" indent="0">
              <a:buFont typeface="System Font Regular"/>
              <a:buNone/>
            </a:pPr>
            <a:r>
              <a:rPr lang="en-US" sz="1200" dirty="0"/>
              <a:t>     Customers that recency around a month ago (average 47 days), frequency often (average 74 Times), and monetary good (average 65.489 pound sterling), only a few customers (41 count).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3B973A-0925-4352-4102-1CE7487D74DE}"/>
              </a:ext>
            </a:extLst>
          </p:cNvPr>
          <p:cNvSpPr txBox="1">
            <a:spLocks/>
          </p:cNvSpPr>
          <p:nvPr/>
        </p:nvSpPr>
        <p:spPr>
          <a:xfrm>
            <a:off x="1053099" y="4536228"/>
            <a:ext cx="9213961" cy="1027400"/>
          </a:xfrm>
          <a:prstGeom prst="rect">
            <a:avLst/>
          </a:prstGeom>
          <a:solidFill>
            <a:srgbClr val="33CCCC"/>
          </a:solidFill>
          <a:ln>
            <a:solidFill>
              <a:schemeClr val="tx1"/>
            </a:solidFill>
          </a:ln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System Font Regular"/>
              <a:buChar char="–"/>
              <a:defRPr sz="24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20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8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</a:rPr>
              <a:t>Loyal Customer:  </a:t>
            </a:r>
          </a:p>
          <a:p>
            <a:pPr marL="0" indent="0">
              <a:buFont typeface="System Font Regular"/>
              <a:buNone/>
            </a:pPr>
            <a:r>
              <a:rPr lang="en-US" sz="1200" dirty="0"/>
              <a:t>     Customers that recency only a week ago, frequency very often (average 159 Times), and high monetary (average 240.120-pound sterling), only little customers (5 counts).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FA85F4-DB6B-2B7A-D2E1-B498E75041D2}"/>
              </a:ext>
            </a:extLst>
          </p:cNvPr>
          <p:cNvSpPr txBox="1">
            <a:spLocks/>
          </p:cNvSpPr>
          <p:nvPr/>
        </p:nvSpPr>
        <p:spPr>
          <a:xfrm>
            <a:off x="1053099" y="1205708"/>
            <a:ext cx="9213961" cy="39644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System Font Regular"/>
              <a:buChar char="–"/>
              <a:defRPr sz="24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20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8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sz="1200" b="1" dirty="0"/>
              <a:t>Based on 4 clusters created, segmentation between customers is: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62367FE7-3B47-D901-2B6D-E8F72B422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4019" y="2353503"/>
            <a:ext cx="784274" cy="784274"/>
          </a:xfrm>
          <a:prstGeom prst="rect">
            <a:avLst/>
          </a:prstGeom>
        </p:spPr>
      </p:pic>
      <p:pic>
        <p:nvPicPr>
          <p:cNvPr id="13" name="Graphic 12" descr="Male profile with solid fill">
            <a:extLst>
              <a:ext uri="{FF2B5EF4-FFF2-40B4-BE49-F238E27FC236}">
                <a16:creationId xmlns:a16="http://schemas.microsoft.com/office/drawing/2014/main" id="{7F1FBDB6-6B2C-DD4D-8B73-C40CE2837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4019" y="3457136"/>
            <a:ext cx="784274" cy="784274"/>
          </a:xfrm>
          <a:prstGeom prst="rect">
            <a:avLst/>
          </a:prstGeom>
        </p:spPr>
      </p:pic>
      <p:pic>
        <p:nvPicPr>
          <p:cNvPr id="15" name="Graphic 14" descr="User Crown Female with solid fill">
            <a:extLst>
              <a:ext uri="{FF2B5EF4-FFF2-40B4-BE49-F238E27FC236}">
                <a16:creationId xmlns:a16="http://schemas.microsoft.com/office/drawing/2014/main" id="{7840996D-3B52-8588-176F-420CD87029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64019" y="5820158"/>
            <a:ext cx="784274" cy="784274"/>
          </a:xfrm>
          <a:prstGeom prst="rect">
            <a:avLst/>
          </a:prstGeom>
        </p:spPr>
      </p:pic>
      <p:pic>
        <p:nvPicPr>
          <p:cNvPr id="17" name="Graphic 16" descr="School boy with solid fill">
            <a:extLst>
              <a:ext uri="{FF2B5EF4-FFF2-40B4-BE49-F238E27FC236}">
                <a16:creationId xmlns:a16="http://schemas.microsoft.com/office/drawing/2014/main" id="{3AAC934B-3695-728F-7061-370AB54A7C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98956" y="45362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15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1281-E6C9-BAFC-0C43-32BF7809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501336"/>
            <a:ext cx="9197829" cy="750689"/>
          </a:xfrm>
          <a:solidFill>
            <a:srgbClr val="33CCCC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200" dirty="0" err="1"/>
              <a:t>Recomendation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4300-9D8F-F1BA-5EFE-D52B61A2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452487"/>
            <a:ext cx="10928156" cy="3596622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Gift call-back promos For </a:t>
            </a:r>
            <a:r>
              <a:rPr lang="en-US" sz="1800" dirty="0">
                <a:highlight>
                  <a:srgbClr val="FFFF00"/>
                </a:highlight>
              </a:rPr>
              <a:t>Considered Customers</a:t>
            </a:r>
            <a:r>
              <a:rPr lang="en-US" sz="1800" dirty="0"/>
              <a:t>, like discounts, and free service with conditions with the hope customers will retain or upgrade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Gift more promos for </a:t>
            </a:r>
            <a:r>
              <a:rPr lang="en-US" sz="1800" dirty="0">
                <a:highlight>
                  <a:srgbClr val="FFFF00"/>
                </a:highlight>
              </a:rPr>
              <a:t>High Traffic customers </a:t>
            </a:r>
            <a:r>
              <a:rPr lang="en-US" sz="1800" dirty="0"/>
              <a:t>with high discount value in specific products (Recommended wasted products and product top sales) and other discount conditions for sustaining customer purchase.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Gift Thanks Gift to </a:t>
            </a:r>
            <a:r>
              <a:rPr lang="en-US" sz="1800" dirty="0">
                <a:highlight>
                  <a:srgbClr val="FFFF00"/>
                </a:highlight>
              </a:rPr>
              <a:t>loyal customers </a:t>
            </a:r>
            <a:r>
              <a:rPr lang="en-US" sz="1800" dirty="0"/>
              <a:t>like </a:t>
            </a:r>
            <a:r>
              <a:rPr lang="en-US" sz="1800" dirty="0" err="1"/>
              <a:t>notif</a:t>
            </a:r>
            <a:r>
              <a:rPr lang="en-US" sz="1800" dirty="0"/>
              <a:t> card, present, or credit. To impress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Gift early access to </a:t>
            </a:r>
            <a:r>
              <a:rPr lang="en-US" sz="1800" dirty="0">
                <a:highlight>
                  <a:srgbClr val="FFFF00"/>
                </a:highlight>
              </a:rPr>
              <a:t>partner customers</a:t>
            </a:r>
            <a:r>
              <a:rPr lang="en-US" sz="1800" dirty="0"/>
              <a:t> all products and thanks gift to impress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Can do remove on wasted product for next stock, or give discount if the stock is many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738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D342-8745-A382-C6A4-76AE9E3C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395" y="2650177"/>
            <a:ext cx="4527356" cy="933568"/>
          </a:xfrm>
          <a:solidFill>
            <a:srgbClr val="33CCCC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609C8-2734-2DCB-0083-FF967C9E9B35}"/>
              </a:ext>
            </a:extLst>
          </p:cNvPr>
          <p:cNvSpPr txBox="1"/>
          <p:nvPr/>
        </p:nvSpPr>
        <p:spPr>
          <a:xfrm>
            <a:off x="464234" y="1083213"/>
            <a:ext cx="11282289" cy="548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E51B363F-6D27-2AE8-40FC-AEDDF1471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58" y="2370289"/>
            <a:ext cx="3398360" cy="448771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C9F7C3-E775-576B-937F-A84B525DC9C2}"/>
              </a:ext>
            </a:extLst>
          </p:cNvPr>
          <p:cNvGraphicFramePr>
            <a:graphicFrameLocks noGrp="1"/>
          </p:cNvGraphicFramePr>
          <p:nvPr/>
        </p:nvGraphicFramePr>
        <p:xfrm>
          <a:off x="315740" y="1003232"/>
          <a:ext cx="4003042" cy="172589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01521">
                  <a:extLst>
                    <a:ext uri="{9D8B030D-6E8A-4147-A177-3AD203B41FA5}">
                      <a16:colId xmlns:a16="http://schemas.microsoft.com/office/drawing/2014/main" val="2875495723"/>
                    </a:ext>
                  </a:extLst>
                </a:gridCol>
                <a:gridCol w="2001521">
                  <a:extLst>
                    <a:ext uri="{9D8B030D-6E8A-4147-A177-3AD203B41FA5}">
                      <a16:colId xmlns:a16="http://schemas.microsoft.com/office/drawing/2014/main" val="3013817006"/>
                    </a:ext>
                  </a:extLst>
                </a:gridCol>
              </a:tblGrid>
              <a:tr h="709845">
                <a:tc>
                  <a:txBody>
                    <a:bodyPr/>
                    <a:lstStyle/>
                    <a:p>
                      <a:r>
                        <a:rPr lang="en-US" sz="1600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Arengga Dean </a:t>
                      </a:r>
                      <a:r>
                        <a:rPr lang="en-US" sz="1600" b="0" dirty="0" err="1"/>
                        <a:t>Prayoga</a:t>
                      </a:r>
                      <a:r>
                        <a:rPr lang="en-US" sz="1600" b="0" dirty="0"/>
                        <a:t>, S.pt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7663"/>
                  </a:ext>
                </a:extLst>
              </a:tr>
              <a:tr h="508026">
                <a:tc>
                  <a:txBody>
                    <a:bodyPr/>
                    <a:lstStyle/>
                    <a:p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Years (1998)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61725"/>
                  </a:ext>
                </a:extLst>
              </a:tr>
              <a:tr h="508026">
                <a:tc>
                  <a:txBody>
                    <a:bodyPr/>
                    <a:lstStyle/>
                    <a:p>
                      <a:r>
                        <a:rPr lang="en-US" b="1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9691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912CC3-8AF4-CFCA-7806-FD31215A6A30}"/>
              </a:ext>
            </a:extLst>
          </p:cNvPr>
          <p:cNvCxnSpPr>
            <a:cxnSpLocks/>
          </p:cNvCxnSpPr>
          <p:nvPr/>
        </p:nvCxnSpPr>
        <p:spPr>
          <a:xfrm flipH="1">
            <a:off x="2317261" y="3429000"/>
            <a:ext cx="4595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0C0E96-734B-47EC-0144-4DC57F8F573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317261" y="2729129"/>
            <a:ext cx="0" cy="69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FCB2C5-BF96-33CA-D881-490BA8C8D70B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7971925" y="5543824"/>
            <a:ext cx="640513" cy="131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162666-5E81-E1E8-CCCA-FDBE4BDECDAE}"/>
              </a:ext>
            </a:extLst>
          </p:cNvPr>
          <p:cNvCxnSpPr>
            <a:cxnSpLocks/>
          </p:cNvCxnSpPr>
          <p:nvPr/>
        </p:nvCxnSpPr>
        <p:spPr>
          <a:xfrm flipH="1">
            <a:off x="4318773" y="5190978"/>
            <a:ext cx="2594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B4349D-8F4D-D686-BA0D-C2E41F47D152}"/>
              </a:ext>
            </a:extLst>
          </p:cNvPr>
          <p:cNvSpPr txBox="1"/>
          <p:nvPr/>
        </p:nvSpPr>
        <p:spPr>
          <a:xfrm>
            <a:off x="506436" y="3869609"/>
            <a:ext cx="3812337" cy="258532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Education Background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Bachelor degrees of Animal Husbandry (</a:t>
            </a:r>
            <a:r>
              <a:rPr lang="en-US" dirty="0" err="1"/>
              <a:t>Brawijaya</a:t>
            </a:r>
            <a:r>
              <a:rPr lang="en-US" dirty="0"/>
              <a:t> University, 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Science Bootcamp </a:t>
            </a:r>
            <a:br>
              <a:rPr lang="en-US" dirty="0"/>
            </a:br>
            <a:r>
              <a:rPr lang="en-US" dirty="0"/>
              <a:t>(Dibimbing.ID, September 2023)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61A414-C150-59B7-5CA3-475A7C4B4C33}"/>
              </a:ext>
            </a:extLst>
          </p:cNvPr>
          <p:cNvCxnSpPr>
            <a:cxnSpLocks/>
            <a:stCxn id="5" idx="0"/>
            <a:endCxn id="29" idx="2"/>
          </p:cNvCxnSpPr>
          <p:nvPr/>
        </p:nvCxnSpPr>
        <p:spPr>
          <a:xfrm flipV="1">
            <a:off x="8612438" y="1924970"/>
            <a:ext cx="652329" cy="44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BDC7A7-3AB8-4B26-C822-204FA7A9E308}"/>
              </a:ext>
            </a:extLst>
          </p:cNvPr>
          <p:cNvSpPr txBox="1"/>
          <p:nvPr/>
        </p:nvSpPr>
        <p:spPr>
          <a:xfrm>
            <a:off x="6913257" y="693864"/>
            <a:ext cx="4703019" cy="1231106"/>
          </a:xfrm>
          <a:prstGeom prst="rect">
            <a:avLst/>
          </a:prstGeom>
          <a:solidFill>
            <a:srgbClr val="33CC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1400" dirty="0"/>
              <a:t>085704928504	</a:t>
            </a:r>
          </a:p>
          <a:p>
            <a:r>
              <a:rPr lang="en-US" sz="1400" dirty="0"/>
              <a:t>					linkedin.com/in/arenggadean</a:t>
            </a:r>
          </a:p>
          <a:p>
            <a:r>
              <a:rPr lang="en-US" sz="1400" dirty="0"/>
              <a:t>		</a:t>
            </a:r>
          </a:p>
          <a:p>
            <a:r>
              <a:rPr lang="en-US" sz="1400" dirty="0"/>
              <a:t>	https://github.com/MBAHTAWOONS</a:t>
            </a:r>
            <a:endParaRPr lang="en-US" dirty="0"/>
          </a:p>
        </p:txBody>
      </p:sp>
      <p:pic>
        <p:nvPicPr>
          <p:cNvPr id="30" name="Picture 2" descr="Ada Apa Whatsapp Logo Ikon - Gambar vektor gratis di Pixabay - Pixabay">
            <a:extLst>
              <a:ext uri="{FF2B5EF4-FFF2-40B4-BE49-F238E27FC236}">
                <a16:creationId xmlns:a16="http://schemas.microsoft.com/office/drawing/2014/main" id="{4C24D0CD-1562-167F-AEC1-1D49A6CA9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22" y="728951"/>
            <a:ext cx="305790" cy="30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7D9EF56-D6DF-3B20-BD98-D6C88B99C950}"/>
              </a:ext>
            </a:extLst>
          </p:cNvPr>
          <p:cNvSpPr txBox="1"/>
          <p:nvPr/>
        </p:nvSpPr>
        <p:spPr>
          <a:xfrm>
            <a:off x="618978" y="267286"/>
            <a:ext cx="531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99FFCC"/>
                </a:highlight>
              </a:rPr>
              <a:t>PROFILE</a:t>
            </a:r>
          </a:p>
        </p:txBody>
      </p:sp>
      <p:pic>
        <p:nvPicPr>
          <p:cNvPr id="1028" name="Picture 4" descr="Github Logo - Free social media icons">
            <a:extLst>
              <a:ext uri="{FF2B5EF4-FFF2-40B4-BE49-F238E27FC236}">
                <a16:creationId xmlns:a16="http://schemas.microsoft.com/office/drawing/2014/main" id="{4A10B01C-0C59-9584-7CDF-29158031B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22" y="1542232"/>
            <a:ext cx="307929" cy="3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kedin icon - Free download on Iconfinder">
            <a:extLst>
              <a:ext uri="{FF2B5EF4-FFF2-40B4-BE49-F238E27FC236}">
                <a16:creationId xmlns:a16="http://schemas.microsoft.com/office/drawing/2014/main" id="{927D3790-EA1C-502D-3C03-C6A214FE8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22" y="1140626"/>
            <a:ext cx="337582" cy="33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82075-4103-A735-2897-3214C47F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034986" cy="778824"/>
          </a:xfrm>
          <a:solidFill>
            <a:srgbClr val="33CCCC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FLOW SLIDES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8AB613-2F23-0B83-175F-5BEA65FE6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886726" cy="3188586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BUSSINESS UNDERSTANDING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DATA PREPARATION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EXPLORATORY DATA ANALYST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CLUSTERING</a:t>
            </a:r>
          </a:p>
          <a:p>
            <a:endParaRPr lang="en-US" dirty="0"/>
          </a:p>
        </p:txBody>
      </p:sp>
      <p:pic>
        <p:nvPicPr>
          <p:cNvPr id="7" name="Graphic 6" descr="Projector screen with solid fill">
            <a:extLst>
              <a:ext uri="{FF2B5EF4-FFF2-40B4-BE49-F238E27FC236}">
                <a16:creationId xmlns:a16="http://schemas.microsoft.com/office/drawing/2014/main" id="{A37835BE-4431-16DF-6B95-FDF966AA8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25541" y="2164438"/>
            <a:ext cx="2792794" cy="27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4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Light bulb on yellow background with sketched light beams and cord">
            <a:extLst>
              <a:ext uri="{FF2B5EF4-FFF2-40B4-BE49-F238E27FC236}">
                <a16:creationId xmlns:a16="http://schemas.microsoft.com/office/drawing/2014/main" id="{0FFF0FB3-46BB-B20B-0295-550CFD773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1403A-9B23-F81C-8536-BCC501A3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6696951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297471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85534-3976-1D7E-C36C-69D98CDB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005657" cy="509141"/>
          </a:xfrm>
          <a:solidFill>
            <a:srgbClr val="33CCCC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ONLINE RETAIL (none store)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B2915-7445-7021-8422-3CAA4BCC2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34707"/>
            <a:ext cx="4864980" cy="1261481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en-US" sz="1600" dirty="0"/>
              <a:t>Online retail is a none store companies that sell retail products about unique gifts for customers (many customers are wholesaler)</a:t>
            </a:r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2DF79193-973E-0486-51DF-F90E1B78A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7491" y="1204721"/>
            <a:ext cx="2519872" cy="251987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DAAB07B-E964-6A1E-7827-7F9F4C67D50C}"/>
              </a:ext>
            </a:extLst>
          </p:cNvPr>
          <p:cNvSpPr txBox="1">
            <a:spLocks/>
          </p:cNvSpPr>
          <p:nvPr/>
        </p:nvSpPr>
        <p:spPr>
          <a:xfrm>
            <a:off x="565149" y="3346906"/>
            <a:ext cx="2937706" cy="561821"/>
          </a:xfrm>
          <a:prstGeom prst="rect">
            <a:avLst/>
          </a:prstGeom>
          <a:solidFill>
            <a:srgbClr val="33CCCC"/>
          </a:solidFill>
        </p:spPr>
        <p:txBody>
          <a:bodyPr lIns="109728" tIns="109728" rIns="109728" bIns="91440" anchor="t">
            <a:normAutofit lnSpcReduction="1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/>
              <a:t>RFM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EFDC08-3B78-B230-5BCF-EB35FC593DC0}"/>
              </a:ext>
            </a:extLst>
          </p:cNvPr>
          <p:cNvSpPr txBox="1">
            <a:spLocks/>
          </p:cNvSpPr>
          <p:nvPr/>
        </p:nvSpPr>
        <p:spPr>
          <a:xfrm>
            <a:off x="565149" y="4083975"/>
            <a:ext cx="4864980" cy="2315262"/>
          </a:xfrm>
          <a:prstGeom prst="rect">
            <a:avLst/>
          </a:prstGeom>
          <a:solidFill>
            <a:srgbClr val="FFC000"/>
          </a:solidFill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System Font Regular"/>
              <a:buChar char="–"/>
              <a:defRPr sz="24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20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8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4000"/>
              </a:lnSpc>
            </a:pPr>
            <a:r>
              <a:rPr lang="en-US" sz="1600" dirty="0"/>
              <a:t>RFM Analysis is one of the methods used for customer segmentation. This is used in unsupervised learning based on customers Recency, Frequency, and Monetary in the sales record.</a:t>
            </a:r>
          </a:p>
          <a:p>
            <a:pPr>
              <a:lnSpc>
                <a:spcPct val="104000"/>
              </a:lnSpc>
            </a:pPr>
            <a:r>
              <a:rPr lang="en-US" sz="1600" dirty="0"/>
              <a:t>This method can be used for decisions on marketing and customers services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663CA99-D2F7-67C9-30C4-983465B2B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8239116" y="4163624"/>
            <a:ext cx="2529151" cy="21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3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E68B2D5A-8857-E535-9326-FC9D9528F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1403A-9B23-F81C-8536-BCC501A3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6696951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74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754966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FF5E-2011-8801-F176-56DDBDAA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1" y="288611"/>
            <a:ext cx="11268178" cy="989839"/>
          </a:xfrm>
          <a:solidFill>
            <a:srgbClr val="33CCCC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A930-193F-616E-256A-AFD036BEF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11" y="1670367"/>
            <a:ext cx="5530850" cy="190772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600" dirty="0">
                <a:highlight>
                  <a:srgbClr val="FFFF00"/>
                </a:highlight>
              </a:rPr>
              <a:t>Dataset</a:t>
            </a:r>
            <a:r>
              <a:rPr lang="en-US" sz="1600" dirty="0"/>
              <a:t>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This Online Retail II data set contains all the transactions occurring for a UK-based and registered, non-store online retail between 01/12/2009 and 09/12/2011.The company mainly sells unique all-occasion giftware. Many customers of the company are wholesalers.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692CA-0730-8D60-E5C1-ECCD02716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240" y="1872408"/>
            <a:ext cx="5530849" cy="457728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01A2AB-08B0-A41E-27F9-15D2721ADB46}"/>
              </a:ext>
            </a:extLst>
          </p:cNvPr>
          <p:cNvSpPr txBox="1">
            <a:spLocks/>
          </p:cNvSpPr>
          <p:nvPr/>
        </p:nvSpPr>
        <p:spPr>
          <a:xfrm>
            <a:off x="461911" y="3810593"/>
            <a:ext cx="5530850" cy="1907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System Font Regular"/>
              <a:buChar char="–"/>
              <a:defRPr sz="24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20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8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Entries = </a:t>
            </a:r>
            <a:r>
              <a:rPr lang="en-US" sz="1600" dirty="0">
                <a:highlight>
                  <a:srgbClr val="FFFF00"/>
                </a:highlight>
              </a:rPr>
              <a:t>1.048.575</a:t>
            </a:r>
            <a:r>
              <a:rPr lang="en-US" sz="1600" dirty="0"/>
              <a:t> entries</a:t>
            </a:r>
          </a:p>
          <a:p>
            <a:r>
              <a:rPr lang="en-US" sz="1600" dirty="0"/>
              <a:t>Features = </a:t>
            </a:r>
            <a:r>
              <a:rPr lang="en-US" sz="1600" dirty="0">
                <a:highlight>
                  <a:srgbClr val="FFFF00"/>
                </a:highlight>
              </a:rPr>
              <a:t>8 columns </a:t>
            </a:r>
            <a:r>
              <a:rPr lang="en-US" sz="1600" dirty="0"/>
              <a:t>(customer information &amp; product sales information)</a:t>
            </a:r>
          </a:p>
        </p:txBody>
      </p:sp>
    </p:spTree>
    <p:extLst>
      <p:ext uri="{BB962C8B-B14F-4D97-AF65-F5344CB8AC3E}">
        <p14:creationId xmlns:p14="http://schemas.microsoft.com/office/powerpoint/2010/main" val="238920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0ABD-93ED-8454-7300-FC125FD8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3" y="309716"/>
            <a:ext cx="7148228" cy="693398"/>
          </a:xfrm>
          <a:solidFill>
            <a:srgbClr val="FFC000"/>
          </a:solidFill>
        </p:spPr>
        <p:txBody>
          <a:bodyPr/>
          <a:lstStyle/>
          <a:p>
            <a:r>
              <a:rPr lang="en-US" sz="3200" dirty="0"/>
              <a:t>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00317-6988-385E-704C-747DC5E7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123" y="1276560"/>
            <a:ext cx="11073114" cy="1289659"/>
          </a:xfrm>
          <a:solidFill>
            <a:srgbClr val="33CCCC"/>
          </a:solidFill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Duplicated record:</a:t>
            </a:r>
          </a:p>
          <a:p>
            <a:r>
              <a:rPr lang="en-US" sz="1400" b="1" dirty="0">
                <a:highlight>
                  <a:srgbClr val="FFFF00"/>
                </a:highlight>
              </a:rPr>
              <a:t>34.150 rows </a:t>
            </a:r>
            <a:r>
              <a:rPr lang="en-US" sz="1400" b="1" dirty="0"/>
              <a:t>duplicated (All column subset) from 104.8575 rows or </a:t>
            </a:r>
            <a:r>
              <a:rPr lang="en-US" sz="1400" b="1" dirty="0">
                <a:highlight>
                  <a:srgbClr val="FFFF00"/>
                </a:highlight>
              </a:rPr>
              <a:t>4% </a:t>
            </a:r>
          </a:p>
          <a:p>
            <a:pPr marL="0" indent="0">
              <a:buNone/>
            </a:pPr>
            <a:r>
              <a:rPr lang="en-US" sz="1400" b="1" dirty="0"/>
              <a:t>Handle: Drop duplicated</a:t>
            </a:r>
          </a:p>
          <a:p>
            <a:pPr marL="0" indent="0">
              <a:buNone/>
            </a:pPr>
            <a:endParaRPr lang="en-US" sz="1400" b="1" dirty="0"/>
          </a:p>
          <a:p>
            <a:endParaRPr lang="en-US" sz="1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A8325C-E748-C15D-9A3B-B6BAE0D1B514}"/>
              </a:ext>
            </a:extLst>
          </p:cNvPr>
          <p:cNvSpPr txBox="1">
            <a:spLocks/>
          </p:cNvSpPr>
          <p:nvPr/>
        </p:nvSpPr>
        <p:spPr>
          <a:xfrm>
            <a:off x="406123" y="2943128"/>
            <a:ext cx="11073114" cy="3605156"/>
          </a:xfrm>
          <a:prstGeom prst="rect">
            <a:avLst/>
          </a:prstGeom>
          <a:solidFill>
            <a:srgbClr val="33CCCC"/>
          </a:solidFill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System Font Regular"/>
              <a:buChar char="–"/>
              <a:defRPr sz="24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20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8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sz="1400" b="1" dirty="0"/>
              <a:t>Missing Value: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Customer ID :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r>
              <a:rPr lang="en-US" sz="1400" b="1" dirty="0">
                <a:highlight>
                  <a:srgbClr val="FFFF00"/>
                </a:highlight>
              </a:rPr>
              <a:t>228.826 </a:t>
            </a:r>
            <a:r>
              <a:rPr lang="en-US" sz="1400" b="1" dirty="0"/>
              <a:t>rows missing from the customer ID column, about </a:t>
            </a:r>
            <a:r>
              <a:rPr lang="en-US" sz="1400" b="1" dirty="0">
                <a:highlight>
                  <a:srgbClr val="FFFF00"/>
                </a:highlight>
              </a:rPr>
              <a:t>22%</a:t>
            </a:r>
            <a:r>
              <a:rPr lang="en-US" sz="1400" b="1" dirty="0"/>
              <a:t> of the data. it's a pity because it is a unique that can't be substituted.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Description: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r>
              <a:rPr lang="en-US" sz="1400" b="1" dirty="0">
                <a:highlight>
                  <a:srgbClr val="FFFF00"/>
                </a:highlight>
              </a:rPr>
              <a:t>4265</a:t>
            </a:r>
            <a:r>
              <a:rPr lang="en-US" sz="1400" b="1" dirty="0"/>
              <a:t> rows missing from the Description column, about </a:t>
            </a:r>
            <a:r>
              <a:rPr lang="en-US" sz="1400" b="1" dirty="0">
                <a:highlight>
                  <a:srgbClr val="FFFF00"/>
                </a:highlight>
              </a:rPr>
              <a:t>0,5 %</a:t>
            </a:r>
            <a:r>
              <a:rPr lang="en-US" sz="1400" b="1" dirty="0"/>
              <a:t> from data. </a:t>
            </a:r>
          </a:p>
          <a:p>
            <a:pPr marL="0" indent="0">
              <a:buFont typeface="System Font Regular"/>
              <a:buNone/>
            </a:pPr>
            <a:endParaRPr lang="en-US" sz="1400" b="1" dirty="0"/>
          </a:p>
          <a:p>
            <a:pPr marL="0" indent="0">
              <a:buFont typeface="System Font Regular"/>
              <a:buNone/>
            </a:pPr>
            <a:r>
              <a:rPr lang="en-US" sz="1400" b="1" dirty="0"/>
              <a:t>Handle: Drop missing value from customer ID already drop all missing columns</a:t>
            </a:r>
          </a:p>
          <a:p>
            <a:pPr marL="0" indent="0">
              <a:buFont typeface="System Font Regular"/>
              <a:buNone/>
            </a:pPr>
            <a:endParaRPr lang="en-US" sz="1400" b="1" dirty="0"/>
          </a:p>
          <a:p>
            <a:pPr marL="0" indent="0">
              <a:buFont typeface="System Font Regular"/>
              <a:buNone/>
            </a:pPr>
            <a:endParaRPr lang="en-US" sz="1400" b="1" dirty="0"/>
          </a:p>
          <a:p>
            <a:pPr marL="0" indent="0">
              <a:buFont typeface="System Font Regular"/>
              <a:buNone/>
            </a:pPr>
            <a:endParaRPr lang="en-US" sz="1400" b="1" dirty="0"/>
          </a:p>
          <a:p>
            <a:pPr marL="0" indent="0">
              <a:buFont typeface="System Font Regular"/>
              <a:buNone/>
            </a:pPr>
            <a:endParaRPr lang="en-US" sz="1400" b="1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7467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0ABD-93ED-8454-7300-FC125FD8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3" y="309716"/>
            <a:ext cx="7148228" cy="693398"/>
          </a:xfrm>
          <a:solidFill>
            <a:srgbClr val="FFC000"/>
          </a:solidFill>
        </p:spPr>
        <p:txBody>
          <a:bodyPr/>
          <a:lstStyle/>
          <a:p>
            <a:r>
              <a:rPr lang="en-US" sz="3200" b="1" dirty="0"/>
              <a:t>FEATURING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00317-6988-385E-704C-747DC5E7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123" y="1276560"/>
            <a:ext cx="11073114" cy="1289659"/>
          </a:xfrm>
          <a:solidFill>
            <a:srgbClr val="33CCCC"/>
          </a:solidFill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highlight>
                  <a:srgbClr val="FFFF00"/>
                </a:highlight>
              </a:rPr>
              <a:t>RECENCY:</a:t>
            </a:r>
          </a:p>
          <a:p>
            <a:pPr marL="0" indent="0">
              <a:buNone/>
            </a:pPr>
            <a:r>
              <a:rPr lang="en-US" sz="1400" b="1" dirty="0"/>
              <a:t>Based on how new customers do purchasing (last transaction)</a:t>
            </a:r>
          </a:p>
          <a:p>
            <a:pPr marL="0" indent="0">
              <a:buNone/>
            </a:pPr>
            <a:r>
              <a:rPr lang="en-US" sz="1400" b="1" dirty="0"/>
              <a:t>Create : by column </a:t>
            </a:r>
            <a:r>
              <a:rPr lang="en-US" sz="1400" b="1" dirty="0" err="1"/>
              <a:t>InvoiceDate</a:t>
            </a:r>
            <a:r>
              <a:rPr lang="en-US" sz="1400" b="1" dirty="0"/>
              <a:t>  (last transaction) difference days to data taken</a:t>
            </a:r>
          </a:p>
          <a:p>
            <a:endParaRPr lang="en-US" sz="1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A8325C-E748-C15D-9A3B-B6BAE0D1B514}"/>
              </a:ext>
            </a:extLst>
          </p:cNvPr>
          <p:cNvSpPr txBox="1">
            <a:spLocks/>
          </p:cNvSpPr>
          <p:nvPr/>
        </p:nvSpPr>
        <p:spPr>
          <a:xfrm>
            <a:off x="406123" y="2943128"/>
            <a:ext cx="11073114" cy="1628872"/>
          </a:xfrm>
          <a:prstGeom prst="rect">
            <a:avLst/>
          </a:prstGeom>
          <a:solidFill>
            <a:srgbClr val="33CCCC"/>
          </a:solidFill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System Font Regular"/>
              <a:buChar char="–"/>
              <a:defRPr sz="24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20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8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sz="1400" b="1" dirty="0">
                <a:highlight>
                  <a:srgbClr val="FFFF00"/>
                </a:highlight>
              </a:rPr>
              <a:t>FREQUENCY:</a:t>
            </a:r>
          </a:p>
          <a:p>
            <a:pPr marL="0" indent="0">
              <a:buNone/>
            </a:pPr>
            <a:r>
              <a:rPr lang="en-US" sz="1400" b="1" dirty="0"/>
              <a:t>Based on how often customers do purchasing (Frequency of Invoice by unique customer)</a:t>
            </a:r>
          </a:p>
          <a:p>
            <a:pPr marL="0" indent="0">
              <a:buFont typeface="System Font Regular"/>
              <a:buNone/>
            </a:pPr>
            <a:r>
              <a:rPr lang="en-US" sz="1400" b="1" dirty="0"/>
              <a:t>Create :  count of invoice by </a:t>
            </a:r>
            <a:r>
              <a:rPr lang="en-US" sz="1400" b="1" dirty="0" err="1"/>
              <a:t>customerID</a:t>
            </a:r>
            <a:r>
              <a:rPr lang="en-US" sz="1400" b="1" dirty="0"/>
              <a:t> unique</a:t>
            </a:r>
          </a:p>
          <a:p>
            <a:pPr marL="0" indent="0">
              <a:buFont typeface="System Font Regular"/>
              <a:buNone/>
            </a:pPr>
            <a:endParaRPr lang="en-US" sz="1400" b="1" dirty="0"/>
          </a:p>
          <a:p>
            <a:pPr marL="0" indent="0">
              <a:buFont typeface="System Font Regular"/>
              <a:buNone/>
            </a:pPr>
            <a:endParaRPr lang="en-US" sz="1400" b="1" dirty="0"/>
          </a:p>
          <a:p>
            <a:endParaRPr lang="en-US" sz="1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6B2107-47E4-1A81-7662-061CA85C4849}"/>
              </a:ext>
            </a:extLst>
          </p:cNvPr>
          <p:cNvSpPr txBox="1">
            <a:spLocks/>
          </p:cNvSpPr>
          <p:nvPr/>
        </p:nvSpPr>
        <p:spPr>
          <a:xfrm>
            <a:off x="406123" y="4919412"/>
            <a:ext cx="11073114" cy="1628872"/>
          </a:xfrm>
          <a:prstGeom prst="rect">
            <a:avLst/>
          </a:prstGeom>
          <a:solidFill>
            <a:srgbClr val="33CCCC"/>
          </a:solidFill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System Font Regular"/>
              <a:buChar char="–"/>
              <a:defRPr sz="24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20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8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sz="1400" b="1" dirty="0">
                <a:highlight>
                  <a:srgbClr val="FFFF00"/>
                </a:highlight>
              </a:rPr>
              <a:t>Monetary:</a:t>
            </a:r>
          </a:p>
          <a:p>
            <a:pPr marL="0" indent="0">
              <a:buFont typeface="System Font Regular"/>
              <a:buNone/>
            </a:pPr>
            <a:r>
              <a:rPr lang="en-US" sz="1400" b="1" dirty="0"/>
              <a:t>Based on how much customer spend money in purchasing</a:t>
            </a:r>
          </a:p>
          <a:p>
            <a:pPr marL="0" indent="0">
              <a:buFont typeface="System Font Regular"/>
              <a:buNone/>
            </a:pPr>
            <a:r>
              <a:rPr lang="en-US" sz="1400" b="1" dirty="0"/>
              <a:t>Create: total of total expend (price * quantity) each invoice by customer</a:t>
            </a:r>
          </a:p>
          <a:p>
            <a:pPr marL="0" indent="0">
              <a:buFont typeface="System Font Regular"/>
              <a:buNone/>
            </a:pPr>
            <a:endParaRPr lang="en-US" sz="1400" b="1" dirty="0"/>
          </a:p>
          <a:p>
            <a:pPr marL="0" indent="0">
              <a:buFont typeface="System Font Regular"/>
              <a:buNone/>
            </a:pPr>
            <a:endParaRPr lang="en-US" sz="1400" b="1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4064813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302F1B"/>
      </a:dk2>
      <a:lt2>
        <a:srgbClr val="F0F0F3"/>
      </a:lt2>
      <a:accent1>
        <a:srgbClr val="A8A442"/>
      </a:accent1>
      <a:accent2>
        <a:srgbClr val="B17B3B"/>
      </a:accent2>
      <a:accent3>
        <a:srgbClr val="C35B4D"/>
      </a:accent3>
      <a:accent4>
        <a:srgbClr val="B13B5D"/>
      </a:accent4>
      <a:accent5>
        <a:srgbClr val="C34DA1"/>
      </a:accent5>
      <a:accent6>
        <a:srgbClr val="A33BB1"/>
      </a:accent6>
      <a:hlink>
        <a:srgbClr val="C24A8B"/>
      </a:hlink>
      <a:folHlink>
        <a:srgbClr val="7F7F7F"/>
      </a:folHlink>
    </a:clrScheme>
    <a:fontScheme name="Madrid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866</Words>
  <Application>Microsoft Office PowerPoint</Application>
  <PresentationFormat>Widescreen</PresentationFormat>
  <Paragraphs>102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Microsoft YaHei</vt:lpstr>
      <vt:lpstr>Arial</vt:lpstr>
      <vt:lpstr>Calibri</vt:lpstr>
      <vt:lpstr>Helvetica Neue</vt:lpstr>
      <vt:lpstr>System Font Regular</vt:lpstr>
      <vt:lpstr>Wingdings</vt:lpstr>
      <vt:lpstr>MadridVTI</vt:lpstr>
      <vt:lpstr>RFM CLUSTERING ON ONLINE RETAIL LISTING</vt:lpstr>
      <vt:lpstr>PowerPoint Presentation</vt:lpstr>
      <vt:lpstr>FLOW SLIDES</vt:lpstr>
      <vt:lpstr>BUSSINESS UNDERSTANDING</vt:lpstr>
      <vt:lpstr>ONLINE RETAIL (none store)</vt:lpstr>
      <vt:lpstr>DATA PREPARATION</vt:lpstr>
      <vt:lpstr>Dataset</vt:lpstr>
      <vt:lpstr>CLEANING</vt:lpstr>
      <vt:lpstr>FEATURING</vt:lpstr>
      <vt:lpstr>EXPLORATORY DATA ANALYST</vt:lpstr>
      <vt:lpstr>Univariate</vt:lpstr>
      <vt:lpstr>Top product all time</vt:lpstr>
      <vt:lpstr>TOP 5 PRODUCT EACH YEAR</vt:lpstr>
      <vt:lpstr>CLUSTERING</vt:lpstr>
      <vt:lpstr>Cluster Determining</vt:lpstr>
      <vt:lpstr>Cluster Radar Chart Visualization</vt:lpstr>
      <vt:lpstr>Segmentation</vt:lpstr>
      <vt:lpstr>Recomendation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CLUSTERING ON ONLINE RETAIL LISTING</dc:title>
  <dc:creator>arenggadean</dc:creator>
  <cp:lastModifiedBy>woons</cp:lastModifiedBy>
  <cp:revision>15</cp:revision>
  <dcterms:created xsi:type="dcterms:W3CDTF">2023-12-23T10:59:57Z</dcterms:created>
  <dcterms:modified xsi:type="dcterms:W3CDTF">2023-12-26T12:26:14Z</dcterms:modified>
</cp:coreProperties>
</file>