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86" r:id="rId3"/>
    <p:sldId id="279" r:id="rId4"/>
    <p:sldId id="280" r:id="rId5"/>
    <p:sldId id="257" r:id="rId6"/>
    <p:sldId id="266" r:id="rId7"/>
    <p:sldId id="258" r:id="rId8"/>
    <p:sldId id="282" r:id="rId9"/>
    <p:sldId id="259" r:id="rId10"/>
    <p:sldId id="271" r:id="rId11"/>
    <p:sldId id="268" r:id="rId12"/>
    <p:sldId id="269" r:id="rId13"/>
    <p:sldId id="283" r:id="rId14"/>
    <p:sldId id="277" r:id="rId15"/>
    <p:sldId id="275" r:id="rId16"/>
    <p:sldId id="262" r:id="rId17"/>
    <p:sldId id="273" r:id="rId18"/>
    <p:sldId id="270" r:id="rId19"/>
    <p:sldId id="287" r:id="rId20"/>
    <p:sldId id="288" r:id="rId21"/>
    <p:sldId id="284" r:id="rId22"/>
    <p:sldId id="274" r:id="rId23"/>
    <p:sldId id="281" r:id="rId24"/>
    <p:sldId id="278" r:id="rId25"/>
    <p:sldId id="261" r:id="rId26"/>
    <p:sldId id="267" r:id="rId27"/>
    <p:sldId id="263" r:id="rId28"/>
    <p:sldId id="264"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232"/>
    <a:srgbClr val="99FFCC"/>
    <a:srgbClr val="00FFCC"/>
    <a:srgbClr val="00CCFF"/>
    <a:srgbClr val="33CCCC"/>
    <a:srgbClr val="C5E99B"/>
    <a:srgbClr val="0E5778"/>
    <a:srgbClr val="0C4D6A"/>
    <a:srgbClr val="106186"/>
    <a:srgbClr val="0C49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9FE8FE-1EE8-46AB-9379-940BA591F6D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42BCF9-E325-46E6-8A5F-06FCF79A49A2}">
      <dgm:prSet/>
      <dgm:spPr/>
      <dgm:t>
        <a:bodyPr/>
        <a:lstStyle/>
        <a:p>
          <a:pPr>
            <a:defRPr cap="all"/>
          </a:pPr>
          <a:r>
            <a:rPr lang="en-US" dirty="0">
              <a:highlight>
                <a:srgbClr val="FFFF00"/>
              </a:highlight>
            </a:rPr>
            <a:t>Minimize loss risk</a:t>
          </a:r>
        </a:p>
      </dgm:t>
    </dgm:pt>
    <dgm:pt modelId="{417E3205-4912-4E2E-9F1C-59E9B555ADAF}" type="parTrans" cxnId="{2962349B-2976-4C2F-B1B5-43946BFBCF0E}">
      <dgm:prSet/>
      <dgm:spPr/>
      <dgm:t>
        <a:bodyPr/>
        <a:lstStyle/>
        <a:p>
          <a:endParaRPr lang="en-US"/>
        </a:p>
      </dgm:t>
    </dgm:pt>
    <dgm:pt modelId="{88A5D00F-26A9-4BBA-B4A4-672E80B70E3E}" type="sibTrans" cxnId="{2962349B-2976-4C2F-B1B5-43946BFBCF0E}">
      <dgm:prSet/>
      <dgm:spPr/>
      <dgm:t>
        <a:bodyPr/>
        <a:lstStyle/>
        <a:p>
          <a:endParaRPr lang="en-US"/>
        </a:p>
      </dgm:t>
    </dgm:pt>
    <dgm:pt modelId="{9BAFF7E3-47B0-442C-8851-05D06CC53A4F}">
      <dgm:prSet/>
      <dgm:spPr/>
      <dgm:t>
        <a:bodyPr/>
        <a:lstStyle/>
        <a:p>
          <a:pPr>
            <a:defRPr cap="all"/>
          </a:pPr>
          <a:r>
            <a:rPr lang="en-US" dirty="0">
              <a:highlight>
                <a:srgbClr val="FFFF00"/>
              </a:highlight>
            </a:rPr>
            <a:t>Determining interest rate</a:t>
          </a:r>
        </a:p>
      </dgm:t>
    </dgm:pt>
    <dgm:pt modelId="{D859C5A4-C1EC-4AF2-9955-C2D9B99F6A84}" type="parTrans" cxnId="{5F5ED1CC-9B37-420B-A1E7-ACF68786E3CA}">
      <dgm:prSet/>
      <dgm:spPr/>
      <dgm:t>
        <a:bodyPr/>
        <a:lstStyle/>
        <a:p>
          <a:endParaRPr lang="en-US"/>
        </a:p>
      </dgm:t>
    </dgm:pt>
    <dgm:pt modelId="{20C40580-803F-4F0C-9153-7A276FEB1B64}" type="sibTrans" cxnId="{5F5ED1CC-9B37-420B-A1E7-ACF68786E3CA}">
      <dgm:prSet/>
      <dgm:spPr/>
      <dgm:t>
        <a:bodyPr/>
        <a:lstStyle/>
        <a:p>
          <a:endParaRPr lang="en-US"/>
        </a:p>
      </dgm:t>
    </dgm:pt>
    <dgm:pt modelId="{30523041-595E-4556-B4AC-96CFA9459166}">
      <dgm:prSet/>
      <dgm:spPr/>
      <dgm:t>
        <a:bodyPr/>
        <a:lstStyle/>
        <a:p>
          <a:pPr>
            <a:defRPr cap="all"/>
          </a:pPr>
          <a:r>
            <a:rPr lang="en-US" dirty="0">
              <a:highlight>
                <a:srgbClr val="FFFF00"/>
              </a:highlight>
            </a:rPr>
            <a:t>Loan decision</a:t>
          </a:r>
        </a:p>
      </dgm:t>
    </dgm:pt>
    <dgm:pt modelId="{ECEDC4BA-F33B-471D-A066-DAFB004B78DB}" type="parTrans" cxnId="{5AA88509-4631-4491-9527-12010C84D6AC}">
      <dgm:prSet/>
      <dgm:spPr/>
      <dgm:t>
        <a:bodyPr/>
        <a:lstStyle/>
        <a:p>
          <a:endParaRPr lang="en-US"/>
        </a:p>
      </dgm:t>
    </dgm:pt>
    <dgm:pt modelId="{01DAC1FD-5F4B-4A7C-A590-73C9B0D2109F}" type="sibTrans" cxnId="{5AA88509-4631-4491-9527-12010C84D6AC}">
      <dgm:prSet/>
      <dgm:spPr/>
      <dgm:t>
        <a:bodyPr/>
        <a:lstStyle/>
        <a:p>
          <a:endParaRPr lang="en-US"/>
        </a:p>
      </dgm:t>
    </dgm:pt>
    <dgm:pt modelId="{E96D1ECB-9E91-40DB-ADE5-904F93D414E4}" type="pres">
      <dgm:prSet presAssocID="{279FE8FE-1EE8-46AB-9379-940BA591F6D1}" presName="root" presStyleCnt="0">
        <dgm:presLayoutVars>
          <dgm:dir/>
          <dgm:resizeHandles val="exact"/>
        </dgm:presLayoutVars>
      </dgm:prSet>
      <dgm:spPr/>
    </dgm:pt>
    <dgm:pt modelId="{E114318B-F036-4729-B2D5-92BEA409FAA7}" type="pres">
      <dgm:prSet presAssocID="{3442BCF9-E325-46E6-8A5F-06FCF79A49A2}" presName="compNode" presStyleCnt="0"/>
      <dgm:spPr/>
    </dgm:pt>
    <dgm:pt modelId="{72C81163-1AF6-4892-A686-9E050BCA89B3}" type="pres">
      <dgm:prSet presAssocID="{3442BCF9-E325-46E6-8A5F-06FCF79A49A2}" presName="iconBgRect" presStyleLbl="bgShp" presStyleIdx="0" presStyleCnt="3"/>
      <dgm:spPr>
        <a:solidFill>
          <a:srgbClr val="002060"/>
        </a:solidFill>
      </dgm:spPr>
    </dgm:pt>
    <dgm:pt modelId="{DE4B7AE8-2836-4EEC-B68A-B506BDC3E124}" type="pres">
      <dgm:prSet presAssocID="{3442BCF9-E325-46E6-8A5F-06FCF79A49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A8C2EB33-BBD7-4C56-B946-20CF45174ED1}" type="pres">
      <dgm:prSet presAssocID="{3442BCF9-E325-46E6-8A5F-06FCF79A49A2}" presName="spaceRect" presStyleCnt="0"/>
      <dgm:spPr/>
    </dgm:pt>
    <dgm:pt modelId="{4346A52E-BB00-45D5-BC20-3D4EAF97DE34}" type="pres">
      <dgm:prSet presAssocID="{3442BCF9-E325-46E6-8A5F-06FCF79A49A2}" presName="textRect" presStyleLbl="revTx" presStyleIdx="0" presStyleCnt="3">
        <dgm:presLayoutVars>
          <dgm:chMax val="1"/>
          <dgm:chPref val="1"/>
        </dgm:presLayoutVars>
      </dgm:prSet>
      <dgm:spPr/>
    </dgm:pt>
    <dgm:pt modelId="{2B423D4D-D461-47D6-88FC-9F08957513C1}" type="pres">
      <dgm:prSet presAssocID="{88A5D00F-26A9-4BBA-B4A4-672E80B70E3E}" presName="sibTrans" presStyleCnt="0"/>
      <dgm:spPr/>
    </dgm:pt>
    <dgm:pt modelId="{4F361D67-5D6D-4950-98E7-6D58010471E7}" type="pres">
      <dgm:prSet presAssocID="{9BAFF7E3-47B0-442C-8851-05D06CC53A4F}" presName="compNode" presStyleCnt="0"/>
      <dgm:spPr/>
    </dgm:pt>
    <dgm:pt modelId="{061F0618-1F9C-4B3E-9BE1-DB4C23B6F13F}" type="pres">
      <dgm:prSet presAssocID="{9BAFF7E3-47B0-442C-8851-05D06CC53A4F}" presName="iconBgRect" presStyleLbl="bgShp" presStyleIdx="1" presStyleCnt="3"/>
      <dgm:spPr>
        <a:solidFill>
          <a:srgbClr val="00B050"/>
        </a:solidFill>
      </dgm:spPr>
    </dgm:pt>
    <dgm:pt modelId="{BA8ACB85-B470-4736-89C8-7BA125194318}" type="pres">
      <dgm:prSet presAssocID="{9BAFF7E3-47B0-442C-8851-05D06CC53A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C60D43EB-173B-4C5D-BD70-AFD684BB64D2}" type="pres">
      <dgm:prSet presAssocID="{9BAFF7E3-47B0-442C-8851-05D06CC53A4F}" presName="spaceRect" presStyleCnt="0"/>
      <dgm:spPr/>
    </dgm:pt>
    <dgm:pt modelId="{5BEB620C-FB36-4654-9297-A8F94CAA7EE1}" type="pres">
      <dgm:prSet presAssocID="{9BAFF7E3-47B0-442C-8851-05D06CC53A4F}" presName="textRect" presStyleLbl="revTx" presStyleIdx="1" presStyleCnt="3">
        <dgm:presLayoutVars>
          <dgm:chMax val="1"/>
          <dgm:chPref val="1"/>
        </dgm:presLayoutVars>
      </dgm:prSet>
      <dgm:spPr/>
    </dgm:pt>
    <dgm:pt modelId="{05AA3AC1-D8D8-4F1D-82B7-64EFFAD1D1E8}" type="pres">
      <dgm:prSet presAssocID="{20C40580-803F-4F0C-9153-7A276FEB1B64}" presName="sibTrans" presStyleCnt="0"/>
      <dgm:spPr/>
    </dgm:pt>
    <dgm:pt modelId="{2BA7F3C9-C2E8-4538-AC2E-21973CD167C6}" type="pres">
      <dgm:prSet presAssocID="{30523041-595E-4556-B4AC-96CFA9459166}" presName="compNode" presStyleCnt="0"/>
      <dgm:spPr/>
    </dgm:pt>
    <dgm:pt modelId="{08000E23-3C00-485D-9233-DB98F0C8DC06}" type="pres">
      <dgm:prSet presAssocID="{30523041-595E-4556-B4AC-96CFA9459166}" presName="iconBgRect" presStyleLbl="bgShp" presStyleIdx="2" presStyleCnt="3"/>
      <dgm:spPr>
        <a:solidFill>
          <a:srgbClr val="0070C0"/>
        </a:solidFill>
      </dgm:spPr>
    </dgm:pt>
    <dgm:pt modelId="{B5B5B260-906C-49D1-BC25-042B77EB9EBE}" type="pres">
      <dgm:prSet presAssocID="{30523041-595E-4556-B4AC-96CFA94591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19FAE31F-4308-4CCF-BF1C-C7E4A409FC41}" type="pres">
      <dgm:prSet presAssocID="{30523041-595E-4556-B4AC-96CFA9459166}" presName="spaceRect" presStyleCnt="0"/>
      <dgm:spPr/>
    </dgm:pt>
    <dgm:pt modelId="{860E225C-A8FE-4B6D-8420-5119D35B9075}" type="pres">
      <dgm:prSet presAssocID="{30523041-595E-4556-B4AC-96CFA9459166}" presName="textRect" presStyleLbl="revTx" presStyleIdx="2" presStyleCnt="3">
        <dgm:presLayoutVars>
          <dgm:chMax val="1"/>
          <dgm:chPref val="1"/>
        </dgm:presLayoutVars>
      </dgm:prSet>
      <dgm:spPr/>
    </dgm:pt>
  </dgm:ptLst>
  <dgm:cxnLst>
    <dgm:cxn modelId="{5AA88509-4631-4491-9527-12010C84D6AC}" srcId="{279FE8FE-1EE8-46AB-9379-940BA591F6D1}" destId="{30523041-595E-4556-B4AC-96CFA9459166}" srcOrd="2" destOrd="0" parTransId="{ECEDC4BA-F33B-471D-A066-DAFB004B78DB}" sibTransId="{01DAC1FD-5F4B-4A7C-A590-73C9B0D2109F}"/>
    <dgm:cxn modelId="{1D51E127-F4FD-49FE-B885-93EA0176A3B2}" type="presOf" srcId="{279FE8FE-1EE8-46AB-9379-940BA591F6D1}" destId="{E96D1ECB-9E91-40DB-ADE5-904F93D414E4}" srcOrd="0" destOrd="0" presId="urn:microsoft.com/office/officeart/2018/5/layout/IconCircleLabelList"/>
    <dgm:cxn modelId="{13122564-C22C-4FDB-8BE7-A94853AF6D87}" type="presOf" srcId="{30523041-595E-4556-B4AC-96CFA9459166}" destId="{860E225C-A8FE-4B6D-8420-5119D35B9075}" srcOrd="0" destOrd="0" presId="urn:microsoft.com/office/officeart/2018/5/layout/IconCircleLabelList"/>
    <dgm:cxn modelId="{2962349B-2976-4C2F-B1B5-43946BFBCF0E}" srcId="{279FE8FE-1EE8-46AB-9379-940BA591F6D1}" destId="{3442BCF9-E325-46E6-8A5F-06FCF79A49A2}" srcOrd="0" destOrd="0" parTransId="{417E3205-4912-4E2E-9F1C-59E9B555ADAF}" sibTransId="{88A5D00F-26A9-4BBA-B4A4-672E80B70E3E}"/>
    <dgm:cxn modelId="{CC5363AE-FD34-43F9-8284-1A9DF8F68F33}" type="presOf" srcId="{3442BCF9-E325-46E6-8A5F-06FCF79A49A2}" destId="{4346A52E-BB00-45D5-BC20-3D4EAF97DE34}" srcOrd="0" destOrd="0" presId="urn:microsoft.com/office/officeart/2018/5/layout/IconCircleLabelList"/>
    <dgm:cxn modelId="{5F5ED1CC-9B37-420B-A1E7-ACF68786E3CA}" srcId="{279FE8FE-1EE8-46AB-9379-940BA591F6D1}" destId="{9BAFF7E3-47B0-442C-8851-05D06CC53A4F}" srcOrd="1" destOrd="0" parTransId="{D859C5A4-C1EC-4AF2-9955-C2D9B99F6A84}" sibTransId="{20C40580-803F-4F0C-9153-7A276FEB1B64}"/>
    <dgm:cxn modelId="{C0F861D9-757C-4A47-9D80-9C9364822042}" type="presOf" srcId="{9BAFF7E3-47B0-442C-8851-05D06CC53A4F}" destId="{5BEB620C-FB36-4654-9297-A8F94CAA7EE1}" srcOrd="0" destOrd="0" presId="urn:microsoft.com/office/officeart/2018/5/layout/IconCircleLabelList"/>
    <dgm:cxn modelId="{F5298049-81EA-4C61-B12B-04E0A8EC14BF}" type="presParOf" srcId="{E96D1ECB-9E91-40DB-ADE5-904F93D414E4}" destId="{E114318B-F036-4729-B2D5-92BEA409FAA7}" srcOrd="0" destOrd="0" presId="urn:microsoft.com/office/officeart/2018/5/layout/IconCircleLabelList"/>
    <dgm:cxn modelId="{9DDB10AA-74CF-46E4-B2F8-9746241D3FDE}" type="presParOf" srcId="{E114318B-F036-4729-B2D5-92BEA409FAA7}" destId="{72C81163-1AF6-4892-A686-9E050BCA89B3}" srcOrd="0" destOrd="0" presId="urn:microsoft.com/office/officeart/2018/5/layout/IconCircleLabelList"/>
    <dgm:cxn modelId="{1C496B19-AFCE-43AE-AEBC-392078C980AA}" type="presParOf" srcId="{E114318B-F036-4729-B2D5-92BEA409FAA7}" destId="{DE4B7AE8-2836-4EEC-B68A-B506BDC3E124}" srcOrd="1" destOrd="0" presId="urn:microsoft.com/office/officeart/2018/5/layout/IconCircleLabelList"/>
    <dgm:cxn modelId="{584B73F6-B7F3-458C-87BF-1528541D347F}" type="presParOf" srcId="{E114318B-F036-4729-B2D5-92BEA409FAA7}" destId="{A8C2EB33-BBD7-4C56-B946-20CF45174ED1}" srcOrd="2" destOrd="0" presId="urn:microsoft.com/office/officeart/2018/5/layout/IconCircleLabelList"/>
    <dgm:cxn modelId="{9E209564-8623-4466-B138-65B32BC9E4A4}" type="presParOf" srcId="{E114318B-F036-4729-B2D5-92BEA409FAA7}" destId="{4346A52E-BB00-45D5-BC20-3D4EAF97DE34}" srcOrd="3" destOrd="0" presId="urn:microsoft.com/office/officeart/2018/5/layout/IconCircleLabelList"/>
    <dgm:cxn modelId="{8736474C-6C0D-44CB-84F3-79724711D046}" type="presParOf" srcId="{E96D1ECB-9E91-40DB-ADE5-904F93D414E4}" destId="{2B423D4D-D461-47D6-88FC-9F08957513C1}" srcOrd="1" destOrd="0" presId="urn:microsoft.com/office/officeart/2018/5/layout/IconCircleLabelList"/>
    <dgm:cxn modelId="{6D482BB5-0073-4820-97AD-9C5BBFCAD101}" type="presParOf" srcId="{E96D1ECB-9E91-40DB-ADE5-904F93D414E4}" destId="{4F361D67-5D6D-4950-98E7-6D58010471E7}" srcOrd="2" destOrd="0" presId="urn:microsoft.com/office/officeart/2018/5/layout/IconCircleLabelList"/>
    <dgm:cxn modelId="{FAA564E4-C8E1-486F-A86A-405F262256E8}" type="presParOf" srcId="{4F361D67-5D6D-4950-98E7-6D58010471E7}" destId="{061F0618-1F9C-4B3E-9BE1-DB4C23B6F13F}" srcOrd="0" destOrd="0" presId="urn:microsoft.com/office/officeart/2018/5/layout/IconCircleLabelList"/>
    <dgm:cxn modelId="{F6CE7B5E-1A1D-4F97-BA9F-C267116FF458}" type="presParOf" srcId="{4F361D67-5D6D-4950-98E7-6D58010471E7}" destId="{BA8ACB85-B470-4736-89C8-7BA125194318}" srcOrd="1" destOrd="0" presId="urn:microsoft.com/office/officeart/2018/5/layout/IconCircleLabelList"/>
    <dgm:cxn modelId="{9564D44D-B159-4584-BF25-36CC9E49DC78}" type="presParOf" srcId="{4F361D67-5D6D-4950-98E7-6D58010471E7}" destId="{C60D43EB-173B-4C5D-BD70-AFD684BB64D2}" srcOrd="2" destOrd="0" presId="urn:microsoft.com/office/officeart/2018/5/layout/IconCircleLabelList"/>
    <dgm:cxn modelId="{7830C054-92A9-48A7-9DC3-EC76B91D11E2}" type="presParOf" srcId="{4F361D67-5D6D-4950-98E7-6D58010471E7}" destId="{5BEB620C-FB36-4654-9297-A8F94CAA7EE1}" srcOrd="3" destOrd="0" presId="urn:microsoft.com/office/officeart/2018/5/layout/IconCircleLabelList"/>
    <dgm:cxn modelId="{F1CEA84A-1D21-4812-98B2-A417A5D69CAA}" type="presParOf" srcId="{E96D1ECB-9E91-40DB-ADE5-904F93D414E4}" destId="{05AA3AC1-D8D8-4F1D-82B7-64EFFAD1D1E8}" srcOrd="3" destOrd="0" presId="urn:microsoft.com/office/officeart/2018/5/layout/IconCircleLabelList"/>
    <dgm:cxn modelId="{0DAB61D3-1446-4E0E-AA8B-4A085562C21A}" type="presParOf" srcId="{E96D1ECB-9E91-40DB-ADE5-904F93D414E4}" destId="{2BA7F3C9-C2E8-4538-AC2E-21973CD167C6}" srcOrd="4" destOrd="0" presId="urn:microsoft.com/office/officeart/2018/5/layout/IconCircleLabelList"/>
    <dgm:cxn modelId="{9CE7E39F-0426-4837-A948-42FB1164C9F0}" type="presParOf" srcId="{2BA7F3C9-C2E8-4538-AC2E-21973CD167C6}" destId="{08000E23-3C00-485D-9233-DB98F0C8DC06}" srcOrd="0" destOrd="0" presId="urn:microsoft.com/office/officeart/2018/5/layout/IconCircleLabelList"/>
    <dgm:cxn modelId="{2F36AC5E-1CCF-4B1A-B799-A3A7A1562257}" type="presParOf" srcId="{2BA7F3C9-C2E8-4538-AC2E-21973CD167C6}" destId="{B5B5B260-906C-49D1-BC25-042B77EB9EBE}" srcOrd="1" destOrd="0" presId="urn:microsoft.com/office/officeart/2018/5/layout/IconCircleLabelList"/>
    <dgm:cxn modelId="{C4067233-69B4-4258-B14A-8D87964333F3}" type="presParOf" srcId="{2BA7F3C9-C2E8-4538-AC2E-21973CD167C6}" destId="{19FAE31F-4308-4CCF-BF1C-C7E4A409FC41}" srcOrd="2" destOrd="0" presId="urn:microsoft.com/office/officeart/2018/5/layout/IconCircleLabelList"/>
    <dgm:cxn modelId="{442D978A-6DBE-4060-8595-870F1A15A87C}" type="presParOf" srcId="{2BA7F3C9-C2E8-4538-AC2E-21973CD167C6}" destId="{860E225C-A8FE-4B6D-8420-5119D35B9075}"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81163-1AF6-4892-A686-9E050BCA89B3}">
      <dsp:nvSpPr>
        <dsp:cNvPr id="0" name=""/>
        <dsp:cNvSpPr/>
      </dsp:nvSpPr>
      <dsp:spPr>
        <a:xfrm>
          <a:off x="616949" y="256422"/>
          <a:ext cx="1818562" cy="1818562"/>
        </a:xfrm>
        <a:prstGeom prst="ellipse">
          <a:avLst/>
        </a:prstGeom>
        <a:solidFill>
          <a:srgbClr val="002060"/>
        </a:solidFill>
        <a:ln>
          <a:noFill/>
        </a:ln>
        <a:effectLst/>
      </dsp:spPr>
      <dsp:style>
        <a:lnRef idx="0">
          <a:scrgbClr r="0" g="0" b="0"/>
        </a:lnRef>
        <a:fillRef idx="1">
          <a:scrgbClr r="0" g="0" b="0"/>
        </a:fillRef>
        <a:effectRef idx="0">
          <a:scrgbClr r="0" g="0" b="0"/>
        </a:effectRef>
        <a:fontRef idx="minor"/>
      </dsp:style>
    </dsp:sp>
    <dsp:sp modelId="{DE4B7AE8-2836-4EEC-B68A-B506BDC3E124}">
      <dsp:nvSpPr>
        <dsp:cNvPr id="0" name=""/>
        <dsp:cNvSpPr/>
      </dsp:nvSpPr>
      <dsp:spPr>
        <a:xfrm>
          <a:off x="1004512" y="64398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46A52E-BB00-45D5-BC20-3D4EAF97DE34}">
      <dsp:nvSpPr>
        <dsp:cNvPr id="0" name=""/>
        <dsp:cNvSpPr/>
      </dsp:nvSpPr>
      <dsp:spPr>
        <a:xfrm>
          <a:off x="35606"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Minimize loss risk</a:t>
          </a:r>
        </a:p>
      </dsp:txBody>
      <dsp:txXfrm>
        <a:off x="35606" y="2641422"/>
        <a:ext cx="2981250" cy="720000"/>
      </dsp:txXfrm>
    </dsp:sp>
    <dsp:sp modelId="{061F0618-1F9C-4B3E-9BE1-DB4C23B6F13F}">
      <dsp:nvSpPr>
        <dsp:cNvPr id="0" name=""/>
        <dsp:cNvSpPr/>
      </dsp:nvSpPr>
      <dsp:spPr>
        <a:xfrm>
          <a:off x="4119918" y="256422"/>
          <a:ext cx="1818562" cy="1818562"/>
        </a:xfrm>
        <a:prstGeom prst="ellipse">
          <a:avLst/>
        </a:prstGeom>
        <a:solidFill>
          <a:srgbClr val="00B050"/>
        </a:solidFill>
        <a:ln>
          <a:noFill/>
        </a:ln>
        <a:effectLst/>
      </dsp:spPr>
      <dsp:style>
        <a:lnRef idx="0">
          <a:scrgbClr r="0" g="0" b="0"/>
        </a:lnRef>
        <a:fillRef idx="1">
          <a:scrgbClr r="0" g="0" b="0"/>
        </a:fillRef>
        <a:effectRef idx="0">
          <a:scrgbClr r="0" g="0" b="0"/>
        </a:effectRef>
        <a:fontRef idx="minor"/>
      </dsp:style>
    </dsp:sp>
    <dsp:sp modelId="{BA8ACB85-B470-4736-89C8-7BA125194318}">
      <dsp:nvSpPr>
        <dsp:cNvPr id="0" name=""/>
        <dsp:cNvSpPr/>
      </dsp:nvSpPr>
      <dsp:spPr>
        <a:xfrm>
          <a:off x="4507481" y="64398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EB620C-FB36-4654-9297-A8F94CAA7EE1}">
      <dsp:nvSpPr>
        <dsp:cNvPr id="0" name=""/>
        <dsp:cNvSpPr/>
      </dsp:nvSpPr>
      <dsp:spPr>
        <a:xfrm>
          <a:off x="3538574"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Determining interest rate</a:t>
          </a:r>
        </a:p>
      </dsp:txBody>
      <dsp:txXfrm>
        <a:off x="3538574" y="2641422"/>
        <a:ext cx="2981250" cy="720000"/>
      </dsp:txXfrm>
    </dsp:sp>
    <dsp:sp modelId="{08000E23-3C00-485D-9233-DB98F0C8DC06}">
      <dsp:nvSpPr>
        <dsp:cNvPr id="0" name=""/>
        <dsp:cNvSpPr/>
      </dsp:nvSpPr>
      <dsp:spPr>
        <a:xfrm>
          <a:off x="7622887" y="256422"/>
          <a:ext cx="1818562" cy="1818562"/>
        </a:xfrm>
        <a:prstGeom prst="ellipse">
          <a:avLst/>
        </a:prstGeom>
        <a:solidFill>
          <a:srgbClr val="0070C0"/>
        </a:solidFill>
        <a:ln>
          <a:noFill/>
        </a:ln>
        <a:effectLst/>
      </dsp:spPr>
      <dsp:style>
        <a:lnRef idx="0">
          <a:scrgbClr r="0" g="0" b="0"/>
        </a:lnRef>
        <a:fillRef idx="1">
          <a:scrgbClr r="0" g="0" b="0"/>
        </a:fillRef>
        <a:effectRef idx="0">
          <a:scrgbClr r="0" g="0" b="0"/>
        </a:effectRef>
        <a:fontRef idx="minor"/>
      </dsp:style>
    </dsp:sp>
    <dsp:sp modelId="{B5B5B260-906C-49D1-BC25-042B77EB9EBE}">
      <dsp:nvSpPr>
        <dsp:cNvPr id="0" name=""/>
        <dsp:cNvSpPr/>
      </dsp:nvSpPr>
      <dsp:spPr>
        <a:xfrm>
          <a:off x="8010450" y="64398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0E225C-A8FE-4B6D-8420-5119D35B9075}">
      <dsp:nvSpPr>
        <dsp:cNvPr id="0" name=""/>
        <dsp:cNvSpPr/>
      </dsp:nvSpPr>
      <dsp:spPr>
        <a:xfrm>
          <a:off x="7041543"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highlight>
                <a:srgbClr val="FFFF00"/>
              </a:highlight>
            </a:rPr>
            <a:t>Loan decision</a:t>
          </a:r>
        </a:p>
      </dsp:txBody>
      <dsp:txXfrm>
        <a:off x="7041543" y="264142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D8DFE-54CC-41B3-BB9F-8A75AC47A501}"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40A4-BD05-4F51-B5BA-24A934EBA403}" type="slidenum">
              <a:rPr lang="en-US" smtClean="0"/>
              <a:t>‹#›</a:t>
            </a:fld>
            <a:endParaRPr lang="en-US"/>
          </a:p>
        </p:txBody>
      </p:sp>
    </p:spTree>
    <p:extLst>
      <p:ext uri="{BB962C8B-B14F-4D97-AF65-F5344CB8AC3E}">
        <p14:creationId xmlns:p14="http://schemas.microsoft.com/office/powerpoint/2010/main" val="298778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46D5EE1-B835-494D-8B16-061B3220E8D8}" type="slidenum">
              <a:rPr lang="en-US" smtClean="0"/>
              <a:t>‹#›</a:t>
            </a:fld>
            <a:endParaRPr lang="en-US"/>
          </a:p>
        </p:txBody>
      </p:sp>
    </p:spTree>
    <p:extLst>
      <p:ext uri="{BB962C8B-B14F-4D97-AF65-F5344CB8AC3E}">
        <p14:creationId xmlns:p14="http://schemas.microsoft.com/office/powerpoint/2010/main" val="196689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162156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45787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8476C-C981-41C9-84E1-7273DA27FDBD}"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65816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A08476C-C981-41C9-84E1-7273DA27FDBD}" type="datetimeFigureOut">
              <a:rPr lang="en-US" smtClean="0"/>
              <a:t>12/26/2023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46D5EE1-B835-494D-8B16-061B3220E8D8}" type="slidenum">
              <a:rPr lang="en-US" smtClean="0"/>
              <a:t>‹#›</a:t>
            </a:fld>
            <a:endParaRPr lang="en-US"/>
          </a:p>
        </p:txBody>
      </p:sp>
    </p:spTree>
    <p:extLst>
      <p:ext uri="{BB962C8B-B14F-4D97-AF65-F5344CB8AC3E}">
        <p14:creationId xmlns:p14="http://schemas.microsoft.com/office/powerpoint/2010/main" val="370471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8476C-C981-41C9-84E1-7273DA27FDBD}"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55127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8476C-C981-41C9-84E1-7273DA27FDBD}" type="datetimeFigureOut">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46954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8476C-C981-41C9-84E1-7273DA27FDBD}" type="datetimeFigureOut">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957055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8476C-C981-41C9-84E1-7273DA27FDBD}" type="datetimeFigureOut">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368456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8476C-C981-41C9-84E1-7273DA27FDBD}"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191400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8476C-C981-41C9-84E1-7273DA27FDBD}" type="datetimeFigureOut">
              <a:rPr lang="en-US" smtClean="0"/>
              <a:t>12/26/2023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6D5EE1-B835-494D-8B16-061B3220E8D8}" type="slidenum">
              <a:rPr lang="en-US" smtClean="0"/>
              <a:t>‹#›</a:t>
            </a:fld>
            <a:endParaRPr lang="en-US"/>
          </a:p>
        </p:txBody>
      </p:sp>
    </p:spTree>
    <p:extLst>
      <p:ext uri="{BB962C8B-B14F-4D97-AF65-F5344CB8AC3E}">
        <p14:creationId xmlns:p14="http://schemas.microsoft.com/office/powerpoint/2010/main" val="27699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A08476C-C981-41C9-84E1-7273DA27FDBD}" type="datetimeFigureOut">
              <a:rPr lang="en-US" smtClean="0"/>
              <a:t>12/26/2023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46D5EE1-B835-494D-8B16-061B3220E8D8}" type="slidenum">
              <a:rPr lang="en-US" smtClean="0"/>
              <a:t>‹#›</a:t>
            </a:fld>
            <a:endParaRPr lang="en-US"/>
          </a:p>
        </p:txBody>
      </p:sp>
    </p:spTree>
    <p:extLst>
      <p:ext uri="{BB962C8B-B14F-4D97-AF65-F5344CB8AC3E}">
        <p14:creationId xmlns:p14="http://schemas.microsoft.com/office/powerpoint/2010/main" val="30701109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BAHTAWOONS/RFM_UNSUPERVISED_ONLINE_RETAIL" TargetMode="Externa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BB45-9981-173C-8C9D-1C3FD2E92497}"/>
              </a:ext>
            </a:extLst>
          </p:cNvPr>
          <p:cNvSpPr>
            <a:spLocks noGrp="1"/>
          </p:cNvSpPr>
          <p:nvPr>
            <p:ph type="ctrTitle"/>
          </p:nvPr>
        </p:nvSpPr>
        <p:spPr>
          <a:xfrm>
            <a:off x="957306" y="1561513"/>
            <a:ext cx="10184306" cy="2588455"/>
          </a:xfrm>
          <a:solidFill>
            <a:srgbClr val="FFC000"/>
          </a:solidFill>
        </p:spPr>
        <p:txBody>
          <a:bodyPr/>
          <a:lstStyle/>
          <a:p>
            <a:r>
              <a:rPr lang="en-US" dirty="0"/>
              <a:t>LOAN 2 wheel CREDIT SCORE PREDICTION	</a:t>
            </a:r>
          </a:p>
        </p:txBody>
      </p:sp>
    </p:spTree>
    <p:extLst>
      <p:ext uri="{BB962C8B-B14F-4D97-AF65-F5344CB8AC3E}">
        <p14:creationId xmlns:p14="http://schemas.microsoft.com/office/powerpoint/2010/main" val="38192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FA71-CB01-02E3-C26B-737C3A7C5C6B}"/>
              </a:ext>
            </a:extLst>
          </p:cNvPr>
          <p:cNvSpPr>
            <a:spLocks noGrp="1"/>
          </p:cNvSpPr>
          <p:nvPr>
            <p:ph type="title"/>
          </p:nvPr>
        </p:nvSpPr>
        <p:spPr>
          <a:xfrm>
            <a:off x="1069848" y="484632"/>
            <a:ext cx="10058400" cy="853838"/>
          </a:xfrm>
        </p:spPr>
        <p:txBody>
          <a:bodyPr/>
          <a:lstStyle/>
          <a:p>
            <a:r>
              <a:rPr lang="en-US" dirty="0">
                <a:highlight>
                  <a:srgbClr val="F7C232"/>
                </a:highlight>
              </a:rPr>
              <a:t>Feature</a:t>
            </a:r>
            <a:r>
              <a:rPr lang="en-US" dirty="0">
                <a:highlight>
                  <a:srgbClr val="99FFCC"/>
                </a:highlight>
              </a:rPr>
              <a:t> </a:t>
            </a:r>
          </a:p>
        </p:txBody>
      </p:sp>
      <p:pic>
        <p:nvPicPr>
          <p:cNvPr id="5" name="Content Placeholder 4">
            <a:extLst>
              <a:ext uri="{FF2B5EF4-FFF2-40B4-BE49-F238E27FC236}">
                <a16:creationId xmlns:a16="http://schemas.microsoft.com/office/drawing/2014/main" id="{37F977B8-33AC-8D11-3AF6-B497F31AE1C2}"/>
              </a:ext>
            </a:extLst>
          </p:cNvPr>
          <p:cNvPicPr>
            <a:picLocks noGrp="1" noChangeAspect="1"/>
          </p:cNvPicPr>
          <p:nvPr>
            <p:ph idx="1"/>
          </p:nvPr>
        </p:nvPicPr>
        <p:blipFill>
          <a:blip r:embed="rId3"/>
          <a:stretch>
            <a:fillRect/>
          </a:stretch>
        </p:blipFill>
        <p:spPr>
          <a:xfrm>
            <a:off x="715617" y="1688123"/>
            <a:ext cx="5229550" cy="3840480"/>
          </a:xfrm>
        </p:spPr>
      </p:pic>
      <p:sp>
        <p:nvSpPr>
          <p:cNvPr id="6" name="TextBox 5">
            <a:extLst>
              <a:ext uri="{FF2B5EF4-FFF2-40B4-BE49-F238E27FC236}">
                <a16:creationId xmlns:a16="http://schemas.microsoft.com/office/drawing/2014/main" id="{F983A645-83BB-8462-22AA-9BAA7B6B148A}"/>
              </a:ext>
            </a:extLst>
          </p:cNvPr>
          <p:cNvSpPr txBox="1"/>
          <p:nvPr/>
        </p:nvSpPr>
        <p:spPr>
          <a:xfrm>
            <a:off x="6499273" y="1688123"/>
            <a:ext cx="4977109" cy="4524315"/>
          </a:xfrm>
          <a:prstGeom prst="rect">
            <a:avLst/>
          </a:prstGeom>
          <a:solidFill>
            <a:srgbClr val="00FFCC"/>
          </a:solidFill>
        </p:spPr>
        <p:txBody>
          <a:bodyPr wrap="square" rtlCol="0">
            <a:spAutoFit/>
          </a:bodyPr>
          <a:lstStyle/>
          <a:p>
            <a:pPr marL="285750" indent="-285750">
              <a:buFont typeface="Arial" panose="020B0604020202020204" pitchFamily="34" charset="0"/>
              <a:buChar char="•"/>
            </a:pPr>
            <a:r>
              <a:rPr lang="en-US" dirty="0"/>
              <a:t>Drop One feature </a:t>
            </a:r>
            <a:r>
              <a:rPr lang="en-US" dirty="0">
                <a:highlight>
                  <a:srgbClr val="FFFF00"/>
                </a:highlight>
              </a:rPr>
              <a:t>Profile score </a:t>
            </a:r>
            <a:r>
              <a:rPr lang="en-US" dirty="0"/>
              <a:t>because unknown value based (no information on how to get the value)</a:t>
            </a:r>
          </a:p>
          <a:p>
            <a:endParaRPr lang="en-US" dirty="0"/>
          </a:p>
          <a:p>
            <a:endParaRPr lang="en-US" dirty="0"/>
          </a:p>
          <a:p>
            <a:pPr marL="285750" indent="-285750">
              <a:buFont typeface="Arial" panose="020B0604020202020204" pitchFamily="34" charset="0"/>
              <a:buChar char="•"/>
            </a:pPr>
            <a:r>
              <a:rPr lang="en-US" dirty="0"/>
              <a:t>Encode + 1 feature based on the existing feature:</a:t>
            </a:r>
          </a:p>
          <a:p>
            <a:endParaRPr lang="en-US" dirty="0"/>
          </a:p>
          <a:p>
            <a:r>
              <a:rPr lang="en-US" dirty="0"/>
              <a:t>	Property Value:</a:t>
            </a:r>
          </a:p>
          <a:p>
            <a:r>
              <a:rPr lang="en-US" dirty="0"/>
              <a:t>	</a:t>
            </a:r>
          </a:p>
          <a:p>
            <a:r>
              <a:rPr lang="en-US" dirty="0"/>
              <a:t>	Description : Value the reason 	customer 	want to loan (two wheel’s 	value)</a:t>
            </a:r>
          </a:p>
          <a:p>
            <a:r>
              <a:rPr lang="en-US" dirty="0"/>
              <a:t>	type : float	</a:t>
            </a:r>
          </a:p>
          <a:p>
            <a:r>
              <a:rPr lang="en-US" dirty="0"/>
              <a:t>	</a:t>
            </a:r>
          </a:p>
          <a:p>
            <a:r>
              <a:rPr lang="en-US" dirty="0"/>
              <a:t>	Build by : Loan Amount / (LTV Ratio / 	100 )</a:t>
            </a:r>
          </a:p>
        </p:txBody>
      </p:sp>
      <p:sp>
        <p:nvSpPr>
          <p:cNvPr id="3" name="Oval 2">
            <a:extLst>
              <a:ext uri="{FF2B5EF4-FFF2-40B4-BE49-F238E27FC236}">
                <a16:creationId xmlns:a16="http://schemas.microsoft.com/office/drawing/2014/main" id="{0C1D1E89-47FB-ED1C-2979-651C9381C6C0}"/>
              </a:ext>
            </a:extLst>
          </p:cNvPr>
          <p:cNvSpPr/>
          <p:nvPr/>
        </p:nvSpPr>
        <p:spPr>
          <a:xfrm>
            <a:off x="957307" y="4909625"/>
            <a:ext cx="1391998" cy="26025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6096429-A821-DE88-922C-D92BCDAEE79C}"/>
              </a:ext>
            </a:extLst>
          </p:cNvPr>
          <p:cNvCxnSpPr/>
          <p:nvPr/>
        </p:nvCxnSpPr>
        <p:spPr>
          <a:xfrm>
            <a:off x="2025748" y="5169877"/>
            <a:ext cx="998806" cy="1042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F0444BE-41F9-CB99-1F77-87F986611DFE}"/>
              </a:ext>
            </a:extLst>
          </p:cNvPr>
          <p:cNvSpPr txBox="1"/>
          <p:nvPr/>
        </p:nvSpPr>
        <p:spPr>
          <a:xfrm>
            <a:off x="3216422" y="6212438"/>
            <a:ext cx="1268438" cy="369332"/>
          </a:xfrm>
          <a:prstGeom prst="rect">
            <a:avLst/>
          </a:prstGeom>
          <a:solidFill>
            <a:srgbClr val="FFFF00"/>
          </a:solidFill>
        </p:spPr>
        <p:txBody>
          <a:bodyPr wrap="square" rtlCol="0">
            <a:spAutoFit/>
          </a:bodyPr>
          <a:lstStyle/>
          <a:p>
            <a:r>
              <a:rPr lang="en-US" dirty="0"/>
              <a:t>DROPPED</a:t>
            </a:r>
          </a:p>
        </p:txBody>
      </p:sp>
    </p:spTree>
    <p:extLst>
      <p:ext uri="{BB962C8B-B14F-4D97-AF65-F5344CB8AC3E}">
        <p14:creationId xmlns:p14="http://schemas.microsoft.com/office/powerpoint/2010/main" val="19333565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5C69-A75E-3AF3-784A-0D9616247C97}"/>
              </a:ext>
            </a:extLst>
          </p:cNvPr>
          <p:cNvSpPr>
            <a:spLocks noGrp="1"/>
          </p:cNvSpPr>
          <p:nvPr>
            <p:ph type="title"/>
          </p:nvPr>
        </p:nvSpPr>
        <p:spPr>
          <a:xfrm>
            <a:off x="1069848" y="484632"/>
            <a:ext cx="10058400" cy="1489942"/>
          </a:xfrm>
        </p:spPr>
        <p:txBody>
          <a:bodyPr>
            <a:normAutofit/>
          </a:bodyPr>
          <a:lstStyle/>
          <a:p>
            <a:r>
              <a:rPr lang="en-US" sz="4400" dirty="0">
                <a:highlight>
                  <a:srgbClr val="F7C232"/>
                </a:highlight>
              </a:rPr>
              <a:t>Data </a:t>
            </a:r>
            <a:r>
              <a:rPr lang="en-US" sz="4400" dirty="0" err="1">
                <a:highlight>
                  <a:srgbClr val="F7C232"/>
                </a:highlight>
              </a:rPr>
              <a:t>cLEANING</a:t>
            </a:r>
            <a:endParaRPr lang="en-US" sz="4400" dirty="0">
              <a:highlight>
                <a:srgbClr val="F7C232"/>
              </a:highlight>
            </a:endParaRPr>
          </a:p>
        </p:txBody>
      </p:sp>
      <p:sp>
        <p:nvSpPr>
          <p:cNvPr id="5" name="Content Placeholder 4">
            <a:extLst>
              <a:ext uri="{FF2B5EF4-FFF2-40B4-BE49-F238E27FC236}">
                <a16:creationId xmlns:a16="http://schemas.microsoft.com/office/drawing/2014/main" id="{B6768370-7269-57A2-874E-39105BB1DFB7}"/>
              </a:ext>
            </a:extLst>
          </p:cNvPr>
          <p:cNvSpPr>
            <a:spLocks noGrp="1"/>
          </p:cNvSpPr>
          <p:nvPr>
            <p:ph idx="1"/>
          </p:nvPr>
        </p:nvSpPr>
        <p:spPr>
          <a:solidFill>
            <a:srgbClr val="00FFCC"/>
          </a:solidFill>
        </p:spPr>
        <p:txBody>
          <a:bodyPr/>
          <a:lstStyle/>
          <a:p>
            <a:pPr marL="0" indent="0">
              <a:buNone/>
            </a:pPr>
            <a:r>
              <a:rPr lang="en-US" dirty="0"/>
              <a:t>Duplicated Handling :</a:t>
            </a:r>
          </a:p>
          <a:p>
            <a:r>
              <a:rPr lang="en-US" dirty="0"/>
              <a:t>279.856 entries data </a:t>
            </a:r>
          </a:p>
          <a:p>
            <a:r>
              <a:rPr lang="en-US" dirty="0"/>
              <a:t>Problem : Duplicated records (All columns subset) = 100.814 rows</a:t>
            </a:r>
          </a:p>
          <a:p>
            <a:r>
              <a:rPr lang="en-US" dirty="0"/>
              <a:t>Handle : Drop into 179.042 rows</a:t>
            </a:r>
          </a:p>
          <a:p>
            <a:endParaRPr lang="en-US" dirty="0"/>
          </a:p>
          <a:p>
            <a:pPr marL="0" indent="0">
              <a:buNone/>
            </a:pPr>
            <a:r>
              <a:rPr lang="en-US" dirty="0"/>
              <a:t>Missing Value Handling :</a:t>
            </a:r>
          </a:p>
          <a:p>
            <a:pPr marL="0" indent="0">
              <a:buNone/>
            </a:pPr>
            <a:r>
              <a:rPr lang="en-US" dirty="0"/>
              <a:t>Feature : Occupation (11.690 rows/ 6%)</a:t>
            </a:r>
          </a:p>
          <a:p>
            <a:pPr marL="0" indent="0">
              <a:buNone/>
            </a:pPr>
            <a:r>
              <a:rPr lang="en-US" dirty="0"/>
              <a:t>Problem : Missing value are based on Unemployed customer (Employments profile)</a:t>
            </a:r>
          </a:p>
          <a:p>
            <a:pPr marL="0" indent="0">
              <a:buNone/>
            </a:pPr>
            <a:r>
              <a:rPr lang="en-US" dirty="0"/>
              <a:t>Handle : Change the value to “ None”</a:t>
            </a:r>
          </a:p>
        </p:txBody>
      </p:sp>
      <p:sp>
        <p:nvSpPr>
          <p:cNvPr id="6" name="Rectangle 2">
            <a:extLst>
              <a:ext uri="{FF2B5EF4-FFF2-40B4-BE49-F238E27FC236}">
                <a16:creationId xmlns:a16="http://schemas.microsoft.com/office/drawing/2014/main" id="{7C335E49-7A12-1950-ECCC-63B9C2E5BCF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6226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51E6-DCF4-9D91-E5ED-2125036AB492}"/>
              </a:ext>
            </a:extLst>
          </p:cNvPr>
          <p:cNvSpPr>
            <a:spLocks noGrp="1"/>
          </p:cNvSpPr>
          <p:nvPr>
            <p:ph type="title"/>
          </p:nvPr>
        </p:nvSpPr>
        <p:spPr>
          <a:xfrm>
            <a:off x="1104673" y="188052"/>
            <a:ext cx="10058400" cy="1304411"/>
          </a:xfrm>
        </p:spPr>
        <p:txBody>
          <a:bodyPr>
            <a:normAutofit/>
          </a:bodyPr>
          <a:lstStyle/>
          <a:p>
            <a:r>
              <a:rPr lang="en-US" sz="4400" dirty="0">
                <a:highlight>
                  <a:srgbClr val="F7C232"/>
                </a:highlight>
              </a:rPr>
              <a:t>cleaning</a:t>
            </a:r>
          </a:p>
        </p:txBody>
      </p:sp>
      <p:sp>
        <p:nvSpPr>
          <p:cNvPr id="3" name="Content Placeholder 2">
            <a:extLst>
              <a:ext uri="{FF2B5EF4-FFF2-40B4-BE49-F238E27FC236}">
                <a16:creationId xmlns:a16="http://schemas.microsoft.com/office/drawing/2014/main" id="{BFB39CAF-5713-4849-3797-CC24322BE7A4}"/>
              </a:ext>
            </a:extLst>
          </p:cNvPr>
          <p:cNvSpPr>
            <a:spLocks noGrp="1"/>
          </p:cNvSpPr>
          <p:nvPr>
            <p:ph idx="1"/>
          </p:nvPr>
        </p:nvSpPr>
        <p:spPr>
          <a:xfrm>
            <a:off x="935612" y="1658656"/>
            <a:ext cx="10058400" cy="4050792"/>
          </a:xfrm>
        </p:spPr>
        <p:txBody>
          <a:bodyPr/>
          <a:lstStyle/>
          <a:p>
            <a:r>
              <a:rPr lang="en-US" dirty="0">
                <a:highlight>
                  <a:srgbClr val="00FFCC"/>
                </a:highlight>
              </a:rPr>
              <a:t>Loan tenure : </a:t>
            </a:r>
          </a:p>
          <a:p>
            <a:endParaRPr lang="en-US" dirty="0"/>
          </a:p>
        </p:txBody>
      </p:sp>
      <p:sp>
        <p:nvSpPr>
          <p:cNvPr id="6" name="TextBox 5">
            <a:extLst>
              <a:ext uri="{FF2B5EF4-FFF2-40B4-BE49-F238E27FC236}">
                <a16:creationId xmlns:a16="http://schemas.microsoft.com/office/drawing/2014/main" id="{F7C1B4FA-F420-951F-9E3E-393E563D3258}"/>
              </a:ext>
            </a:extLst>
          </p:cNvPr>
          <p:cNvSpPr txBox="1"/>
          <p:nvPr/>
        </p:nvSpPr>
        <p:spPr>
          <a:xfrm>
            <a:off x="6049565" y="2022219"/>
            <a:ext cx="4878208" cy="4247317"/>
          </a:xfrm>
          <a:prstGeom prst="rect">
            <a:avLst/>
          </a:prstGeom>
          <a:solidFill>
            <a:srgbClr val="00FFCC"/>
          </a:solidFill>
        </p:spPr>
        <p:txBody>
          <a:bodyPr wrap="square" rtlCol="0">
            <a:spAutoFit/>
          </a:bodyPr>
          <a:lstStyle/>
          <a:p>
            <a:r>
              <a:rPr lang="en-US" dirty="0"/>
              <a:t>Weird data, two wheeler loan tenure max up to 359 months (30 years)in concept, for two wheeler loan in India its really weird.</a:t>
            </a:r>
          </a:p>
          <a:p>
            <a:endParaRPr lang="en-US" dirty="0"/>
          </a:p>
          <a:p>
            <a:r>
              <a:rPr lang="en-US" dirty="0"/>
              <a:t>#checked from bankbazaar.com platform (</a:t>
            </a:r>
            <a:r>
              <a:rPr lang="en-US" dirty="0" err="1"/>
              <a:t>india</a:t>
            </a:r>
            <a:r>
              <a:rPr lang="en-US" dirty="0"/>
              <a:t>) for two wheeler loan tenure from official national and private bank there no bank provide loan tenure more than 7 years.</a:t>
            </a:r>
          </a:p>
          <a:p>
            <a:endParaRPr lang="en-US" dirty="0"/>
          </a:p>
          <a:p>
            <a:r>
              <a:rPr lang="en-US" dirty="0"/>
              <a:t># </a:t>
            </a:r>
            <a:r>
              <a:rPr lang="en-US" dirty="0" err="1"/>
              <a:t>emi</a:t>
            </a:r>
            <a:r>
              <a:rPr lang="en-US" dirty="0"/>
              <a:t> calculator there is only up to 84 month </a:t>
            </a:r>
          </a:p>
          <a:p>
            <a:endParaRPr lang="en-US" dirty="0"/>
          </a:p>
          <a:p>
            <a:r>
              <a:rPr lang="en-US" dirty="0"/>
              <a:t>Length : 107.973 rows (60,3% from total)</a:t>
            </a:r>
          </a:p>
          <a:p>
            <a:r>
              <a:rPr lang="en-US" dirty="0"/>
              <a:t>Handle : Change Value Continuous to Discrete. (below 60 months and above 60 months)</a:t>
            </a:r>
          </a:p>
        </p:txBody>
      </p:sp>
      <p:pic>
        <p:nvPicPr>
          <p:cNvPr id="7" name="Picture 6">
            <a:extLst>
              <a:ext uri="{FF2B5EF4-FFF2-40B4-BE49-F238E27FC236}">
                <a16:creationId xmlns:a16="http://schemas.microsoft.com/office/drawing/2014/main" id="{E07BA3D1-522A-F749-AA93-CEBF28C07E61}"/>
              </a:ext>
            </a:extLst>
          </p:cNvPr>
          <p:cNvPicPr>
            <a:picLocks noChangeAspect="1"/>
          </p:cNvPicPr>
          <p:nvPr/>
        </p:nvPicPr>
        <p:blipFill>
          <a:blip r:embed="rId3"/>
          <a:stretch>
            <a:fillRect/>
          </a:stretch>
        </p:blipFill>
        <p:spPr>
          <a:xfrm>
            <a:off x="1197988" y="1996908"/>
            <a:ext cx="3241420" cy="2204633"/>
          </a:xfrm>
          <a:prstGeom prst="rect">
            <a:avLst/>
          </a:prstGeom>
        </p:spPr>
      </p:pic>
      <p:cxnSp>
        <p:nvCxnSpPr>
          <p:cNvPr id="15" name="Straight Arrow Connector 14">
            <a:extLst>
              <a:ext uri="{FF2B5EF4-FFF2-40B4-BE49-F238E27FC236}">
                <a16:creationId xmlns:a16="http://schemas.microsoft.com/office/drawing/2014/main" id="{DA702648-A288-6017-0161-8C6F71A63F1E}"/>
              </a:ext>
            </a:extLst>
          </p:cNvPr>
          <p:cNvCxnSpPr>
            <a:cxnSpLocks/>
            <a:endCxn id="6" idx="1"/>
          </p:cNvCxnSpPr>
          <p:nvPr/>
        </p:nvCxnSpPr>
        <p:spPr>
          <a:xfrm>
            <a:off x="3476639" y="3819414"/>
            <a:ext cx="2572926" cy="326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B95B8A8A-A6C5-C529-CFA4-285952E4D0C6}"/>
              </a:ext>
            </a:extLst>
          </p:cNvPr>
          <p:cNvSpPr/>
          <p:nvPr/>
        </p:nvSpPr>
        <p:spPr>
          <a:xfrm>
            <a:off x="2169341" y="3684052"/>
            <a:ext cx="1298713" cy="2875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35FB31A2-5FED-E316-002D-A8DF428DF5D2}"/>
              </a:ext>
            </a:extLst>
          </p:cNvPr>
          <p:cNvPicPr>
            <a:picLocks noChangeAspect="1"/>
          </p:cNvPicPr>
          <p:nvPr/>
        </p:nvPicPr>
        <p:blipFill>
          <a:blip r:embed="rId4"/>
          <a:stretch>
            <a:fillRect/>
          </a:stretch>
        </p:blipFill>
        <p:spPr>
          <a:xfrm>
            <a:off x="1171357" y="4428073"/>
            <a:ext cx="3241420" cy="2216900"/>
          </a:xfrm>
          <a:prstGeom prst="rect">
            <a:avLst/>
          </a:prstGeom>
        </p:spPr>
      </p:pic>
      <p:cxnSp>
        <p:nvCxnSpPr>
          <p:cNvPr id="22" name="Straight Connector 21">
            <a:extLst>
              <a:ext uri="{FF2B5EF4-FFF2-40B4-BE49-F238E27FC236}">
                <a16:creationId xmlns:a16="http://schemas.microsoft.com/office/drawing/2014/main" id="{C233FCDA-3F1F-2B86-765C-6DCE940B79AF}"/>
              </a:ext>
            </a:extLst>
          </p:cNvPr>
          <p:cNvCxnSpPr>
            <a:cxnSpLocks/>
          </p:cNvCxnSpPr>
          <p:nvPr/>
        </p:nvCxnSpPr>
        <p:spPr>
          <a:xfrm>
            <a:off x="2039815" y="5289452"/>
            <a:ext cx="0" cy="980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A4B841-2429-4666-09CC-9241D18BBDA9}"/>
              </a:ext>
            </a:extLst>
          </p:cNvPr>
          <p:cNvCxnSpPr>
            <a:cxnSpLocks/>
          </p:cNvCxnSpPr>
          <p:nvPr/>
        </p:nvCxnSpPr>
        <p:spPr>
          <a:xfrm>
            <a:off x="2112501" y="5824025"/>
            <a:ext cx="1727979" cy="11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AF10717-9FD4-E82F-20FF-D7ED73D68487}"/>
              </a:ext>
            </a:extLst>
          </p:cNvPr>
          <p:cNvSpPr txBox="1"/>
          <p:nvPr/>
        </p:nvSpPr>
        <p:spPr>
          <a:xfrm>
            <a:off x="3922123" y="5804826"/>
            <a:ext cx="1528514" cy="369332"/>
          </a:xfrm>
          <a:prstGeom prst="rect">
            <a:avLst/>
          </a:prstGeom>
          <a:solidFill>
            <a:srgbClr val="FFFF00"/>
          </a:solidFill>
        </p:spPr>
        <p:txBody>
          <a:bodyPr wrap="square" rtlCol="0">
            <a:spAutoFit/>
          </a:bodyPr>
          <a:lstStyle/>
          <a:p>
            <a:r>
              <a:rPr lang="en-US" dirty="0"/>
              <a:t>Divide  Here</a:t>
            </a:r>
          </a:p>
        </p:txBody>
      </p:sp>
    </p:spTree>
    <p:extLst>
      <p:ext uri="{BB962C8B-B14F-4D97-AF65-F5344CB8AC3E}">
        <p14:creationId xmlns:p14="http://schemas.microsoft.com/office/powerpoint/2010/main" val="6571516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7018011" y="2670008"/>
            <a:ext cx="5067971" cy="1517984"/>
          </a:xfrm>
        </p:spPr>
        <p:txBody>
          <a:bodyPr>
            <a:normAutofit/>
          </a:bodyPr>
          <a:lstStyle/>
          <a:p>
            <a:r>
              <a:rPr lang="en-US" sz="4800" dirty="0">
                <a:solidFill>
                  <a:schemeClr val="tx1"/>
                </a:solidFill>
                <a:highlight>
                  <a:srgbClr val="F7C232"/>
                </a:highlight>
              </a:rPr>
              <a:t>data visualization</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326294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57BB-C325-D35C-74BD-6DFBCAED00C0}"/>
              </a:ext>
            </a:extLst>
          </p:cNvPr>
          <p:cNvSpPr>
            <a:spLocks noGrp="1"/>
          </p:cNvSpPr>
          <p:nvPr>
            <p:ph type="title"/>
          </p:nvPr>
        </p:nvSpPr>
        <p:spPr>
          <a:xfrm>
            <a:off x="1069848" y="484632"/>
            <a:ext cx="8153665" cy="469525"/>
          </a:xfrm>
        </p:spPr>
        <p:txBody>
          <a:bodyPr>
            <a:normAutofit fontScale="90000"/>
          </a:bodyPr>
          <a:lstStyle/>
          <a:p>
            <a:r>
              <a:rPr lang="en-US" dirty="0"/>
              <a:t>PEARSON HEATMAP</a:t>
            </a:r>
          </a:p>
        </p:txBody>
      </p:sp>
      <p:pic>
        <p:nvPicPr>
          <p:cNvPr id="7" name="Picture 6">
            <a:extLst>
              <a:ext uri="{FF2B5EF4-FFF2-40B4-BE49-F238E27FC236}">
                <a16:creationId xmlns:a16="http://schemas.microsoft.com/office/drawing/2014/main" id="{817DF183-F7E9-A389-1F7D-851D8BB56EE3}"/>
              </a:ext>
            </a:extLst>
          </p:cNvPr>
          <p:cNvPicPr>
            <a:picLocks noChangeAspect="1"/>
          </p:cNvPicPr>
          <p:nvPr/>
        </p:nvPicPr>
        <p:blipFill>
          <a:blip r:embed="rId3"/>
          <a:stretch>
            <a:fillRect/>
          </a:stretch>
        </p:blipFill>
        <p:spPr>
          <a:xfrm>
            <a:off x="354231" y="1634225"/>
            <a:ext cx="9094230" cy="4859339"/>
          </a:xfrm>
          <a:prstGeom prst="rect">
            <a:avLst/>
          </a:prstGeom>
        </p:spPr>
      </p:pic>
      <p:cxnSp>
        <p:nvCxnSpPr>
          <p:cNvPr id="13" name="Straight Arrow Connector 12">
            <a:extLst>
              <a:ext uri="{FF2B5EF4-FFF2-40B4-BE49-F238E27FC236}">
                <a16:creationId xmlns:a16="http://schemas.microsoft.com/office/drawing/2014/main" id="{126CE8F5-2054-5270-A7F6-5D86AAFFF361}"/>
              </a:ext>
            </a:extLst>
          </p:cNvPr>
          <p:cNvCxnSpPr/>
          <p:nvPr/>
        </p:nvCxnSpPr>
        <p:spPr>
          <a:xfrm>
            <a:off x="8123583" y="2252870"/>
            <a:ext cx="1855304" cy="742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FEF9CFA-2E37-2CA8-41D6-89A99E2F07F4}"/>
              </a:ext>
            </a:extLst>
          </p:cNvPr>
          <p:cNvCxnSpPr>
            <a:cxnSpLocks/>
          </p:cNvCxnSpPr>
          <p:nvPr/>
        </p:nvCxnSpPr>
        <p:spPr>
          <a:xfrm>
            <a:off x="8229600" y="2822713"/>
            <a:ext cx="1749287" cy="34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43945D0-41AA-4910-1BDF-DEC4BC7E38C0}"/>
              </a:ext>
            </a:extLst>
          </p:cNvPr>
          <p:cNvSpPr txBox="1"/>
          <p:nvPr/>
        </p:nvSpPr>
        <p:spPr>
          <a:xfrm>
            <a:off x="10098157" y="2902225"/>
            <a:ext cx="1550504" cy="923330"/>
          </a:xfrm>
          <a:prstGeom prst="rect">
            <a:avLst/>
          </a:prstGeom>
          <a:noFill/>
        </p:spPr>
        <p:txBody>
          <a:bodyPr wrap="square" rtlCol="0">
            <a:spAutoFit/>
          </a:bodyPr>
          <a:lstStyle/>
          <a:p>
            <a:r>
              <a:rPr lang="en-US" dirty="0">
                <a:highlight>
                  <a:srgbClr val="FFFF00"/>
                </a:highlight>
              </a:rPr>
              <a:t>Less contribution to model</a:t>
            </a:r>
          </a:p>
        </p:txBody>
      </p:sp>
    </p:spTree>
    <p:extLst>
      <p:ext uri="{BB962C8B-B14F-4D97-AF65-F5344CB8AC3E}">
        <p14:creationId xmlns:p14="http://schemas.microsoft.com/office/powerpoint/2010/main" val="29439591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BBCF-367A-D03E-FDB4-10894D1E660A}"/>
              </a:ext>
            </a:extLst>
          </p:cNvPr>
          <p:cNvSpPr>
            <a:spLocks noGrp="1"/>
          </p:cNvSpPr>
          <p:nvPr>
            <p:ph type="title"/>
          </p:nvPr>
        </p:nvSpPr>
        <p:spPr>
          <a:xfrm>
            <a:off x="1109604" y="796859"/>
            <a:ext cx="9028309" cy="681559"/>
          </a:xfrm>
        </p:spPr>
        <p:txBody>
          <a:bodyPr>
            <a:normAutofit fontScale="90000"/>
          </a:bodyPr>
          <a:lstStyle/>
          <a:p>
            <a:r>
              <a:rPr lang="en-US" sz="4400" dirty="0"/>
              <a:t>Variance influence factor ( VIF) MULTICOLINEARITY </a:t>
            </a:r>
          </a:p>
        </p:txBody>
      </p:sp>
      <p:pic>
        <p:nvPicPr>
          <p:cNvPr id="6" name="Picture 5">
            <a:extLst>
              <a:ext uri="{FF2B5EF4-FFF2-40B4-BE49-F238E27FC236}">
                <a16:creationId xmlns:a16="http://schemas.microsoft.com/office/drawing/2014/main" id="{AAB26A45-60D2-2410-1A87-B55780602F42}"/>
              </a:ext>
            </a:extLst>
          </p:cNvPr>
          <p:cNvPicPr>
            <a:picLocks noChangeAspect="1"/>
          </p:cNvPicPr>
          <p:nvPr/>
        </p:nvPicPr>
        <p:blipFill>
          <a:blip r:embed="rId3"/>
          <a:stretch>
            <a:fillRect/>
          </a:stretch>
        </p:blipFill>
        <p:spPr>
          <a:xfrm>
            <a:off x="1520421" y="2163789"/>
            <a:ext cx="3276865" cy="3515472"/>
          </a:xfrm>
          <a:prstGeom prst="rect">
            <a:avLst/>
          </a:prstGeom>
        </p:spPr>
      </p:pic>
      <p:sp>
        <p:nvSpPr>
          <p:cNvPr id="10" name="TextBox 9">
            <a:extLst>
              <a:ext uri="{FF2B5EF4-FFF2-40B4-BE49-F238E27FC236}">
                <a16:creationId xmlns:a16="http://schemas.microsoft.com/office/drawing/2014/main" id="{844F07DC-F7A8-39CA-CC73-727405039BE0}"/>
              </a:ext>
            </a:extLst>
          </p:cNvPr>
          <p:cNvSpPr txBox="1"/>
          <p:nvPr/>
        </p:nvSpPr>
        <p:spPr>
          <a:xfrm>
            <a:off x="6255026" y="2220482"/>
            <a:ext cx="4996069" cy="2585323"/>
          </a:xfrm>
          <a:prstGeom prst="rect">
            <a:avLst/>
          </a:prstGeom>
          <a:noFill/>
        </p:spPr>
        <p:txBody>
          <a:bodyPr wrap="square" rtlCol="0">
            <a:spAutoFit/>
          </a:bodyPr>
          <a:lstStyle/>
          <a:p>
            <a:r>
              <a:rPr lang="en-US" dirty="0"/>
              <a:t>Value that shows more than 10 are multicollinearity:</a:t>
            </a:r>
          </a:p>
          <a:p>
            <a:endParaRPr lang="en-US" dirty="0"/>
          </a:p>
          <a:p>
            <a:r>
              <a:rPr lang="en-US" dirty="0" err="1"/>
              <a:t>Multicolinearity</a:t>
            </a:r>
            <a:r>
              <a:rPr lang="en-US" dirty="0"/>
              <a:t> feature are Age, loan amount, LTV ratio,  Profile score, Property </a:t>
            </a:r>
            <a:r>
              <a:rPr lang="en-US" dirty="0" err="1"/>
              <a:t>value,Income</a:t>
            </a:r>
            <a:endParaRPr lang="en-US" dirty="0"/>
          </a:p>
          <a:p>
            <a:endParaRPr lang="en-US" dirty="0"/>
          </a:p>
          <a:p>
            <a:endParaRPr lang="en-US" dirty="0"/>
          </a:p>
          <a:p>
            <a:r>
              <a:rPr lang="en-US" dirty="0"/>
              <a:t>Handle : Drop and Feature Engineering</a:t>
            </a:r>
          </a:p>
        </p:txBody>
      </p:sp>
    </p:spTree>
    <p:extLst>
      <p:ext uri="{BB962C8B-B14F-4D97-AF65-F5344CB8AC3E}">
        <p14:creationId xmlns:p14="http://schemas.microsoft.com/office/powerpoint/2010/main" val="177462420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0BFC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0BB0-7EC3-61E9-D497-04C0851545E0}"/>
              </a:ext>
            </a:extLst>
          </p:cNvPr>
          <p:cNvSpPr>
            <a:spLocks noGrp="1"/>
          </p:cNvSpPr>
          <p:nvPr>
            <p:ph type="title"/>
          </p:nvPr>
        </p:nvSpPr>
        <p:spPr>
          <a:xfrm>
            <a:off x="1066800" y="327977"/>
            <a:ext cx="10058400" cy="1609344"/>
          </a:xfrm>
        </p:spPr>
        <p:txBody>
          <a:bodyPr>
            <a:normAutofit/>
          </a:bodyPr>
          <a:lstStyle/>
          <a:p>
            <a:r>
              <a:rPr lang="en-US" sz="4400" dirty="0"/>
              <a:t>MULTIVARIATE</a:t>
            </a:r>
          </a:p>
        </p:txBody>
      </p:sp>
      <p:sp>
        <p:nvSpPr>
          <p:cNvPr id="10" name="TextBox 9">
            <a:extLst>
              <a:ext uri="{FF2B5EF4-FFF2-40B4-BE49-F238E27FC236}">
                <a16:creationId xmlns:a16="http://schemas.microsoft.com/office/drawing/2014/main" id="{19EACE25-4DF9-663A-17DC-2814D1A37E5A}"/>
              </a:ext>
            </a:extLst>
          </p:cNvPr>
          <p:cNvSpPr txBox="1"/>
          <p:nvPr/>
        </p:nvSpPr>
        <p:spPr>
          <a:xfrm>
            <a:off x="596057" y="1937321"/>
            <a:ext cx="4925731" cy="369332"/>
          </a:xfrm>
          <a:prstGeom prst="rect">
            <a:avLst/>
          </a:prstGeom>
          <a:noFill/>
        </p:spPr>
        <p:txBody>
          <a:bodyPr wrap="square" rtlCol="0">
            <a:spAutoFit/>
          </a:bodyPr>
          <a:lstStyle/>
          <a:p>
            <a:r>
              <a:rPr lang="en-US" dirty="0">
                <a:highlight>
                  <a:srgbClr val="FFFF00"/>
                </a:highlight>
              </a:rPr>
              <a:t>EXISTING CUSTOMER VS CREDIT SCORE</a:t>
            </a:r>
          </a:p>
        </p:txBody>
      </p:sp>
      <p:sp>
        <p:nvSpPr>
          <p:cNvPr id="4" name="TextBox 3">
            <a:extLst>
              <a:ext uri="{FF2B5EF4-FFF2-40B4-BE49-F238E27FC236}">
                <a16:creationId xmlns:a16="http://schemas.microsoft.com/office/drawing/2014/main" id="{8291FB26-B702-9DDD-25FC-93CBDFCF3E8F}"/>
              </a:ext>
            </a:extLst>
          </p:cNvPr>
          <p:cNvSpPr txBox="1"/>
          <p:nvPr/>
        </p:nvSpPr>
        <p:spPr>
          <a:xfrm>
            <a:off x="6477197" y="5422027"/>
            <a:ext cx="2944836" cy="923330"/>
          </a:xfrm>
          <a:prstGeom prst="rect">
            <a:avLst/>
          </a:prstGeom>
          <a:noFill/>
        </p:spPr>
        <p:txBody>
          <a:bodyPr wrap="square" rtlCol="0">
            <a:spAutoFit/>
          </a:bodyPr>
          <a:lstStyle/>
          <a:p>
            <a:r>
              <a:rPr lang="en-US" dirty="0"/>
              <a:t>MORE HIGH CREDIT SCORE MORE COUNT NUMBER EXISTING LOAN</a:t>
            </a:r>
          </a:p>
        </p:txBody>
      </p:sp>
      <p:pic>
        <p:nvPicPr>
          <p:cNvPr id="7" name="Picture 6">
            <a:extLst>
              <a:ext uri="{FF2B5EF4-FFF2-40B4-BE49-F238E27FC236}">
                <a16:creationId xmlns:a16="http://schemas.microsoft.com/office/drawing/2014/main" id="{98E11A83-FA7F-9CD2-4F49-86852456219D}"/>
              </a:ext>
            </a:extLst>
          </p:cNvPr>
          <p:cNvPicPr>
            <a:picLocks noChangeAspect="1"/>
          </p:cNvPicPr>
          <p:nvPr/>
        </p:nvPicPr>
        <p:blipFill>
          <a:blip r:embed="rId2"/>
          <a:stretch>
            <a:fillRect/>
          </a:stretch>
        </p:blipFill>
        <p:spPr>
          <a:xfrm>
            <a:off x="1066801" y="2493615"/>
            <a:ext cx="3385930" cy="2427065"/>
          </a:xfrm>
          <a:prstGeom prst="rect">
            <a:avLst/>
          </a:prstGeom>
        </p:spPr>
      </p:pic>
      <p:pic>
        <p:nvPicPr>
          <p:cNvPr id="15" name="Picture 14">
            <a:extLst>
              <a:ext uri="{FF2B5EF4-FFF2-40B4-BE49-F238E27FC236}">
                <a16:creationId xmlns:a16="http://schemas.microsoft.com/office/drawing/2014/main" id="{7DF022BC-67F9-B11A-1083-134939EA7F1D}"/>
              </a:ext>
            </a:extLst>
          </p:cNvPr>
          <p:cNvPicPr>
            <a:picLocks noChangeAspect="1"/>
          </p:cNvPicPr>
          <p:nvPr/>
        </p:nvPicPr>
        <p:blipFill>
          <a:blip r:embed="rId3"/>
          <a:stretch>
            <a:fillRect/>
          </a:stretch>
        </p:blipFill>
        <p:spPr>
          <a:xfrm>
            <a:off x="6596467" y="2516806"/>
            <a:ext cx="3887429" cy="2427065"/>
          </a:xfrm>
          <a:prstGeom prst="rect">
            <a:avLst/>
          </a:prstGeom>
        </p:spPr>
      </p:pic>
      <p:sp>
        <p:nvSpPr>
          <p:cNvPr id="16" name="TextBox 15">
            <a:extLst>
              <a:ext uri="{FF2B5EF4-FFF2-40B4-BE49-F238E27FC236}">
                <a16:creationId xmlns:a16="http://schemas.microsoft.com/office/drawing/2014/main" id="{44A1F624-1245-C87C-7B13-DA542F41FB57}"/>
              </a:ext>
            </a:extLst>
          </p:cNvPr>
          <p:cNvSpPr txBox="1"/>
          <p:nvPr/>
        </p:nvSpPr>
        <p:spPr>
          <a:xfrm>
            <a:off x="6122330" y="1937321"/>
            <a:ext cx="5473613" cy="369332"/>
          </a:xfrm>
          <a:prstGeom prst="rect">
            <a:avLst/>
          </a:prstGeom>
          <a:noFill/>
        </p:spPr>
        <p:txBody>
          <a:bodyPr wrap="square" rtlCol="0">
            <a:spAutoFit/>
          </a:bodyPr>
          <a:lstStyle/>
          <a:p>
            <a:r>
              <a:rPr lang="en-US" dirty="0">
                <a:highlight>
                  <a:srgbClr val="FFFF00"/>
                </a:highlight>
              </a:rPr>
              <a:t>NUMBER OF EXISTING LOAN VS CREDIT SCORE</a:t>
            </a:r>
          </a:p>
        </p:txBody>
      </p:sp>
      <p:sp>
        <p:nvSpPr>
          <p:cNvPr id="19" name="TextBox 18">
            <a:extLst>
              <a:ext uri="{FF2B5EF4-FFF2-40B4-BE49-F238E27FC236}">
                <a16:creationId xmlns:a16="http://schemas.microsoft.com/office/drawing/2014/main" id="{124A8EAC-91DD-F510-2CF2-02898942D321}"/>
              </a:ext>
            </a:extLst>
          </p:cNvPr>
          <p:cNvSpPr txBox="1"/>
          <p:nvPr/>
        </p:nvSpPr>
        <p:spPr>
          <a:xfrm>
            <a:off x="951916" y="5422027"/>
            <a:ext cx="2944836" cy="923330"/>
          </a:xfrm>
          <a:prstGeom prst="rect">
            <a:avLst/>
          </a:prstGeom>
          <a:noFill/>
        </p:spPr>
        <p:txBody>
          <a:bodyPr wrap="square" rtlCol="0">
            <a:spAutoFit/>
          </a:bodyPr>
          <a:lstStyle/>
          <a:p>
            <a:r>
              <a:rPr lang="en-US" dirty="0"/>
              <a:t>HIGH CREDIT SCORE MORE IN EXISTING CUSTOMER</a:t>
            </a:r>
          </a:p>
        </p:txBody>
      </p:sp>
    </p:spTree>
    <p:extLst>
      <p:ext uri="{BB962C8B-B14F-4D97-AF65-F5344CB8AC3E}">
        <p14:creationId xmlns:p14="http://schemas.microsoft.com/office/powerpoint/2010/main" val="235847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5200E6-5CF4-6985-FE12-730033211570}"/>
              </a:ext>
            </a:extLst>
          </p:cNvPr>
          <p:cNvPicPr>
            <a:picLocks noGrp="1" noChangeAspect="1"/>
          </p:cNvPicPr>
          <p:nvPr>
            <p:ph idx="1"/>
          </p:nvPr>
        </p:nvPicPr>
        <p:blipFill>
          <a:blip r:embed="rId3"/>
          <a:stretch>
            <a:fillRect/>
          </a:stretch>
        </p:blipFill>
        <p:spPr>
          <a:xfrm>
            <a:off x="985479" y="1661702"/>
            <a:ext cx="2824503" cy="1557502"/>
          </a:xfrm>
        </p:spPr>
      </p:pic>
      <p:sp>
        <p:nvSpPr>
          <p:cNvPr id="8" name="TextBox 7">
            <a:extLst>
              <a:ext uri="{FF2B5EF4-FFF2-40B4-BE49-F238E27FC236}">
                <a16:creationId xmlns:a16="http://schemas.microsoft.com/office/drawing/2014/main" id="{03A7F6D7-BD34-5E4A-98FF-4ADB5A0F827C}"/>
              </a:ext>
            </a:extLst>
          </p:cNvPr>
          <p:cNvSpPr txBox="1"/>
          <p:nvPr/>
        </p:nvSpPr>
        <p:spPr>
          <a:xfrm>
            <a:off x="1082601" y="3637698"/>
            <a:ext cx="3904241" cy="369332"/>
          </a:xfrm>
          <a:prstGeom prst="rect">
            <a:avLst/>
          </a:prstGeom>
          <a:noFill/>
        </p:spPr>
        <p:txBody>
          <a:bodyPr wrap="square" rtlCol="0">
            <a:spAutoFit/>
          </a:bodyPr>
          <a:lstStyle/>
          <a:p>
            <a:r>
              <a:rPr lang="en-US" dirty="0"/>
              <a:t>Income to Credit Score</a:t>
            </a:r>
          </a:p>
        </p:txBody>
      </p:sp>
      <p:sp>
        <p:nvSpPr>
          <p:cNvPr id="9" name="TextBox 8">
            <a:extLst>
              <a:ext uri="{FF2B5EF4-FFF2-40B4-BE49-F238E27FC236}">
                <a16:creationId xmlns:a16="http://schemas.microsoft.com/office/drawing/2014/main" id="{585BB850-66E3-A5DF-D6C6-5997C94C0F4D}"/>
              </a:ext>
            </a:extLst>
          </p:cNvPr>
          <p:cNvSpPr txBox="1"/>
          <p:nvPr/>
        </p:nvSpPr>
        <p:spPr>
          <a:xfrm>
            <a:off x="4324231" y="3637698"/>
            <a:ext cx="3904241" cy="369332"/>
          </a:xfrm>
          <a:prstGeom prst="rect">
            <a:avLst/>
          </a:prstGeom>
          <a:noFill/>
        </p:spPr>
        <p:txBody>
          <a:bodyPr wrap="square" rtlCol="0">
            <a:spAutoFit/>
          </a:bodyPr>
          <a:lstStyle/>
          <a:p>
            <a:r>
              <a:rPr lang="en-US" dirty="0"/>
              <a:t>Loan amount to Credit Score</a:t>
            </a:r>
          </a:p>
        </p:txBody>
      </p:sp>
      <p:pic>
        <p:nvPicPr>
          <p:cNvPr id="11" name="Picture 10">
            <a:extLst>
              <a:ext uri="{FF2B5EF4-FFF2-40B4-BE49-F238E27FC236}">
                <a16:creationId xmlns:a16="http://schemas.microsoft.com/office/drawing/2014/main" id="{9E32932D-D943-CE34-D57D-0C8A9BD4270A}"/>
              </a:ext>
            </a:extLst>
          </p:cNvPr>
          <p:cNvPicPr>
            <a:picLocks noChangeAspect="1"/>
          </p:cNvPicPr>
          <p:nvPr/>
        </p:nvPicPr>
        <p:blipFill>
          <a:blip r:embed="rId4"/>
          <a:stretch>
            <a:fillRect/>
          </a:stretch>
        </p:blipFill>
        <p:spPr>
          <a:xfrm>
            <a:off x="4324231" y="1661702"/>
            <a:ext cx="2867220" cy="1557502"/>
          </a:xfrm>
          <a:prstGeom prst="rect">
            <a:avLst/>
          </a:prstGeom>
        </p:spPr>
      </p:pic>
      <p:pic>
        <p:nvPicPr>
          <p:cNvPr id="13" name="Picture 12">
            <a:extLst>
              <a:ext uri="{FF2B5EF4-FFF2-40B4-BE49-F238E27FC236}">
                <a16:creationId xmlns:a16="http://schemas.microsoft.com/office/drawing/2014/main" id="{3D1E4471-8803-69EE-7063-98B5D5DCEF8E}"/>
              </a:ext>
            </a:extLst>
          </p:cNvPr>
          <p:cNvPicPr>
            <a:picLocks noChangeAspect="1"/>
          </p:cNvPicPr>
          <p:nvPr/>
        </p:nvPicPr>
        <p:blipFill>
          <a:blip r:embed="rId5"/>
          <a:stretch>
            <a:fillRect/>
          </a:stretch>
        </p:blipFill>
        <p:spPr>
          <a:xfrm>
            <a:off x="7887260" y="1661702"/>
            <a:ext cx="3056434" cy="1622006"/>
          </a:xfrm>
          <a:prstGeom prst="rect">
            <a:avLst/>
          </a:prstGeom>
        </p:spPr>
      </p:pic>
      <p:sp>
        <p:nvSpPr>
          <p:cNvPr id="14" name="TextBox 13">
            <a:extLst>
              <a:ext uri="{FF2B5EF4-FFF2-40B4-BE49-F238E27FC236}">
                <a16:creationId xmlns:a16="http://schemas.microsoft.com/office/drawing/2014/main" id="{69A86ED2-E582-B54C-6660-EBB27BDBF5CB}"/>
              </a:ext>
            </a:extLst>
          </p:cNvPr>
          <p:cNvSpPr txBox="1"/>
          <p:nvPr/>
        </p:nvSpPr>
        <p:spPr>
          <a:xfrm>
            <a:off x="7887260" y="3637698"/>
            <a:ext cx="3904241" cy="369332"/>
          </a:xfrm>
          <a:prstGeom prst="rect">
            <a:avLst/>
          </a:prstGeom>
          <a:noFill/>
        </p:spPr>
        <p:txBody>
          <a:bodyPr wrap="square" rtlCol="0">
            <a:spAutoFit/>
          </a:bodyPr>
          <a:lstStyle/>
          <a:p>
            <a:r>
              <a:rPr lang="en-US" dirty="0"/>
              <a:t>LTV Ratio to Credit Score </a:t>
            </a:r>
          </a:p>
        </p:txBody>
      </p:sp>
      <p:sp>
        <p:nvSpPr>
          <p:cNvPr id="15" name="TextBox 14">
            <a:extLst>
              <a:ext uri="{FF2B5EF4-FFF2-40B4-BE49-F238E27FC236}">
                <a16:creationId xmlns:a16="http://schemas.microsoft.com/office/drawing/2014/main" id="{6CC63399-8A27-4A80-4D27-64FDD1AF16A5}"/>
              </a:ext>
            </a:extLst>
          </p:cNvPr>
          <p:cNvSpPr txBox="1"/>
          <p:nvPr/>
        </p:nvSpPr>
        <p:spPr>
          <a:xfrm>
            <a:off x="1099959" y="310556"/>
            <a:ext cx="7917431" cy="523220"/>
          </a:xfrm>
          <a:prstGeom prst="rect">
            <a:avLst/>
          </a:prstGeom>
          <a:noFill/>
        </p:spPr>
        <p:txBody>
          <a:bodyPr wrap="square" rtlCol="0">
            <a:spAutoFit/>
          </a:bodyPr>
          <a:lstStyle/>
          <a:p>
            <a:r>
              <a:rPr lang="en-US" sz="2800" dirty="0"/>
              <a:t>OTHER FEATURES USED VS CREDIT SCORE</a:t>
            </a:r>
          </a:p>
        </p:txBody>
      </p:sp>
      <p:pic>
        <p:nvPicPr>
          <p:cNvPr id="2" name="Picture 1">
            <a:extLst>
              <a:ext uri="{FF2B5EF4-FFF2-40B4-BE49-F238E27FC236}">
                <a16:creationId xmlns:a16="http://schemas.microsoft.com/office/drawing/2014/main" id="{146E5C26-0687-9C5D-4D6A-B029FFCF852A}"/>
              </a:ext>
            </a:extLst>
          </p:cNvPr>
          <p:cNvPicPr>
            <a:picLocks noChangeAspect="1"/>
          </p:cNvPicPr>
          <p:nvPr/>
        </p:nvPicPr>
        <p:blipFill>
          <a:blip r:embed="rId6"/>
          <a:stretch>
            <a:fillRect/>
          </a:stretch>
        </p:blipFill>
        <p:spPr>
          <a:xfrm>
            <a:off x="985479" y="4300282"/>
            <a:ext cx="2824503" cy="1557502"/>
          </a:xfrm>
          <a:prstGeom prst="rect">
            <a:avLst/>
          </a:prstGeom>
        </p:spPr>
      </p:pic>
      <p:pic>
        <p:nvPicPr>
          <p:cNvPr id="3" name="Picture 2">
            <a:extLst>
              <a:ext uri="{FF2B5EF4-FFF2-40B4-BE49-F238E27FC236}">
                <a16:creationId xmlns:a16="http://schemas.microsoft.com/office/drawing/2014/main" id="{1D0717C5-3A5D-AE7C-2B4C-A085EF238787}"/>
              </a:ext>
            </a:extLst>
          </p:cNvPr>
          <p:cNvPicPr>
            <a:picLocks noChangeAspect="1"/>
          </p:cNvPicPr>
          <p:nvPr/>
        </p:nvPicPr>
        <p:blipFill>
          <a:blip r:embed="rId7"/>
          <a:stretch>
            <a:fillRect/>
          </a:stretch>
        </p:blipFill>
        <p:spPr>
          <a:xfrm>
            <a:off x="4324231" y="4300282"/>
            <a:ext cx="2933899" cy="1557502"/>
          </a:xfrm>
          <a:prstGeom prst="rect">
            <a:avLst/>
          </a:prstGeom>
        </p:spPr>
      </p:pic>
      <p:sp>
        <p:nvSpPr>
          <p:cNvPr id="4" name="TextBox 3">
            <a:extLst>
              <a:ext uri="{FF2B5EF4-FFF2-40B4-BE49-F238E27FC236}">
                <a16:creationId xmlns:a16="http://schemas.microsoft.com/office/drawing/2014/main" id="{170E6EC5-31E6-3A83-B2BD-ABA1138E3139}"/>
              </a:ext>
            </a:extLst>
          </p:cNvPr>
          <p:cNvSpPr txBox="1"/>
          <p:nvPr/>
        </p:nvSpPr>
        <p:spPr>
          <a:xfrm>
            <a:off x="1099960" y="6023126"/>
            <a:ext cx="2451623" cy="369332"/>
          </a:xfrm>
          <a:prstGeom prst="rect">
            <a:avLst/>
          </a:prstGeom>
          <a:noFill/>
        </p:spPr>
        <p:txBody>
          <a:bodyPr wrap="square" rtlCol="0">
            <a:spAutoFit/>
          </a:bodyPr>
          <a:lstStyle/>
          <a:p>
            <a:r>
              <a:rPr lang="en-US" dirty="0"/>
              <a:t>Employment Profile</a:t>
            </a:r>
          </a:p>
        </p:txBody>
      </p:sp>
      <p:sp>
        <p:nvSpPr>
          <p:cNvPr id="6" name="TextBox 5">
            <a:extLst>
              <a:ext uri="{FF2B5EF4-FFF2-40B4-BE49-F238E27FC236}">
                <a16:creationId xmlns:a16="http://schemas.microsoft.com/office/drawing/2014/main" id="{44A005E4-804F-3026-BBBE-A2AE8C077B87}"/>
              </a:ext>
            </a:extLst>
          </p:cNvPr>
          <p:cNvSpPr txBox="1"/>
          <p:nvPr/>
        </p:nvSpPr>
        <p:spPr>
          <a:xfrm>
            <a:off x="4310979" y="6049643"/>
            <a:ext cx="2451623" cy="369332"/>
          </a:xfrm>
          <a:prstGeom prst="rect">
            <a:avLst/>
          </a:prstGeom>
          <a:noFill/>
        </p:spPr>
        <p:txBody>
          <a:bodyPr wrap="square" rtlCol="0">
            <a:spAutoFit/>
          </a:bodyPr>
          <a:lstStyle/>
          <a:p>
            <a:r>
              <a:rPr lang="en-US" dirty="0"/>
              <a:t>Age</a:t>
            </a:r>
          </a:p>
        </p:txBody>
      </p:sp>
    </p:spTree>
    <p:extLst>
      <p:ext uri="{BB962C8B-B14F-4D97-AF65-F5344CB8AC3E}">
        <p14:creationId xmlns:p14="http://schemas.microsoft.com/office/powerpoint/2010/main" val="253721428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4A93970-576B-DF38-E2F6-DE14AB2D0296}"/>
              </a:ext>
            </a:extLst>
          </p:cNvPr>
          <p:cNvPicPr>
            <a:picLocks noChangeAspect="1"/>
          </p:cNvPicPr>
          <p:nvPr/>
        </p:nvPicPr>
        <p:blipFill>
          <a:blip r:embed="rId3"/>
          <a:stretch>
            <a:fillRect/>
          </a:stretch>
        </p:blipFill>
        <p:spPr>
          <a:xfrm>
            <a:off x="6206226" y="1156293"/>
            <a:ext cx="2380371" cy="1316417"/>
          </a:xfrm>
          <a:prstGeom prst="rect">
            <a:avLst/>
          </a:prstGeom>
        </p:spPr>
      </p:pic>
      <p:pic>
        <p:nvPicPr>
          <p:cNvPr id="17" name="Picture 16">
            <a:extLst>
              <a:ext uri="{FF2B5EF4-FFF2-40B4-BE49-F238E27FC236}">
                <a16:creationId xmlns:a16="http://schemas.microsoft.com/office/drawing/2014/main" id="{202A1F0A-6567-6F67-58E3-C4FEDE3AF66F}"/>
              </a:ext>
            </a:extLst>
          </p:cNvPr>
          <p:cNvPicPr>
            <a:picLocks noChangeAspect="1"/>
          </p:cNvPicPr>
          <p:nvPr/>
        </p:nvPicPr>
        <p:blipFill>
          <a:blip r:embed="rId4"/>
          <a:stretch>
            <a:fillRect/>
          </a:stretch>
        </p:blipFill>
        <p:spPr>
          <a:xfrm>
            <a:off x="847529" y="1156293"/>
            <a:ext cx="2397575" cy="1308612"/>
          </a:xfrm>
          <a:prstGeom prst="rect">
            <a:avLst/>
          </a:prstGeom>
        </p:spPr>
      </p:pic>
      <p:pic>
        <p:nvPicPr>
          <p:cNvPr id="21" name="Content Placeholder 20">
            <a:extLst>
              <a:ext uri="{FF2B5EF4-FFF2-40B4-BE49-F238E27FC236}">
                <a16:creationId xmlns:a16="http://schemas.microsoft.com/office/drawing/2014/main" id="{CA8FEC41-CFFA-026C-CC8F-C2D684C6CA8B}"/>
              </a:ext>
            </a:extLst>
          </p:cNvPr>
          <p:cNvPicPr>
            <a:picLocks noGrp="1" noChangeAspect="1"/>
          </p:cNvPicPr>
          <p:nvPr>
            <p:ph idx="1"/>
          </p:nvPr>
        </p:nvPicPr>
        <p:blipFill>
          <a:blip r:embed="rId5"/>
          <a:stretch>
            <a:fillRect/>
          </a:stretch>
        </p:blipFill>
        <p:spPr>
          <a:xfrm>
            <a:off x="3542355" y="1167599"/>
            <a:ext cx="2411896" cy="1316417"/>
          </a:xfrm>
        </p:spPr>
      </p:pic>
      <p:sp>
        <p:nvSpPr>
          <p:cNvPr id="26" name="TextBox 25">
            <a:extLst>
              <a:ext uri="{FF2B5EF4-FFF2-40B4-BE49-F238E27FC236}">
                <a16:creationId xmlns:a16="http://schemas.microsoft.com/office/drawing/2014/main" id="{4846E38F-B9B3-E6B7-F593-E71555870F86}"/>
              </a:ext>
            </a:extLst>
          </p:cNvPr>
          <p:cNvSpPr txBox="1"/>
          <p:nvPr/>
        </p:nvSpPr>
        <p:spPr>
          <a:xfrm>
            <a:off x="844062" y="2696906"/>
            <a:ext cx="1899138" cy="307777"/>
          </a:xfrm>
          <a:prstGeom prst="rect">
            <a:avLst/>
          </a:prstGeom>
          <a:noFill/>
        </p:spPr>
        <p:txBody>
          <a:bodyPr wrap="square" rtlCol="0">
            <a:spAutoFit/>
          </a:bodyPr>
          <a:lstStyle/>
          <a:p>
            <a:r>
              <a:rPr lang="en-US" sz="1400" dirty="0"/>
              <a:t>City to Credit Score</a:t>
            </a:r>
          </a:p>
        </p:txBody>
      </p:sp>
      <p:sp>
        <p:nvSpPr>
          <p:cNvPr id="27" name="TextBox 26">
            <a:extLst>
              <a:ext uri="{FF2B5EF4-FFF2-40B4-BE49-F238E27FC236}">
                <a16:creationId xmlns:a16="http://schemas.microsoft.com/office/drawing/2014/main" id="{9197F5C5-AA83-2168-F553-C7B94AE4AAB6}"/>
              </a:ext>
            </a:extLst>
          </p:cNvPr>
          <p:cNvSpPr txBox="1"/>
          <p:nvPr/>
        </p:nvSpPr>
        <p:spPr>
          <a:xfrm>
            <a:off x="3414916" y="2698710"/>
            <a:ext cx="2411896" cy="305973"/>
          </a:xfrm>
          <a:prstGeom prst="rect">
            <a:avLst/>
          </a:prstGeom>
          <a:noFill/>
        </p:spPr>
        <p:txBody>
          <a:bodyPr wrap="square" rtlCol="0">
            <a:spAutoFit/>
          </a:bodyPr>
          <a:lstStyle/>
          <a:p>
            <a:r>
              <a:rPr lang="en-US" sz="1400" dirty="0"/>
              <a:t>Occupation to Credit Score</a:t>
            </a:r>
          </a:p>
        </p:txBody>
      </p:sp>
      <p:sp>
        <p:nvSpPr>
          <p:cNvPr id="28" name="TextBox 27">
            <a:extLst>
              <a:ext uri="{FF2B5EF4-FFF2-40B4-BE49-F238E27FC236}">
                <a16:creationId xmlns:a16="http://schemas.microsoft.com/office/drawing/2014/main" id="{73B913E2-D0F0-1FD2-7D3A-BD3D6F3A700A}"/>
              </a:ext>
            </a:extLst>
          </p:cNvPr>
          <p:cNvSpPr txBox="1"/>
          <p:nvPr/>
        </p:nvSpPr>
        <p:spPr>
          <a:xfrm>
            <a:off x="6206226" y="2696906"/>
            <a:ext cx="1899138" cy="307778"/>
          </a:xfrm>
          <a:prstGeom prst="rect">
            <a:avLst/>
          </a:prstGeom>
          <a:noFill/>
        </p:spPr>
        <p:txBody>
          <a:bodyPr wrap="square" rtlCol="0">
            <a:spAutoFit/>
          </a:bodyPr>
          <a:lstStyle/>
          <a:p>
            <a:r>
              <a:rPr lang="en-US" sz="1400" dirty="0"/>
              <a:t>State to Credit Score</a:t>
            </a:r>
          </a:p>
        </p:txBody>
      </p:sp>
      <p:sp>
        <p:nvSpPr>
          <p:cNvPr id="29" name="TextBox 28">
            <a:extLst>
              <a:ext uri="{FF2B5EF4-FFF2-40B4-BE49-F238E27FC236}">
                <a16:creationId xmlns:a16="http://schemas.microsoft.com/office/drawing/2014/main" id="{213A4D4C-DC51-1A60-AB13-DA6D25856314}"/>
              </a:ext>
            </a:extLst>
          </p:cNvPr>
          <p:cNvSpPr txBox="1"/>
          <p:nvPr/>
        </p:nvSpPr>
        <p:spPr>
          <a:xfrm>
            <a:off x="948401" y="5440097"/>
            <a:ext cx="1899138" cy="523220"/>
          </a:xfrm>
          <a:prstGeom prst="rect">
            <a:avLst/>
          </a:prstGeom>
          <a:noFill/>
        </p:spPr>
        <p:txBody>
          <a:bodyPr wrap="square" rtlCol="0">
            <a:spAutoFit/>
          </a:bodyPr>
          <a:lstStyle/>
          <a:p>
            <a:r>
              <a:rPr lang="en-US" sz="1400" dirty="0"/>
              <a:t>Credit History Length</a:t>
            </a:r>
          </a:p>
        </p:txBody>
      </p:sp>
      <p:sp>
        <p:nvSpPr>
          <p:cNvPr id="30" name="TextBox 29">
            <a:extLst>
              <a:ext uri="{FF2B5EF4-FFF2-40B4-BE49-F238E27FC236}">
                <a16:creationId xmlns:a16="http://schemas.microsoft.com/office/drawing/2014/main" id="{EB09BF0B-2BDE-B9FB-D886-E0D663C5C4A3}"/>
              </a:ext>
            </a:extLst>
          </p:cNvPr>
          <p:cNvSpPr txBox="1"/>
          <p:nvPr/>
        </p:nvSpPr>
        <p:spPr>
          <a:xfrm>
            <a:off x="1073426" y="357809"/>
            <a:ext cx="5221357" cy="461665"/>
          </a:xfrm>
          <a:prstGeom prst="rect">
            <a:avLst/>
          </a:prstGeom>
          <a:noFill/>
        </p:spPr>
        <p:txBody>
          <a:bodyPr wrap="square" rtlCol="0">
            <a:spAutoFit/>
          </a:bodyPr>
          <a:lstStyle/>
          <a:p>
            <a:r>
              <a:rPr lang="en-US" sz="2400" dirty="0"/>
              <a:t>DROPPED FEATURES </a:t>
            </a:r>
          </a:p>
        </p:txBody>
      </p:sp>
      <p:sp>
        <p:nvSpPr>
          <p:cNvPr id="31" name="TextBox 30">
            <a:extLst>
              <a:ext uri="{FF2B5EF4-FFF2-40B4-BE49-F238E27FC236}">
                <a16:creationId xmlns:a16="http://schemas.microsoft.com/office/drawing/2014/main" id="{C79C4672-FFAC-60C7-3EFB-2226D6672773}"/>
              </a:ext>
            </a:extLst>
          </p:cNvPr>
          <p:cNvSpPr txBox="1"/>
          <p:nvPr/>
        </p:nvSpPr>
        <p:spPr>
          <a:xfrm>
            <a:off x="8484778" y="2944312"/>
            <a:ext cx="3274683" cy="1169551"/>
          </a:xfrm>
          <a:prstGeom prst="rect">
            <a:avLst/>
          </a:prstGeom>
          <a:noFill/>
        </p:spPr>
        <p:txBody>
          <a:bodyPr wrap="square" rtlCol="0">
            <a:spAutoFit/>
          </a:bodyPr>
          <a:lstStyle/>
          <a:p>
            <a:r>
              <a:rPr lang="en-US" sz="1400" dirty="0">
                <a:highlight>
                  <a:srgbClr val="FFFF00"/>
                </a:highlight>
              </a:rPr>
              <a:t>Drop reason : </a:t>
            </a:r>
          </a:p>
          <a:p>
            <a:endParaRPr lang="en-US" sz="1400" dirty="0">
              <a:highlight>
                <a:srgbClr val="FFFF00"/>
              </a:highlight>
            </a:endParaRPr>
          </a:p>
          <a:p>
            <a:r>
              <a:rPr lang="en-US" sz="1400" dirty="0">
                <a:highlight>
                  <a:srgbClr val="FFFF00"/>
                </a:highlight>
              </a:rPr>
              <a:t>THERE IS NO DIFFERENCE IN FEATURE BETWEEN EACH VALUE TO TARGET</a:t>
            </a:r>
          </a:p>
        </p:txBody>
      </p:sp>
      <p:pic>
        <p:nvPicPr>
          <p:cNvPr id="2" name="Picture 1">
            <a:extLst>
              <a:ext uri="{FF2B5EF4-FFF2-40B4-BE49-F238E27FC236}">
                <a16:creationId xmlns:a16="http://schemas.microsoft.com/office/drawing/2014/main" id="{6BD05CF2-4D70-1930-6D0D-5CAD7D984743}"/>
              </a:ext>
            </a:extLst>
          </p:cNvPr>
          <p:cNvPicPr>
            <a:picLocks noChangeAspect="1"/>
          </p:cNvPicPr>
          <p:nvPr/>
        </p:nvPicPr>
        <p:blipFill>
          <a:blip r:embed="rId6"/>
          <a:stretch>
            <a:fillRect/>
          </a:stretch>
        </p:blipFill>
        <p:spPr>
          <a:xfrm>
            <a:off x="948401" y="3852239"/>
            <a:ext cx="2296703" cy="1259977"/>
          </a:xfrm>
          <a:prstGeom prst="rect">
            <a:avLst/>
          </a:prstGeom>
        </p:spPr>
      </p:pic>
      <p:pic>
        <p:nvPicPr>
          <p:cNvPr id="3" name="Content Placeholder 12">
            <a:extLst>
              <a:ext uri="{FF2B5EF4-FFF2-40B4-BE49-F238E27FC236}">
                <a16:creationId xmlns:a16="http://schemas.microsoft.com/office/drawing/2014/main" id="{DBB21DE7-9DA5-2F60-3BFF-E7F10E4564B6}"/>
              </a:ext>
            </a:extLst>
          </p:cNvPr>
          <p:cNvPicPr>
            <a:picLocks noChangeAspect="1"/>
          </p:cNvPicPr>
          <p:nvPr/>
        </p:nvPicPr>
        <p:blipFill>
          <a:blip r:embed="rId7"/>
          <a:stretch>
            <a:fillRect/>
          </a:stretch>
        </p:blipFill>
        <p:spPr>
          <a:xfrm>
            <a:off x="3621766" y="3852239"/>
            <a:ext cx="1917541" cy="1321141"/>
          </a:xfrm>
          <a:prstGeom prst="rect">
            <a:avLst/>
          </a:prstGeom>
        </p:spPr>
      </p:pic>
      <p:sp>
        <p:nvSpPr>
          <p:cNvPr id="4" name="TextBox 3">
            <a:extLst>
              <a:ext uri="{FF2B5EF4-FFF2-40B4-BE49-F238E27FC236}">
                <a16:creationId xmlns:a16="http://schemas.microsoft.com/office/drawing/2014/main" id="{A55D0C83-EAC1-96BF-0FB3-DD896F32509E}"/>
              </a:ext>
            </a:extLst>
          </p:cNvPr>
          <p:cNvSpPr txBox="1"/>
          <p:nvPr/>
        </p:nvSpPr>
        <p:spPr>
          <a:xfrm>
            <a:off x="3542355" y="5433551"/>
            <a:ext cx="1899138" cy="307777"/>
          </a:xfrm>
          <a:prstGeom prst="rect">
            <a:avLst/>
          </a:prstGeom>
          <a:noFill/>
        </p:spPr>
        <p:txBody>
          <a:bodyPr wrap="square" rtlCol="0">
            <a:spAutoFit/>
          </a:bodyPr>
          <a:lstStyle/>
          <a:p>
            <a:r>
              <a:rPr lang="en-US" sz="1400" dirty="0"/>
              <a:t>Gender</a:t>
            </a:r>
          </a:p>
        </p:txBody>
      </p:sp>
    </p:spTree>
    <p:extLst>
      <p:ext uri="{BB962C8B-B14F-4D97-AF65-F5344CB8AC3E}">
        <p14:creationId xmlns:p14="http://schemas.microsoft.com/office/powerpoint/2010/main" val="171494217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8C1-EBCD-3D2D-3422-8327126DB872}"/>
              </a:ext>
            </a:extLst>
          </p:cNvPr>
          <p:cNvSpPr>
            <a:spLocks noGrp="1"/>
          </p:cNvSpPr>
          <p:nvPr>
            <p:ph type="title"/>
          </p:nvPr>
        </p:nvSpPr>
        <p:spPr>
          <a:xfrm>
            <a:off x="1069848" y="484632"/>
            <a:ext cx="8608724" cy="246888"/>
          </a:xfrm>
        </p:spPr>
        <p:txBody>
          <a:bodyPr>
            <a:noAutofit/>
          </a:bodyPr>
          <a:lstStyle/>
          <a:p>
            <a:r>
              <a:rPr lang="en-US" sz="2800" dirty="0">
                <a:highlight>
                  <a:srgbClr val="FFFF00"/>
                </a:highlight>
              </a:rPr>
              <a:t>EDA (EXPLORATORY DATA ANALYSIS)</a:t>
            </a:r>
          </a:p>
        </p:txBody>
      </p:sp>
      <p:sp>
        <p:nvSpPr>
          <p:cNvPr id="7" name="TextBox 6">
            <a:extLst>
              <a:ext uri="{FF2B5EF4-FFF2-40B4-BE49-F238E27FC236}">
                <a16:creationId xmlns:a16="http://schemas.microsoft.com/office/drawing/2014/main" id="{D1DC59F2-50E3-8A91-DC0A-C6CFFDAE5539}"/>
              </a:ext>
            </a:extLst>
          </p:cNvPr>
          <p:cNvSpPr txBox="1"/>
          <p:nvPr/>
        </p:nvSpPr>
        <p:spPr>
          <a:xfrm>
            <a:off x="1802800" y="1214715"/>
            <a:ext cx="6061040" cy="369332"/>
          </a:xfrm>
          <a:prstGeom prst="rect">
            <a:avLst/>
          </a:prstGeom>
          <a:solidFill>
            <a:srgbClr val="3CD4D8"/>
          </a:solidFill>
        </p:spPr>
        <p:txBody>
          <a:bodyPr wrap="square" rtlCol="0">
            <a:spAutoFit/>
          </a:bodyPr>
          <a:lstStyle/>
          <a:p>
            <a:pPr marL="285750" indent="-285750">
              <a:buFont typeface="Arial" panose="020B0604020202020204" pitchFamily="34" charset="0"/>
              <a:buChar char="•"/>
            </a:pPr>
            <a:r>
              <a:rPr lang="en-US" dirty="0"/>
              <a:t>Existing Customer (High influence to credit score)</a:t>
            </a:r>
          </a:p>
        </p:txBody>
      </p:sp>
      <p:sp>
        <p:nvSpPr>
          <p:cNvPr id="8" name="TextBox 7">
            <a:extLst>
              <a:ext uri="{FF2B5EF4-FFF2-40B4-BE49-F238E27FC236}">
                <a16:creationId xmlns:a16="http://schemas.microsoft.com/office/drawing/2014/main" id="{1940E295-5B30-93CF-36F0-5164C9AD0892}"/>
              </a:ext>
            </a:extLst>
          </p:cNvPr>
          <p:cNvSpPr txBox="1"/>
          <p:nvPr/>
        </p:nvSpPr>
        <p:spPr>
          <a:xfrm>
            <a:off x="1822180" y="5290884"/>
            <a:ext cx="89677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Existing </a:t>
            </a:r>
            <a:r>
              <a:rPr lang="en-US" dirty="0" err="1"/>
              <a:t>customers,mostly</a:t>
            </a:r>
            <a:r>
              <a:rPr lang="en-US" dirty="0"/>
              <a:t> in LTV ratio with below 75 % priority below 65 %</a:t>
            </a:r>
          </a:p>
          <a:p>
            <a:pPr marL="285750" indent="-285750">
              <a:buFont typeface="Arial" panose="020B0604020202020204" pitchFamily="34" charset="0"/>
              <a:buChar char="•"/>
            </a:pPr>
            <a:r>
              <a:rPr lang="en-US" dirty="0"/>
              <a:t>Existing customers, mostly customers that have a number of existing loans more than 7 up to 9 count</a:t>
            </a:r>
          </a:p>
        </p:txBody>
      </p:sp>
      <p:pic>
        <p:nvPicPr>
          <p:cNvPr id="14" name="Picture 13">
            <a:extLst>
              <a:ext uri="{FF2B5EF4-FFF2-40B4-BE49-F238E27FC236}">
                <a16:creationId xmlns:a16="http://schemas.microsoft.com/office/drawing/2014/main" id="{FCAEDCE1-3EE8-12EA-BDA4-D5EAC664A827}"/>
              </a:ext>
            </a:extLst>
          </p:cNvPr>
          <p:cNvPicPr>
            <a:picLocks noChangeAspect="1"/>
          </p:cNvPicPr>
          <p:nvPr/>
        </p:nvPicPr>
        <p:blipFill>
          <a:blip r:embed="rId3"/>
          <a:stretch>
            <a:fillRect/>
          </a:stretch>
        </p:blipFill>
        <p:spPr>
          <a:xfrm>
            <a:off x="1822180" y="1679004"/>
            <a:ext cx="7524080" cy="3042691"/>
          </a:xfrm>
          <a:prstGeom prst="rect">
            <a:avLst/>
          </a:prstGeom>
        </p:spPr>
      </p:pic>
      <p:cxnSp>
        <p:nvCxnSpPr>
          <p:cNvPr id="16" name="Straight Arrow Connector 15">
            <a:extLst>
              <a:ext uri="{FF2B5EF4-FFF2-40B4-BE49-F238E27FC236}">
                <a16:creationId xmlns:a16="http://schemas.microsoft.com/office/drawing/2014/main" id="{1DCBEFCB-3E62-7277-7675-DB2E09DC7832}"/>
              </a:ext>
            </a:extLst>
          </p:cNvPr>
          <p:cNvCxnSpPr/>
          <p:nvPr/>
        </p:nvCxnSpPr>
        <p:spPr>
          <a:xfrm flipH="1">
            <a:off x="2264898" y="2715065"/>
            <a:ext cx="1842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45A46B-FE39-46E0-98E6-B67353A5B078}"/>
              </a:ext>
            </a:extLst>
          </p:cNvPr>
          <p:cNvCxnSpPr/>
          <p:nvPr/>
        </p:nvCxnSpPr>
        <p:spPr>
          <a:xfrm flipH="1" flipV="1">
            <a:off x="2264898" y="3137095"/>
            <a:ext cx="1842868" cy="1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35648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in a suit and tie&#10;&#10;Description automatically generated">
            <a:extLst>
              <a:ext uri="{FF2B5EF4-FFF2-40B4-BE49-F238E27FC236}">
                <a16:creationId xmlns:a16="http://schemas.microsoft.com/office/drawing/2014/main" id="{E51B363F-6D27-2AE8-40FC-AEDDF1471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258" y="2370289"/>
            <a:ext cx="3398360" cy="4487711"/>
          </a:xfrm>
          <a:prstGeom prst="rect">
            <a:avLst/>
          </a:prstGeom>
        </p:spPr>
      </p:pic>
      <p:graphicFrame>
        <p:nvGraphicFramePr>
          <p:cNvPr id="6" name="Table 5">
            <a:extLst>
              <a:ext uri="{FF2B5EF4-FFF2-40B4-BE49-F238E27FC236}">
                <a16:creationId xmlns:a16="http://schemas.microsoft.com/office/drawing/2014/main" id="{3BC9F7C3-E775-576B-937F-A84B525DC9C2}"/>
              </a:ext>
            </a:extLst>
          </p:cNvPr>
          <p:cNvGraphicFramePr>
            <a:graphicFrameLocks noGrp="1"/>
          </p:cNvGraphicFramePr>
          <p:nvPr>
            <p:extLst>
              <p:ext uri="{D42A27DB-BD31-4B8C-83A1-F6EECF244321}">
                <p14:modId xmlns:p14="http://schemas.microsoft.com/office/powerpoint/2010/main" val="3551797113"/>
              </p:ext>
            </p:extLst>
          </p:nvPr>
        </p:nvGraphicFramePr>
        <p:xfrm>
          <a:off x="315740" y="1003232"/>
          <a:ext cx="4003042" cy="1725897"/>
        </p:xfrm>
        <a:graphic>
          <a:graphicData uri="http://schemas.openxmlformats.org/drawingml/2006/table">
            <a:tbl>
              <a:tblPr firstRow="1" bandRow="1">
                <a:tableStyleId>{D7AC3CCA-C797-4891-BE02-D94E43425B78}</a:tableStyleId>
              </a:tblPr>
              <a:tblGrid>
                <a:gridCol w="2001521">
                  <a:extLst>
                    <a:ext uri="{9D8B030D-6E8A-4147-A177-3AD203B41FA5}">
                      <a16:colId xmlns:a16="http://schemas.microsoft.com/office/drawing/2014/main" val="2875495723"/>
                    </a:ext>
                  </a:extLst>
                </a:gridCol>
                <a:gridCol w="2001521">
                  <a:extLst>
                    <a:ext uri="{9D8B030D-6E8A-4147-A177-3AD203B41FA5}">
                      <a16:colId xmlns:a16="http://schemas.microsoft.com/office/drawing/2014/main" val="3013817006"/>
                    </a:ext>
                  </a:extLst>
                </a:gridCol>
              </a:tblGrid>
              <a:tr h="709845">
                <a:tc>
                  <a:txBody>
                    <a:bodyPr/>
                    <a:lstStyle/>
                    <a:p>
                      <a:r>
                        <a:rPr lang="en-US" sz="1600" dirty="0"/>
                        <a:t>Nama</a:t>
                      </a:r>
                    </a:p>
                  </a:txBody>
                  <a:tcPr/>
                </a:tc>
                <a:tc>
                  <a:txBody>
                    <a:bodyPr/>
                    <a:lstStyle/>
                    <a:p>
                      <a:r>
                        <a:rPr lang="en-US" sz="1600" b="0" dirty="0"/>
                        <a:t>Arengga Dean </a:t>
                      </a:r>
                      <a:r>
                        <a:rPr lang="en-US" sz="1600" b="0" dirty="0" err="1"/>
                        <a:t>Prayoga</a:t>
                      </a:r>
                      <a:r>
                        <a:rPr lang="en-US" sz="1600" b="0" dirty="0"/>
                        <a:t>, S.pt</a:t>
                      </a:r>
                    </a:p>
                  </a:txBody>
                  <a:tcPr/>
                </a:tc>
                <a:extLst>
                  <a:ext uri="{0D108BD9-81ED-4DB2-BD59-A6C34878D82A}">
                    <a16:rowId xmlns:a16="http://schemas.microsoft.com/office/drawing/2014/main" val="209167663"/>
                  </a:ext>
                </a:extLst>
              </a:tr>
              <a:tr h="508026">
                <a:tc>
                  <a:txBody>
                    <a:bodyPr/>
                    <a:lstStyle/>
                    <a:p>
                      <a:r>
                        <a:rPr lang="en-US" b="1" dirty="0"/>
                        <a:t>Age</a:t>
                      </a:r>
                    </a:p>
                  </a:txBody>
                  <a:tcPr/>
                </a:tc>
                <a:tc>
                  <a:txBody>
                    <a:bodyPr/>
                    <a:lstStyle/>
                    <a:p>
                      <a:r>
                        <a:rPr lang="en-US" dirty="0"/>
                        <a:t>25 Years (1998)</a:t>
                      </a:r>
                    </a:p>
                  </a:txBody>
                  <a:tcPr/>
                </a:tc>
                <a:extLst>
                  <a:ext uri="{0D108BD9-81ED-4DB2-BD59-A6C34878D82A}">
                    <a16:rowId xmlns:a16="http://schemas.microsoft.com/office/drawing/2014/main" val="4144361725"/>
                  </a:ext>
                </a:extLst>
              </a:tr>
              <a:tr h="508026">
                <a:tc>
                  <a:txBody>
                    <a:bodyPr/>
                    <a:lstStyle/>
                    <a:p>
                      <a:r>
                        <a:rPr lang="en-US" b="1" dirty="0"/>
                        <a:t>Occupation</a:t>
                      </a:r>
                    </a:p>
                  </a:txBody>
                  <a:tcPr/>
                </a:tc>
                <a:tc>
                  <a:txBody>
                    <a:bodyPr/>
                    <a:lstStyle/>
                    <a:p>
                      <a:r>
                        <a:rPr lang="en-US" dirty="0"/>
                        <a:t>Python User</a:t>
                      </a:r>
                    </a:p>
                  </a:txBody>
                  <a:tcPr/>
                </a:tc>
                <a:extLst>
                  <a:ext uri="{0D108BD9-81ED-4DB2-BD59-A6C34878D82A}">
                    <a16:rowId xmlns:a16="http://schemas.microsoft.com/office/drawing/2014/main" val="1286796915"/>
                  </a:ext>
                </a:extLst>
              </a:tr>
            </a:tbl>
          </a:graphicData>
        </a:graphic>
      </p:graphicFrame>
      <p:cxnSp>
        <p:nvCxnSpPr>
          <p:cNvPr id="8" name="Straight Connector 7">
            <a:extLst>
              <a:ext uri="{FF2B5EF4-FFF2-40B4-BE49-F238E27FC236}">
                <a16:creationId xmlns:a16="http://schemas.microsoft.com/office/drawing/2014/main" id="{1E912CC3-8AF4-CFCA-7806-FD31215A6A30}"/>
              </a:ext>
            </a:extLst>
          </p:cNvPr>
          <p:cNvCxnSpPr>
            <a:cxnSpLocks/>
          </p:cNvCxnSpPr>
          <p:nvPr/>
        </p:nvCxnSpPr>
        <p:spPr>
          <a:xfrm flipH="1">
            <a:off x="2317261" y="3429000"/>
            <a:ext cx="4595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E0C0E96-734B-47EC-0144-4DC57F8F5735}"/>
              </a:ext>
            </a:extLst>
          </p:cNvPr>
          <p:cNvCxnSpPr>
            <a:cxnSpLocks/>
            <a:endCxn id="6" idx="2"/>
          </p:cNvCxnSpPr>
          <p:nvPr/>
        </p:nvCxnSpPr>
        <p:spPr>
          <a:xfrm flipV="1">
            <a:off x="2317261" y="2729129"/>
            <a:ext cx="0" cy="699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FCB2C5-BF96-33CA-D881-490BA8C8D70B}"/>
              </a:ext>
            </a:extLst>
          </p:cNvPr>
          <p:cNvCxnSpPr>
            <a:cxnSpLocks/>
            <a:stCxn id="5" idx="2"/>
          </p:cNvCxnSpPr>
          <p:nvPr/>
        </p:nvCxnSpPr>
        <p:spPr>
          <a:xfrm flipH="1" flipV="1">
            <a:off x="7971925" y="5543824"/>
            <a:ext cx="640513" cy="131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C162666-5E81-E1E8-CCCA-FDBE4BDECDAE}"/>
              </a:ext>
            </a:extLst>
          </p:cNvPr>
          <p:cNvCxnSpPr>
            <a:cxnSpLocks/>
          </p:cNvCxnSpPr>
          <p:nvPr/>
        </p:nvCxnSpPr>
        <p:spPr>
          <a:xfrm flipH="1">
            <a:off x="4318773" y="5190978"/>
            <a:ext cx="2594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FB4349D-8F4D-D686-BA0D-C2E41F47D152}"/>
              </a:ext>
            </a:extLst>
          </p:cNvPr>
          <p:cNvSpPr txBox="1"/>
          <p:nvPr/>
        </p:nvSpPr>
        <p:spPr>
          <a:xfrm>
            <a:off x="506436" y="3869609"/>
            <a:ext cx="3812337" cy="2585323"/>
          </a:xfrm>
          <a:prstGeom prst="rect">
            <a:avLst/>
          </a:prstGeom>
          <a:solidFill>
            <a:srgbClr val="33CCCC"/>
          </a:solidFill>
          <a:ln>
            <a:noFill/>
          </a:ln>
        </p:spPr>
        <p:txBody>
          <a:bodyPr wrap="square" rtlCol="0">
            <a:spAutoFit/>
          </a:bodyPr>
          <a:lstStyle/>
          <a:p>
            <a:r>
              <a:rPr lang="en-US" dirty="0"/>
              <a:t>Education Background</a:t>
            </a:r>
          </a:p>
          <a:p>
            <a:endParaRPr lang="en-US" dirty="0"/>
          </a:p>
          <a:p>
            <a:pPr marL="285750" indent="-285750">
              <a:buFont typeface="Arial" panose="020B0604020202020204" pitchFamily="34" charset="0"/>
              <a:buChar char="•"/>
            </a:pPr>
            <a:r>
              <a:rPr lang="en-US" dirty="0"/>
              <a:t>Bachelor degrees of Animal Husbandry (</a:t>
            </a:r>
            <a:r>
              <a:rPr lang="en-US" dirty="0" err="1"/>
              <a:t>Brawijaya</a:t>
            </a:r>
            <a:r>
              <a:rPr lang="en-US" dirty="0"/>
              <a:t> University,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Science Bootcamp </a:t>
            </a:r>
            <a:br>
              <a:rPr lang="en-US" dirty="0"/>
            </a:br>
            <a:r>
              <a:rPr lang="en-US" dirty="0"/>
              <a:t>(Dibimbing.ID, September 2023)</a:t>
            </a:r>
          </a:p>
        </p:txBody>
      </p:sp>
      <p:cxnSp>
        <p:nvCxnSpPr>
          <p:cNvPr id="25" name="Straight Connector 24">
            <a:extLst>
              <a:ext uri="{FF2B5EF4-FFF2-40B4-BE49-F238E27FC236}">
                <a16:creationId xmlns:a16="http://schemas.microsoft.com/office/drawing/2014/main" id="{0061A414-C150-59B7-5CA3-475A7C4B4C33}"/>
              </a:ext>
            </a:extLst>
          </p:cNvPr>
          <p:cNvCxnSpPr>
            <a:cxnSpLocks/>
            <a:stCxn id="5" idx="0"/>
            <a:endCxn id="29" idx="2"/>
          </p:cNvCxnSpPr>
          <p:nvPr/>
        </p:nvCxnSpPr>
        <p:spPr>
          <a:xfrm flipV="1">
            <a:off x="8612438" y="1924970"/>
            <a:ext cx="652329" cy="44531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BDC7A7-3AB8-4B26-C822-204FA7A9E308}"/>
              </a:ext>
            </a:extLst>
          </p:cNvPr>
          <p:cNvSpPr txBox="1"/>
          <p:nvPr/>
        </p:nvSpPr>
        <p:spPr>
          <a:xfrm>
            <a:off x="6913257" y="693864"/>
            <a:ext cx="4703019" cy="1231106"/>
          </a:xfrm>
          <a:prstGeom prst="rect">
            <a:avLst/>
          </a:prstGeom>
          <a:solidFill>
            <a:srgbClr val="33CCCC"/>
          </a:solidFill>
        </p:spPr>
        <p:txBody>
          <a:bodyPr wrap="square" rtlCol="0">
            <a:spAutoFit/>
          </a:bodyPr>
          <a:lstStyle/>
          <a:p>
            <a:r>
              <a:rPr lang="en-US" dirty="0"/>
              <a:t>		</a:t>
            </a:r>
            <a:r>
              <a:rPr lang="en-US" sz="1400" dirty="0"/>
              <a:t>085704928504	</a:t>
            </a:r>
          </a:p>
          <a:p>
            <a:r>
              <a:rPr lang="en-US" sz="1400" dirty="0"/>
              <a:t>											linkedin.com/in/arenggadean</a:t>
            </a:r>
          </a:p>
          <a:p>
            <a:r>
              <a:rPr lang="en-US" sz="1400" dirty="0"/>
              <a:t>		</a:t>
            </a:r>
          </a:p>
          <a:p>
            <a:r>
              <a:rPr lang="en-US" sz="1400" dirty="0"/>
              <a:t>		https://github.com/MBAHTAWOONS</a:t>
            </a:r>
            <a:endParaRPr lang="en-US" dirty="0"/>
          </a:p>
        </p:txBody>
      </p:sp>
      <p:pic>
        <p:nvPicPr>
          <p:cNvPr id="30" name="Picture 2" descr="Ada Apa Whatsapp Logo Ikon - Gambar vektor gratis di Pixabay - Pixabay">
            <a:extLst>
              <a:ext uri="{FF2B5EF4-FFF2-40B4-BE49-F238E27FC236}">
                <a16:creationId xmlns:a16="http://schemas.microsoft.com/office/drawing/2014/main" id="{4C24D0CD-1562-167F-AEC1-1D49A6CA9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7922" y="728951"/>
            <a:ext cx="305790" cy="30792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E7D9EF56-D6DF-3B20-BD98-D6C88B99C950}"/>
              </a:ext>
            </a:extLst>
          </p:cNvPr>
          <p:cNvSpPr txBox="1"/>
          <p:nvPr/>
        </p:nvSpPr>
        <p:spPr>
          <a:xfrm>
            <a:off x="618978" y="267286"/>
            <a:ext cx="5317588" cy="461665"/>
          </a:xfrm>
          <a:prstGeom prst="rect">
            <a:avLst/>
          </a:prstGeom>
          <a:noFill/>
        </p:spPr>
        <p:txBody>
          <a:bodyPr wrap="square" rtlCol="0">
            <a:spAutoFit/>
          </a:bodyPr>
          <a:lstStyle/>
          <a:p>
            <a:r>
              <a:rPr lang="en-US" sz="2400" b="1" dirty="0">
                <a:highlight>
                  <a:srgbClr val="99FFCC"/>
                </a:highlight>
              </a:rPr>
              <a:t>PROFILE</a:t>
            </a:r>
          </a:p>
        </p:txBody>
      </p:sp>
      <p:pic>
        <p:nvPicPr>
          <p:cNvPr id="1028" name="Picture 4" descr="Github Logo - Free social media icons">
            <a:extLst>
              <a:ext uri="{FF2B5EF4-FFF2-40B4-BE49-F238E27FC236}">
                <a16:creationId xmlns:a16="http://schemas.microsoft.com/office/drawing/2014/main" id="{4A10B01C-0C59-9584-7CDF-29158031B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922" y="1542232"/>
            <a:ext cx="307929" cy="3079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nkedin icon - Free download on Iconfinder">
            <a:extLst>
              <a:ext uri="{FF2B5EF4-FFF2-40B4-BE49-F238E27FC236}">
                <a16:creationId xmlns:a16="http://schemas.microsoft.com/office/drawing/2014/main" id="{927D3790-EA1C-502D-3C03-C6A214FE83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7922" y="1140626"/>
            <a:ext cx="337582" cy="33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8C1-EBCD-3D2D-3422-8327126DB872}"/>
              </a:ext>
            </a:extLst>
          </p:cNvPr>
          <p:cNvSpPr>
            <a:spLocks noGrp="1"/>
          </p:cNvSpPr>
          <p:nvPr>
            <p:ph type="title"/>
          </p:nvPr>
        </p:nvSpPr>
        <p:spPr>
          <a:xfrm>
            <a:off x="1069848" y="484632"/>
            <a:ext cx="8608724" cy="246888"/>
          </a:xfrm>
        </p:spPr>
        <p:txBody>
          <a:bodyPr>
            <a:noAutofit/>
          </a:bodyPr>
          <a:lstStyle/>
          <a:p>
            <a:r>
              <a:rPr lang="en-US" sz="2800" dirty="0">
                <a:highlight>
                  <a:srgbClr val="FFFF00"/>
                </a:highlight>
              </a:rPr>
              <a:t>EDA (EXPLORATORY DATA ANALYSIS)</a:t>
            </a:r>
          </a:p>
        </p:txBody>
      </p:sp>
      <p:sp>
        <p:nvSpPr>
          <p:cNvPr id="7" name="TextBox 6">
            <a:extLst>
              <a:ext uri="{FF2B5EF4-FFF2-40B4-BE49-F238E27FC236}">
                <a16:creationId xmlns:a16="http://schemas.microsoft.com/office/drawing/2014/main" id="{D1DC59F2-50E3-8A91-DC0A-C6CFFDAE5539}"/>
              </a:ext>
            </a:extLst>
          </p:cNvPr>
          <p:cNvSpPr txBox="1"/>
          <p:nvPr/>
        </p:nvSpPr>
        <p:spPr>
          <a:xfrm>
            <a:off x="1802798" y="1214715"/>
            <a:ext cx="6933239" cy="369332"/>
          </a:xfrm>
          <a:prstGeom prst="rect">
            <a:avLst/>
          </a:prstGeom>
          <a:solidFill>
            <a:srgbClr val="3CD4D8"/>
          </a:solidFill>
        </p:spPr>
        <p:txBody>
          <a:bodyPr wrap="square" rtlCol="0">
            <a:spAutoFit/>
          </a:bodyPr>
          <a:lstStyle/>
          <a:p>
            <a:pPr marL="285750" indent="-285750">
              <a:buFont typeface="Arial" panose="020B0604020202020204" pitchFamily="34" charset="0"/>
              <a:buChar char="•"/>
            </a:pPr>
            <a:r>
              <a:rPr lang="en-US" dirty="0"/>
              <a:t>Number of Existing Loans (High influence to credit score)</a:t>
            </a:r>
          </a:p>
        </p:txBody>
      </p:sp>
      <p:sp>
        <p:nvSpPr>
          <p:cNvPr id="8" name="TextBox 7">
            <a:extLst>
              <a:ext uri="{FF2B5EF4-FFF2-40B4-BE49-F238E27FC236}">
                <a16:creationId xmlns:a16="http://schemas.microsoft.com/office/drawing/2014/main" id="{1940E295-5B30-93CF-36F0-5164C9AD0892}"/>
              </a:ext>
            </a:extLst>
          </p:cNvPr>
          <p:cNvSpPr txBox="1"/>
          <p:nvPr/>
        </p:nvSpPr>
        <p:spPr>
          <a:xfrm>
            <a:off x="1822180" y="5290884"/>
            <a:ext cx="89677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Customer that Have Number of Existing Loans more than 7 have loan tenure more than 60 months (5 years)</a:t>
            </a:r>
          </a:p>
        </p:txBody>
      </p:sp>
      <p:pic>
        <p:nvPicPr>
          <p:cNvPr id="4" name="Picture 3">
            <a:extLst>
              <a:ext uri="{FF2B5EF4-FFF2-40B4-BE49-F238E27FC236}">
                <a16:creationId xmlns:a16="http://schemas.microsoft.com/office/drawing/2014/main" id="{D810A816-7DB9-E731-CFC7-8D1335FA86E5}"/>
              </a:ext>
            </a:extLst>
          </p:cNvPr>
          <p:cNvPicPr>
            <a:picLocks noChangeAspect="1"/>
          </p:cNvPicPr>
          <p:nvPr/>
        </p:nvPicPr>
        <p:blipFill>
          <a:blip r:embed="rId3"/>
          <a:stretch>
            <a:fillRect/>
          </a:stretch>
        </p:blipFill>
        <p:spPr>
          <a:xfrm>
            <a:off x="1822180" y="1721152"/>
            <a:ext cx="5943186" cy="3177864"/>
          </a:xfrm>
          <a:prstGeom prst="rect">
            <a:avLst/>
          </a:prstGeom>
        </p:spPr>
      </p:pic>
      <p:cxnSp>
        <p:nvCxnSpPr>
          <p:cNvPr id="6" name="Straight Connector 5">
            <a:extLst>
              <a:ext uri="{FF2B5EF4-FFF2-40B4-BE49-F238E27FC236}">
                <a16:creationId xmlns:a16="http://schemas.microsoft.com/office/drawing/2014/main" id="{DA07A8D9-0B4E-44A1-DCAC-689466D8CEA7}"/>
              </a:ext>
            </a:extLst>
          </p:cNvPr>
          <p:cNvCxnSpPr/>
          <p:nvPr/>
        </p:nvCxnSpPr>
        <p:spPr>
          <a:xfrm>
            <a:off x="5852160" y="4206240"/>
            <a:ext cx="1758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B83FD9-03E5-0B1D-7D6F-5777EF35EE37}"/>
              </a:ext>
            </a:extLst>
          </p:cNvPr>
          <p:cNvCxnSpPr>
            <a:cxnSpLocks/>
          </p:cNvCxnSpPr>
          <p:nvPr/>
        </p:nvCxnSpPr>
        <p:spPr>
          <a:xfrm flipH="1">
            <a:off x="5852160" y="4206240"/>
            <a:ext cx="851096" cy="9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27291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7018012" y="2670008"/>
            <a:ext cx="4843374" cy="1517984"/>
          </a:xfrm>
        </p:spPr>
        <p:txBody>
          <a:bodyPr>
            <a:normAutofit/>
          </a:bodyPr>
          <a:lstStyle/>
          <a:p>
            <a:r>
              <a:rPr lang="en-US" sz="4800" dirty="0">
                <a:solidFill>
                  <a:schemeClr val="tx1"/>
                </a:solidFill>
                <a:highlight>
                  <a:srgbClr val="F7C232"/>
                </a:highlight>
              </a:rPr>
              <a:t>FEATURE ENCODING</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331761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CD4D8">
            <a:alpha val="88627"/>
          </a:srgbClr>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0286054-61DE-A073-BAD5-C847C13FB5B7}"/>
              </a:ext>
            </a:extLst>
          </p:cNvPr>
          <p:cNvSpPr>
            <a:spLocks noGrp="1"/>
          </p:cNvSpPr>
          <p:nvPr>
            <p:ph type="title"/>
          </p:nvPr>
        </p:nvSpPr>
        <p:spPr>
          <a:xfrm>
            <a:off x="1069848" y="484632"/>
            <a:ext cx="10058400" cy="1304411"/>
          </a:xfrm>
        </p:spPr>
        <p:txBody>
          <a:bodyPr>
            <a:normAutofit/>
          </a:bodyPr>
          <a:lstStyle/>
          <a:p>
            <a:r>
              <a:rPr lang="en-US" sz="4400" dirty="0"/>
              <a:t>FEATURE ENCODING</a:t>
            </a:r>
          </a:p>
        </p:txBody>
      </p:sp>
      <p:sp>
        <p:nvSpPr>
          <p:cNvPr id="3" name="Content Placeholder 2">
            <a:extLst>
              <a:ext uri="{FF2B5EF4-FFF2-40B4-BE49-F238E27FC236}">
                <a16:creationId xmlns:a16="http://schemas.microsoft.com/office/drawing/2014/main" id="{E28E523E-51C0-CF32-2CB9-12343DCE86DA}"/>
              </a:ext>
            </a:extLst>
          </p:cNvPr>
          <p:cNvSpPr>
            <a:spLocks noGrp="1"/>
          </p:cNvSpPr>
          <p:nvPr>
            <p:ph idx="1"/>
          </p:nvPr>
        </p:nvSpPr>
        <p:spPr>
          <a:xfrm>
            <a:off x="1066800" y="1702904"/>
            <a:ext cx="10058400" cy="3867956"/>
          </a:xfrm>
        </p:spPr>
        <p:txBody>
          <a:bodyPr/>
          <a:lstStyle/>
          <a:p>
            <a:r>
              <a:rPr lang="en-US" dirty="0"/>
              <a:t>Age:</a:t>
            </a:r>
          </a:p>
          <a:p>
            <a:endParaRPr lang="en-US" dirty="0"/>
          </a:p>
          <a:p>
            <a:endParaRPr lang="en-US" dirty="0"/>
          </a:p>
        </p:txBody>
      </p:sp>
      <p:sp>
        <p:nvSpPr>
          <p:cNvPr id="8" name="TextBox 7">
            <a:extLst>
              <a:ext uri="{FF2B5EF4-FFF2-40B4-BE49-F238E27FC236}">
                <a16:creationId xmlns:a16="http://schemas.microsoft.com/office/drawing/2014/main" id="{9735D3BC-3290-F87C-CA69-6C647A2C0783}"/>
              </a:ext>
            </a:extLst>
          </p:cNvPr>
          <p:cNvSpPr txBox="1"/>
          <p:nvPr/>
        </p:nvSpPr>
        <p:spPr>
          <a:xfrm>
            <a:off x="6586331" y="2318631"/>
            <a:ext cx="4878208" cy="1200329"/>
          </a:xfrm>
          <a:prstGeom prst="rect">
            <a:avLst/>
          </a:prstGeom>
          <a:noFill/>
        </p:spPr>
        <p:txBody>
          <a:bodyPr wrap="square" rtlCol="0">
            <a:spAutoFit/>
          </a:bodyPr>
          <a:lstStyle/>
          <a:p>
            <a:r>
              <a:rPr lang="en-US" dirty="0"/>
              <a:t>There is </a:t>
            </a:r>
            <a:r>
              <a:rPr lang="en-US" dirty="0" err="1"/>
              <a:t>Multicolinearity</a:t>
            </a:r>
            <a:r>
              <a:rPr lang="en-US" dirty="0"/>
              <a:t> on Age to other feature. </a:t>
            </a:r>
          </a:p>
          <a:p>
            <a:endParaRPr lang="en-US" dirty="0"/>
          </a:p>
          <a:p>
            <a:r>
              <a:rPr lang="en-US" dirty="0"/>
              <a:t>Handle : Powers Transformation  3/2 </a:t>
            </a:r>
          </a:p>
        </p:txBody>
      </p:sp>
      <p:pic>
        <p:nvPicPr>
          <p:cNvPr id="2" name="Picture 1">
            <a:extLst>
              <a:ext uri="{FF2B5EF4-FFF2-40B4-BE49-F238E27FC236}">
                <a16:creationId xmlns:a16="http://schemas.microsoft.com/office/drawing/2014/main" id="{88BBAA63-FA84-35EE-AF81-AE44382A8570}"/>
              </a:ext>
            </a:extLst>
          </p:cNvPr>
          <p:cNvPicPr>
            <a:picLocks noChangeAspect="1"/>
          </p:cNvPicPr>
          <p:nvPr/>
        </p:nvPicPr>
        <p:blipFill>
          <a:blip r:embed="rId3"/>
          <a:stretch>
            <a:fillRect/>
          </a:stretch>
        </p:blipFill>
        <p:spPr>
          <a:xfrm>
            <a:off x="1063752" y="2055388"/>
            <a:ext cx="3276865" cy="3515472"/>
          </a:xfrm>
          <a:prstGeom prst="rect">
            <a:avLst/>
          </a:prstGeom>
        </p:spPr>
      </p:pic>
      <p:sp>
        <p:nvSpPr>
          <p:cNvPr id="4" name="Oval 3">
            <a:extLst>
              <a:ext uri="{FF2B5EF4-FFF2-40B4-BE49-F238E27FC236}">
                <a16:creationId xmlns:a16="http://schemas.microsoft.com/office/drawing/2014/main" id="{EF76EE82-8376-71CD-B43E-C78A62D2F301}"/>
              </a:ext>
            </a:extLst>
          </p:cNvPr>
          <p:cNvSpPr/>
          <p:nvPr/>
        </p:nvSpPr>
        <p:spPr>
          <a:xfrm>
            <a:off x="2532185" y="2518117"/>
            <a:ext cx="1808432" cy="30948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CDD418C8-A233-3C2F-0733-5B8945FE351B}"/>
              </a:ext>
            </a:extLst>
          </p:cNvPr>
          <p:cNvCxnSpPr>
            <a:stCxn id="4" idx="6"/>
          </p:cNvCxnSpPr>
          <p:nvPr/>
        </p:nvCxnSpPr>
        <p:spPr>
          <a:xfrm flipV="1">
            <a:off x="4340617" y="2518117"/>
            <a:ext cx="1755383" cy="154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960705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6" y="2670008"/>
            <a:ext cx="5202595" cy="1517984"/>
          </a:xfrm>
        </p:spPr>
        <p:txBody>
          <a:bodyPr>
            <a:normAutofit/>
          </a:bodyPr>
          <a:lstStyle/>
          <a:p>
            <a:r>
              <a:rPr lang="en-US" sz="4800" dirty="0">
                <a:solidFill>
                  <a:schemeClr val="tx1"/>
                </a:solidFill>
                <a:highlight>
                  <a:srgbClr val="F7C232"/>
                </a:highlight>
              </a:rPr>
              <a:t>Modeling &amp; results</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2983005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F191-E337-D196-9FCA-4222E6942E9B}"/>
              </a:ext>
            </a:extLst>
          </p:cNvPr>
          <p:cNvSpPr>
            <a:spLocks noGrp="1"/>
          </p:cNvSpPr>
          <p:nvPr>
            <p:ph type="title"/>
          </p:nvPr>
        </p:nvSpPr>
        <p:spPr>
          <a:xfrm>
            <a:off x="1214555" y="510116"/>
            <a:ext cx="3809853" cy="865866"/>
          </a:xfrm>
        </p:spPr>
        <p:txBody>
          <a:bodyPr>
            <a:normAutofit/>
          </a:bodyPr>
          <a:lstStyle/>
          <a:p>
            <a:r>
              <a:rPr lang="en-US" sz="3000" dirty="0">
                <a:highlight>
                  <a:srgbClr val="99FFCC"/>
                </a:highlight>
              </a:rPr>
              <a:t>Feature used for model</a:t>
            </a:r>
          </a:p>
        </p:txBody>
      </p:sp>
      <p:sp>
        <p:nvSpPr>
          <p:cNvPr id="10" name="TextBox 9">
            <a:extLst>
              <a:ext uri="{FF2B5EF4-FFF2-40B4-BE49-F238E27FC236}">
                <a16:creationId xmlns:a16="http://schemas.microsoft.com/office/drawing/2014/main" id="{10EE0227-0FCA-5F7C-CA85-1671D13FA640}"/>
              </a:ext>
            </a:extLst>
          </p:cNvPr>
          <p:cNvSpPr txBox="1"/>
          <p:nvPr/>
        </p:nvSpPr>
        <p:spPr>
          <a:xfrm>
            <a:off x="803738" y="1696832"/>
            <a:ext cx="2173356" cy="369332"/>
          </a:xfrm>
          <a:prstGeom prst="rect">
            <a:avLst/>
          </a:prstGeom>
          <a:noFill/>
        </p:spPr>
        <p:txBody>
          <a:bodyPr wrap="square" rtlCol="0">
            <a:spAutoFit/>
          </a:bodyPr>
          <a:lstStyle/>
          <a:p>
            <a:r>
              <a:rPr lang="en-US" dirty="0">
                <a:highlight>
                  <a:srgbClr val="99FFCC"/>
                </a:highlight>
              </a:rPr>
              <a:t>TRAIN</a:t>
            </a:r>
          </a:p>
        </p:txBody>
      </p:sp>
      <p:sp>
        <p:nvSpPr>
          <p:cNvPr id="11" name="TextBox 10">
            <a:extLst>
              <a:ext uri="{FF2B5EF4-FFF2-40B4-BE49-F238E27FC236}">
                <a16:creationId xmlns:a16="http://schemas.microsoft.com/office/drawing/2014/main" id="{D783B538-BC3E-0145-E8F8-6420227340FB}"/>
              </a:ext>
            </a:extLst>
          </p:cNvPr>
          <p:cNvSpPr txBox="1"/>
          <p:nvPr/>
        </p:nvSpPr>
        <p:spPr>
          <a:xfrm>
            <a:off x="6114137" y="1696832"/>
            <a:ext cx="2173356" cy="369332"/>
          </a:xfrm>
          <a:prstGeom prst="rect">
            <a:avLst/>
          </a:prstGeom>
          <a:noFill/>
        </p:spPr>
        <p:txBody>
          <a:bodyPr wrap="square" rtlCol="0">
            <a:spAutoFit/>
          </a:bodyPr>
          <a:lstStyle/>
          <a:p>
            <a:r>
              <a:rPr lang="en-US" dirty="0">
                <a:highlight>
                  <a:srgbClr val="99FFCC"/>
                </a:highlight>
              </a:rPr>
              <a:t>TEST</a:t>
            </a:r>
          </a:p>
        </p:txBody>
      </p:sp>
      <p:pic>
        <p:nvPicPr>
          <p:cNvPr id="4" name="Picture 3">
            <a:extLst>
              <a:ext uri="{FF2B5EF4-FFF2-40B4-BE49-F238E27FC236}">
                <a16:creationId xmlns:a16="http://schemas.microsoft.com/office/drawing/2014/main" id="{1C5B2827-0185-B9DE-6F23-BB5552E5C006}"/>
              </a:ext>
            </a:extLst>
          </p:cNvPr>
          <p:cNvPicPr>
            <a:picLocks noChangeAspect="1"/>
          </p:cNvPicPr>
          <p:nvPr/>
        </p:nvPicPr>
        <p:blipFill>
          <a:blip r:embed="rId3"/>
          <a:stretch>
            <a:fillRect/>
          </a:stretch>
        </p:blipFill>
        <p:spPr>
          <a:xfrm>
            <a:off x="940068" y="2370552"/>
            <a:ext cx="4560400" cy="2790615"/>
          </a:xfrm>
          <a:prstGeom prst="rect">
            <a:avLst/>
          </a:prstGeom>
        </p:spPr>
      </p:pic>
      <p:pic>
        <p:nvPicPr>
          <p:cNvPr id="6" name="Picture 5">
            <a:extLst>
              <a:ext uri="{FF2B5EF4-FFF2-40B4-BE49-F238E27FC236}">
                <a16:creationId xmlns:a16="http://schemas.microsoft.com/office/drawing/2014/main" id="{5BF79527-1562-B032-8C8E-9822AE84F6C6}"/>
              </a:ext>
            </a:extLst>
          </p:cNvPr>
          <p:cNvPicPr>
            <a:picLocks noChangeAspect="1"/>
          </p:cNvPicPr>
          <p:nvPr/>
        </p:nvPicPr>
        <p:blipFill>
          <a:blip r:embed="rId4"/>
          <a:stretch>
            <a:fillRect/>
          </a:stretch>
        </p:blipFill>
        <p:spPr>
          <a:xfrm>
            <a:off x="6114136" y="2370552"/>
            <a:ext cx="5137795" cy="2790615"/>
          </a:xfrm>
          <a:prstGeom prst="rect">
            <a:avLst/>
          </a:prstGeom>
        </p:spPr>
      </p:pic>
    </p:spTree>
    <p:extLst>
      <p:ext uri="{BB962C8B-B14F-4D97-AF65-F5344CB8AC3E}">
        <p14:creationId xmlns:p14="http://schemas.microsoft.com/office/powerpoint/2010/main" val="333920145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9258-A8DA-4170-A84B-52A2869A6036}"/>
              </a:ext>
            </a:extLst>
          </p:cNvPr>
          <p:cNvSpPr>
            <a:spLocks noGrp="1"/>
          </p:cNvSpPr>
          <p:nvPr>
            <p:ph type="title"/>
          </p:nvPr>
        </p:nvSpPr>
        <p:spPr>
          <a:xfrm>
            <a:off x="1069848" y="232487"/>
            <a:ext cx="8339195" cy="646331"/>
          </a:xfrm>
        </p:spPr>
        <p:txBody>
          <a:bodyPr>
            <a:normAutofit fontScale="90000"/>
          </a:bodyPr>
          <a:lstStyle/>
          <a:p>
            <a:r>
              <a:rPr lang="en-US" sz="4600" dirty="0">
                <a:highlight>
                  <a:srgbClr val="99FFCC"/>
                </a:highlight>
              </a:rPr>
              <a:t>results</a:t>
            </a:r>
          </a:p>
        </p:txBody>
      </p:sp>
      <p:graphicFrame>
        <p:nvGraphicFramePr>
          <p:cNvPr id="4" name="Table 4">
            <a:extLst>
              <a:ext uri="{FF2B5EF4-FFF2-40B4-BE49-F238E27FC236}">
                <a16:creationId xmlns:a16="http://schemas.microsoft.com/office/drawing/2014/main" id="{45C01230-639A-B6BD-6A2A-AE4D181C4957}"/>
              </a:ext>
            </a:extLst>
          </p:cNvPr>
          <p:cNvGraphicFramePr>
            <a:graphicFrameLocks noGrp="1"/>
          </p:cNvGraphicFramePr>
          <p:nvPr>
            <p:ph idx="1"/>
            <p:extLst>
              <p:ext uri="{D42A27DB-BD31-4B8C-83A1-F6EECF244321}">
                <p14:modId xmlns:p14="http://schemas.microsoft.com/office/powerpoint/2010/main" val="4076441482"/>
              </p:ext>
            </p:extLst>
          </p:nvPr>
        </p:nvGraphicFramePr>
        <p:xfrm>
          <a:off x="2752511" y="1007839"/>
          <a:ext cx="6443238" cy="2346960"/>
        </p:xfrm>
        <a:graphic>
          <a:graphicData uri="http://schemas.openxmlformats.org/drawingml/2006/table">
            <a:tbl>
              <a:tblPr firstRow="1" bandRow="1">
                <a:tableStyleId>{5202B0CA-FC54-4496-8BCA-5EF66A818D29}</a:tableStyleId>
              </a:tblPr>
              <a:tblGrid>
                <a:gridCol w="2147746">
                  <a:extLst>
                    <a:ext uri="{9D8B030D-6E8A-4147-A177-3AD203B41FA5}">
                      <a16:colId xmlns:a16="http://schemas.microsoft.com/office/drawing/2014/main" val="1262606139"/>
                    </a:ext>
                  </a:extLst>
                </a:gridCol>
                <a:gridCol w="2147746">
                  <a:extLst>
                    <a:ext uri="{9D8B030D-6E8A-4147-A177-3AD203B41FA5}">
                      <a16:colId xmlns:a16="http://schemas.microsoft.com/office/drawing/2014/main" val="1559364713"/>
                    </a:ext>
                  </a:extLst>
                </a:gridCol>
                <a:gridCol w="2147746">
                  <a:extLst>
                    <a:ext uri="{9D8B030D-6E8A-4147-A177-3AD203B41FA5}">
                      <a16:colId xmlns:a16="http://schemas.microsoft.com/office/drawing/2014/main" val="73196773"/>
                    </a:ext>
                  </a:extLst>
                </a:gridCol>
              </a:tblGrid>
              <a:tr h="177774">
                <a:tc>
                  <a:txBody>
                    <a:bodyPr/>
                    <a:lstStyle/>
                    <a:p>
                      <a:r>
                        <a:rPr lang="en-US" sz="1400" dirty="0"/>
                        <a:t>MODEL</a:t>
                      </a:r>
                    </a:p>
                  </a:txBody>
                  <a:tcPr/>
                </a:tc>
                <a:tc>
                  <a:txBody>
                    <a:bodyPr/>
                    <a:lstStyle/>
                    <a:p>
                      <a:r>
                        <a:rPr lang="en-US" sz="1400" dirty="0"/>
                        <a:t>MSE</a:t>
                      </a:r>
                    </a:p>
                  </a:txBody>
                  <a:tcPr/>
                </a:tc>
                <a:tc>
                  <a:txBody>
                    <a:bodyPr/>
                    <a:lstStyle/>
                    <a:p>
                      <a:r>
                        <a:rPr lang="en-US" sz="1400" dirty="0"/>
                        <a:t>RMSE</a:t>
                      </a:r>
                    </a:p>
                  </a:txBody>
                  <a:tcPr/>
                </a:tc>
                <a:extLst>
                  <a:ext uri="{0D108BD9-81ED-4DB2-BD59-A6C34878D82A}">
                    <a16:rowId xmlns:a16="http://schemas.microsoft.com/office/drawing/2014/main" val="1271987709"/>
                  </a:ext>
                </a:extLst>
              </a:tr>
              <a:tr h="311104">
                <a:tc>
                  <a:txBody>
                    <a:bodyPr/>
                    <a:lstStyle/>
                    <a:p>
                      <a:r>
                        <a:rPr lang="en-US" sz="1400" dirty="0"/>
                        <a:t>Random Forest Regressor</a:t>
                      </a:r>
                    </a:p>
                  </a:txBody>
                  <a:tcPr/>
                </a:tc>
                <a:tc>
                  <a:txBody>
                    <a:bodyPr/>
                    <a:lstStyle/>
                    <a:p>
                      <a:r>
                        <a:rPr lang="en-US" sz="1400" dirty="0">
                          <a:highlight>
                            <a:srgbClr val="FFFF00"/>
                          </a:highlight>
                        </a:rPr>
                        <a:t>124.55</a:t>
                      </a:r>
                    </a:p>
                  </a:txBody>
                  <a:tcPr/>
                </a:tc>
                <a:tc>
                  <a:txBody>
                    <a:bodyPr/>
                    <a:lstStyle/>
                    <a:p>
                      <a:r>
                        <a:rPr lang="en-US" sz="1400" dirty="0">
                          <a:highlight>
                            <a:srgbClr val="FFFF00"/>
                          </a:highlight>
                        </a:rPr>
                        <a:t>5.15</a:t>
                      </a:r>
                    </a:p>
                  </a:txBody>
                  <a:tcPr/>
                </a:tc>
                <a:extLst>
                  <a:ext uri="{0D108BD9-81ED-4DB2-BD59-A6C34878D82A}">
                    <a16:rowId xmlns:a16="http://schemas.microsoft.com/office/drawing/2014/main" val="2641706513"/>
                  </a:ext>
                </a:extLst>
              </a:tr>
              <a:tr h="177774">
                <a:tc>
                  <a:txBody>
                    <a:bodyPr/>
                    <a:lstStyle/>
                    <a:p>
                      <a:r>
                        <a:rPr lang="en-US" sz="1400" dirty="0"/>
                        <a:t>XGB Regressor</a:t>
                      </a:r>
                    </a:p>
                  </a:txBody>
                  <a:tcPr/>
                </a:tc>
                <a:tc>
                  <a:txBody>
                    <a:bodyPr/>
                    <a:lstStyle/>
                    <a:p>
                      <a:r>
                        <a:rPr lang="en-US" sz="1400" dirty="0"/>
                        <a:t>203.58</a:t>
                      </a:r>
                    </a:p>
                  </a:txBody>
                  <a:tcPr/>
                </a:tc>
                <a:tc>
                  <a:txBody>
                    <a:bodyPr/>
                    <a:lstStyle/>
                    <a:p>
                      <a:r>
                        <a:rPr lang="en-US" sz="1400" dirty="0"/>
                        <a:t>13.78</a:t>
                      </a:r>
                    </a:p>
                  </a:txBody>
                  <a:tcPr/>
                </a:tc>
                <a:extLst>
                  <a:ext uri="{0D108BD9-81ED-4DB2-BD59-A6C34878D82A}">
                    <a16:rowId xmlns:a16="http://schemas.microsoft.com/office/drawing/2014/main" val="3863703051"/>
                  </a:ext>
                </a:extLst>
              </a:tr>
              <a:tr h="177774">
                <a:tc>
                  <a:txBody>
                    <a:bodyPr/>
                    <a:lstStyle/>
                    <a:p>
                      <a:r>
                        <a:rPr lang="en-US" sz="1400" dirty="0"/>
                        <a:t>LGBM Regressor</a:t>
                      </a:r>
                    </a:p>
                  </a:txBody>
                  <a:tcPr/>
                </a:tc>
                <a:tc>
                  <a:txBody>
                    <a:bodyPr/>
                    <a:lstStyle/>
                    <a:p>
                      <a:r>
                        <a:rPr lang="en-US" sz="1400" dirty="0"/>
                        <a:t>208.58</a:t>
                      </a:r>
                    </a:p>
                  </a:txBody>
                  <a:tcPr/>
                </a:tc>
                <a:tc>
                  <a:txBody>
                    <a:bodyPr/>
                    <a:lstStyle/>
                    <a:p>
                      <a:r>
                        <a:rPr lang="en-US" sz="1400" dirty="0"/>
                        <a:t>14.29</a:t>
                      </a:r>
                    </a:p>
                  </a:txBody>
                  <a:tcPr/>
                </a:tc>
                <a:extLst>
                  <a:ext uri="{0D108BD9-81ED-4DB2-BD59-A6C34878D82A}">
                    <a16:rowId xmlns:a16="http://schemas.microsoft.com/office/drawing/2014/main" val="2381717377"/>
                  </a:ext>
                </a:extLst>
              </a:tr>
              <a:tr h="177774">
                <a:tc>
                  <a:txBody>
                    <a:bodyPr/>
                    <a:lstStyle/>
                    <a:p>
                      <a:r>
                        <a:rPr lang="en-US" sz="1400" dirty="0"/>
                        <a:t>Ridge</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2955777653"/>
                  </a:ext>
                </a:extLst>
              </a:tr>
              <a:tr h="177774">
                <a:tc>
                  <a:txBody>
                    <a:bodyPr/>
                    <a:lstStyle/>
                    <a:p>
                      <a:r>
                        <a:rPr lang="en-US" sz="1400" dirty="0"/>
                        <a:t>Linear Regression</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607400915"/>
                  </a:ext>
                </a:extLst>
              </a:tr>
              <a:tr h="177774">
                <a:tc>
                  <a:txBody>
                    <a:bodyPr/>
                    <a:lstStyle/>
                    <a:p>
                      <a:r>
                        <a:rPr lang="en-US" sz="1400" dirty="0"/>
                        <a:t>Lasso</a:t>
                      </a:r>
                    </a:p>
                  </a:txBody>
                  <a:tcPr/>
                </a:tc>
                <a:tc>
                  <a:txBody>
                    <a:bodyPr/>
                    <a:lstStyle/>
                    <a:p>
                      <a:r>
                        <a:rPr lang="en-US" sz="1400" dirty="0"/>
                        <a:t>284.16</a:t>
                      </a:r>
                    </a:p>
                  </a:txBody>
                  <a:tcPr/>
                </a:tc>
                <a:tc>
                  <a:txBody>
                    <a:bodyPr/>
                    <a:lstStyle/>
                    <a:p>
                      <a:r>
                        <a:rPr lang="en-US" sz="1400" dirty="0"/>
                        <a:t>16.85</a:t>
                      </a:r>
                    </a:p>
                  </a:txBody>
                  <a:tcPr/>
                </a:tc>
                <a:extLst>
                  <a:ext uri="{0D108BD9-81ED-4DB2-BD59-A6C34878D82A}">
                    <a16:rowId xmlns:a16="http://schemas.microsoft.com/office/drawing/2014/main" val="830494073"/>
                  </a:ext>
                </a:extLst>
              </a:tr>
            </a:tbl>
          </a:graphicData>
        </a:graphic>
      </p:graphicFrame>
      <p:sp>
        <p:nvSpPr>
          <p:cNvPr id="3" name="TextBox 2">
            <a:extLst>
              <a:ext uri="{FF2B5EF4-FFF2-40B4-BE49-F238E27FC236}">
                <a16:creationId xmlns:a16="http://schemas.microsoft.com/office/drawing/2014/main" id="{D2C39D03-E9F8-4398-59D2-3CDE541F81B6}"/>
              </a:ext>
            </a:extLst>
          </p:cNvPr>
          <p:cNvSpPr txBox="1"/>
          <p:nvPr/>
        </p:nvSpPr>
        <p:spPr>
          <a:xfrm>
            <a:off x="2227425" y="6145315"/>
            <a:ext cx="8451309" cy="646331"/>
          </a:xfrm>
          <a:prstGeom prst="rect">
            <a:avLst/>
          </a:prstGeom>
          <a:noFill/>
        </p:spPr>
        <p:txBody>
          <a:bodyPr wrap="square" rtlCol="0">
            <a:spAutoFit/>
          </a:bodyPr>
          <a:lstStyle/>
          <a:p>
            <a:r>
              <a:rPr lang="en-US" dirty="0"/>
              <a:t>Random Forest Regressor have best score in MSE,RMSE, and also R square, with +param </a:t>
            </a:r>
            <a:r>
              <a:rPr lang="en-US" dirty="0" err="1"/>
              <a:t>max_depth</a:t>
            </a:r>
            <a:r>
              <a:rPr lang="en-US" dirty="0"/>
              <a:t> = 30 for hope model sustain.</a:t>
            </a:r>
          </a:p>
        </p:txBody>
      </p:sp>
      <p:sp>
        <p:nvSpPr>
          <p:cNvPr id="5" name="TextBox 4">
            <a:extLst>
              <a:ext uri="{FF2B5EF4-FFF2-40B4-BE49-F238E27FC236}">
                <a16:creationId xmlns:a16="http://schemas.microsoft.com/office/drawing/2014/main" id="{E6D75B46-3726-52CA-D96C-FF2A4D4475A2}"/>
              </a:ext>
            </a:extLst>
          </p:cNvPr>
          <p:cNvSpPr txBox="1"/>
          <p:nvPr/>
        </p:nvSpPr>
        <p:spPr>
          <a:xfrm>
            <a:off x="9611767" y="1649219"/>
            <a:ext cx="2440552" cy="2862322"/>
          </a:xfrm>
          <a:prstGeom prst="rect">
            <a:avLst/>
          </a:prstGeom>
          <a:solidFill>
            <a:srgbClr val="FFFF00"/>
          </a:solidFill>
        </p:spPr>
        <p:txBody>
          <a:bodyPr wrap="square" rtlCol="0">
            <a:spAutoFit/>
          </a:bodyPr>
          <a:lstStyle/>
          <a:p>
            <a:r>
              <a:rPr lang="en-US" dirty="0"/>
              <a:t>Feature not used scaling because no impact for model results</a:t>
            </a:r>
          </a:p>
          <a:p>
            <a:endParaRPr lang="en-US" dirty="0"/>
          </a:p>
          <a:p>
            <a:endParaRPr lang="en-US" dirty="0"/>
          </a:p>
          <a:p>
            <a:r>
              <a:rPr lang="en-US" dirty="0"/>
              <a:t>For comparison between Model’s, </a:t>
            </a:r>
            <a:r>
              <a:rPr lang="en-US" dirty="0" err="1"/>
              <a:t>gridsearchCV</a:t>
            </a:r>
            <a:r>
              <a:rPr lang="en-US" dirty="0"/>
              <a:t> used  with </a:t>
            </a:r>
            <a:r>
              <a:rPr lang="en-US" dirty="0" err="1"/>
              <a:t>Kfold</a:t>
            </a:r>
            <a:r>
              <a:rPr lang="en-US" dirty="0"/>
              <a:t> =5</a:t>
            </a:r>
          </a:p>
        </p:txBody>
      </p:sp>
      <p:graphicFrame>
        <p:nvGraphicFramePr>
          <p:cNvPr id="6" name="Table 4">
            <a:extLst>
              <a:ext uri="{FF2B5EF4-FFF2-40B4-BE49-F238E27FC236}">
                <a16:creationId xmlns:a16="http://schemas.microsoft.com/office/drawing/2014/main" id="{E4961DCC-4239-7C60-9112-11D14E92897E}"/>
              </a:ext>
            </a:extLst>
          </p:cNvPr>
          <p:cNvGraphicFramePr>
            <a:graphicFrameLocks/>
          </p:cNvGraphicFramePr>
          <p:nvPr>
            <p:extLst>
              <p:ext uri="{D42A27DB-BD31-4B8C-83A1-F6EECF244321}">
                <p14:modId xmlns:p14="http://schemas.microsoft.com/office/powerpoint/2010/main" val="2691151212"/>
              </p:ext>
            </p:extLst>
          </p:nvPr>
        </p:nvGraphicFramePr>
        <p:xfrm>
          <a:off x="2752511" y="3576577"/>
          <a:ext cx="6443238" cy="2346960"/>
        </p:xfrm>
        <a:graphic>
          <a:graphicData uri="http://schemas.openxmlformats.org/drawingml/2006/table">
            <a:tbl>
              <a:tblPr firstRow="1" bandRow="1">
                <a:tableStyleId>{5202B0CA-FC54-4496-8BCA-5EF66A818D29}</a:tableStyleId>
              </a:tblPr>
              <a:tblGrid>
                <a:gridCol w="2147746">
                  <a:extLst>
                    <a:ext uri="{9D8B030D-6E8A-4147-A177-3AD203B41FA5}">
                      <a16:colId xmlns:a16="http://schemas.microsoft.com/office/drawing/2014/main" val="1262606139"/>
                    </a:ext>
                  </a:extLst>
                </a:gridCol>
                <a:gridCol w="2147746">
                  <a:extLst>
                    <a:ext uri="{9D8B030D-6E8A-4147-A177-3AD203B41FA5}">
                      <a16:colId xmlns:a16="http://schemas.microsoft.com/office/drawing/2014/main" val="1559364713"/>
                    </a:ext>
                  </a:extLst>
                </a:gridCol>
                <a:gridCol w="2147746">
                  <a:extLst>
                    <a:ext uri="{9D8B030D-6E8A-4147-A177-3AD203B41FA5}">
                      <a16:colId xmlns:a16="http://schemas.microsoft.com/office/drawing/2014/main" val="73196773"/>
                    </a:ext>
                  </a:extLst>
                </a:gridCol>
              </a:tblGrid>
              <a:tr h="177774">
                <a:tc>
                  <a:txBody>
                    <a:bodyPr/>
                    <a:lstStyle/>
                    <a:p>
                      <a:r>
                        <a:rPr lang="en-US" sz="1400" dirty="0"/>
                        <a:t>MODEL</a:t>
                      </a:r>
                    </a:p>
                  </a:txBody>
                  <a:tcPr/>
                </a:tc>
                <a:tc>
                  <a:txBody>
                    <a:bodyPr/>
                    <a:lstStyle/>
                    <a:p>
                      <a:r>
                        <a:rPr lang="en-US" sz="1400" dirty="0"/>
                        <a:t>MSE</a:t>
                      </a:r>
                    </a:p>
                  </a:txBody>
                  <a:tcPr/>
                </a:tc>
                <a:tc>
                  <a:txBody>
                    <a:bodyPr/>
                    <a:lstStyle/>
                    <a:p>
                      <a:r>
                        <a:rPr lang="en-US" sz="1400" dirty="0"/>
                        <a:t>RMSE</a:t>
                      </a:r>
                    </a:p>
                  </a:txBody>
                  <a:tcPr/>
                </a:tc>
                <a:extLst>
                  <a:ext uri="{0D108BD9-81ED-4DB2-BD59-A6C34878D82A}">
                    <a16:rowId xmlns:a16="http://schemas.microsoft.com/office/drawing/2014/main" val="1271987709"/>
                  </a:ext>
                </a:extLst>
              </a:tr>
              <a:tr h="311104">
                <a:tc>
                  <a:txBody>
                    <a:bodyPr/>
                    <a:lstStyle/>
                    <a:p>
                      <a:r>
                        <a:rPr lang="en-US" sz="1400" dirty="0"/>
                        <a:t>Random Forest Regressor</a:t>
                      </a:r>
                    </a:p>
                  </a:txBody>
                  <a:tcPr/>
                </a:tc>
                <a:tc>
                  <a:txBody>
                    <a:bodyPr/>
                    <a:lstStyle/>
                    <a:p>
                      <a:r>
                        <a:rPr lang="en-US" sz="1400" dirty="0">
                          <a:highlight>
                            <a:srgbClr val="FFFF00"/>
                          </a:highlight>
                        </a:rPr>
                        <a:t>104.35</a:t>
                      </a:r>
                    </a:p>
                  </a:txBody>
                  <a:tcPr/>
                </a:tc>
                <a:tc>
                  <a:txBody>
                    <a:bodyPr/>
                    <a:lstStyle/>
                    <a:p>
                      <a:r>
                        <a:rPr lang="en-US" sz="1400" dirty="0">
                          <a:highlight>
                            <a:srgbClr val="FFFF00"/>
                          </a:highlight>
                        </a:rPr>
                        <a:t>10.21</a:t>
                      </a:r>
                    </a:p>
                  </a:txBody>
                  <a:tcPr/>
                </a:tc>
                <a:extLst>
                  <a:ext uri="{0D108BD9-81ED-4DB2-BD59-A6C34878D82A}">
                    <a16:rowId xmlns:a16="http://schemas.microsoft.com/office/drawing/2014/main" val="2641706513"/>
                  </a:ext>
                </a:extLst>
              </a:tr>
              <a:tr h="177774">
                <a:tc>
                  <a:txBody>
                    <a:bodyPr/>
                    <a:lstStyle/>
                    <a:p>
                      <a:r>
                        <a:rPr lang="en-US" sz="1400" dirty="0"/>
                        <a:t>XGB Regressor</a:t>
                      </a:r>
                    </a:p>
                  </a:txBody>
                  <a:tcPr/>
                </a:tc>
                <a:tc>
                  <a:txBody>
                    <a:bodyPr/>
                    <a:lstStyle/>
                    <a:p>
                      <a:r>
                        <a:rPr lang="en-US" sz="1400" dirty="0"/>
                        <a:t>224.44</a:t>
                      </a:r>
                    </a:p>
                  </a:txBody>
                  <a:tcPr/>
                </a:tc>
                <a:tc>
                  <a:txBody>
                    <a:bodyPr/>
                    <a:lstStyle/>
                    <a:p>
                      <a:r>
                        <a:rPr lang="en-US" sz="1400" dirty="0"/>
                        <a:t>14.24</a:t>
                      </a:r>
                    </a:p>
                  </a:txBody>
                  <a:tcPr/>
                </a:tc>
                <a:extLst>
                  <a:ext uri="{0D108BD9-81ED-4DB2-BD59-A6C34878D82A}">
                    <a16:rowId xmlns:a16="http://schemas.microsoft.com/office/drawing/2014/main" val="3863703051"/>
                  </a:ext>
                </a:extLst>
              </a:tr>
              <a:tr h="177774">
                <a:tc>
                  <a:txBody>
                    <a:bodyPr/>
                    <a:lstStyle/>
                    <a:p>
                      <a:r>
                        <a:rPr lang="en-US" sz="1400" dirty="0"/>
                        <a:t>LGBM Regressor</a:t>
                      </a:r>
                    </a:p>
                  </a:txBody>
                  <a:tcPr/>
                </a:tc>
                <a:tc>
                  <a:txBody>
                    <a:bodyPr/>
                    <a:lstStyle/>
                    <a:p>
                      <a:r>
                        <a:rPr lang="en-US" sz="1400" dirty="0"/>
                        <a:t>232.02</a:t>
                      </a:r>
                    </a:p>
                  </a:txBody>
                  <a:tcPr/>
                </a:tc>
                <a:tc>
                  <a:txBody>
                    <a:bodyPr/>
                    <a:lstStyle/>
                    <a:p>
                      <a:r>
                        <a:rPr lang="en-US" sz="1400" dirty="0"/>
                        <a:t>14.45</a:t>
                      </a:r>
                    </a:p>
                  </a:txBody>
                  <a:tcPr/>
                </a:tc>
                <a:extLst>
                  <a:ext uri="{0D108BD9-81ED-4DB2-BD59-A6C34878D82A}">
                    <a16:rowId xmlns:a16="http://schemas.microsoft.com/office/drawing/2014/main" val="2381717377"/>
                  </a:ext>
                </a:extLst>
              </a:tr>
              <a:tr h="177774">
                <a:tc>
                  <a:txBody>
                    <a:bodyPr/>
                    <a:lstStyle/>
                    <a:p>
                      <a:r>
                        <a:rPr lang="en-US" sz="1400" dirty="0"/>
                        <a:t>Ridge</a:t>
                      </a:r>
                    </a:p>
                  </a:txBody>
                  <a:tcPr/>
                </a:tc>
                <a:tc>
                  <a:txBody>
                    <a:bodyPr/>
                    <a:lstStyle/>
                    <a:p>
                      <a:r>
                        <a:rPr lang="en-US" sz="1400" dirty="0"/>
                        <a:t>281.31</a:t>
                      </a:r>
                    </a:p>
                  </a:txBody>
                  <a:tcPr/>
                </a:tc>
                <a:tc>
                  <a:txBody>
                    <a:bodyPr/>
                    <a:lstStyle/>
                    <a:p>
                      <a:r>
                        <a:rPr lang="en-US" sz="1400" dirty="0"/>
                        <a:t>16.84</a:t>
                      </a:r>
                    </a:p>
                  </a:txBody>
                  <a:tcPr/>
                </a:tc>
                <a:extLst>
                  <a:ext uri="{0D108BD9-81ED-4DB2-BD59-A6C34878D82A}">
                    <a16:rowId xmlns:a16="http://schemas.microsoft.com/office/drawing/2014/main" val="2955777653"/>
                  </a:ext>
                </a:extLst>
              </a:tr>
              <a:tr h="177774">
                <a:tc>
                  <a:txBody>
                    <a:bodyPr/>
                    <a:lstStyle/>
                    <a:p>
                      <a:r>
                        <a:rPr lang="en-US" sz="1400" dirty="0"/>
                        <a:t>Linear Regression</a:t>
                      </a:r>
                    </a:p>
                  </a:txBody>
                  <a:tcPr/>
                </a:tc>
                <a:tc>
                  <a:txBody>
                    <a:bodyPr/>
                    <a:lstStyle/>
                    <a:p>
                      <a:r>
                        <a:rPr lang="en-US" sz="1400" dirty="0"/>
                        <a:t>281.31</a:t>
                      </a:r>
                    </a:p>
                  </a:txBody>
                  <a:tcPr/>
                </a:tc>
                <a:tc>
                  <a:txBody>
                    <a:bodyPr/>
                    <a:lstStyle/>
                    <a:p>
                      <a:r>
                        <a:rPr lang="en-US" sz="1400" dirty="0"/>
                        <a:t>16.84</a:t>
                      </a:r>
                    </a:p>
                  </a:txBody>
                  <a:tcPr/>
                </a:tc>
                <a:extLst>
                  <a:ext uri="{0D108BD9-81ED-4DB2-BD59-A6C34878D82A}">
                    <a16:rowId xmlns:a16="http://schemas.microsoft.com/office/drawing/2014/main" val="607400915"/>
                  </a:ext>
                </a:extLst>
              </a:tr>
              <a:tr h="177774">
                <a:tc>
                  <a:txBody>
                    <a:bodyPr/>
                    <a:lstStyle/>
                    <a:p>
                      <a:r>
                        <a:rPr lang="en-US" sz="1400" dirty="0"/>
                        <a:t>Lasso</a:t>
                      </a:r>
                    </a:p>
                  </a:txBody>
                  <a:tcPr/>
                </a:tc>
                <a:tc>
                  <a:txBody>
                    <a:bodyPr/>
                    <a:lstStyle/>
                    <a:p>
                      <a:r>
                        <a:rPr lang="en-US" sz="1400" dirty="0"/>
                        <a:t>283.75</a:t>
                      </a:r>
                    </a:p>
                  </a:txBody>
                  <a:tcPr/>
                </a:tc>
                <a:tc>
                  <a:txBody>
                    <a:bodyPr/>
                    <a:lstStyle/>
                    <a:p>
                      <a:r>
                        <a:rPr lang="en-US" sz="1400" dirty="0"/>
                        <a:t>16.86</a:t>
                      </a:r>
                    </a:p>
                  </a:txBody>
                  <a:tcPr/>
                </a:tc>
                <a:extLst>
                  <a:ext uri="{0D108BD9-81ED-4DB2-BD59-A6C34878D82A}">
                    <a16:rowId xmlns:a16="http://schemas.microsoft.com/office/drawing/2014/main" val="830494073"/>
                  </a:ext>
                </a:extLst>
              </a:tr>
            </a:tbl>
          </a:graphicData>
        </a:graphic>
      </p:graphicFrame>
      <p:sp>
        <p:nvSpPr>
          <p:cNvPr id="7" name="TextBox 6">
            <a:extLst>
              <a:ext uri="{FF2B5EF4-FFF2-40B4-BE49-F238E27FC236}">
                <a16:creationId xmlns:a16="http://schemas.microsoft.com/office/drawing/2014/main" id="{80809309-1A4D-17E0-08D3-0DE7989A6ABF}"/>
              </a:ext>
            </a:extLst>
          </p:cNvPr>
          <p:cNvSpPr txBox="1"/>
          <p:nvPr/>
        </p:nvSpPr>
        <p:spPr>
          <a:xfrm>
            <a:off x="2033215" y="1449607"/>
            <a:ext cx="347604" cy="1477328"/>
          </a:xfrm>
          <a:prstGeom prst="rect">
            <a:avLst/>
          </a:prstGeom>
          <a:solidFill>
            <a:srgbClr val="FFFF00"/>
          </a:solidFill>
        </p:spPr>
        <p:txBody>
          <a:bodyPr wrap="square" rtlCol="0">
            <a:spAutoFit/>
          </a:bodyPr>
          <a:lstStyle/>
          <a:p>
            <a:pPr algn="ctr"/>
            <a:r>
              <a:rPr lang="en-US" dirty="0"/>
              <a:t>T</a:t>
            </a:r>
            <a:br>
              <a:rPr lang="en-US" dirty="0"/>
            </a:br>
            <a:r>
              <a:rPr lang="en-US" dirty="0"/>
              <a:t>R</a:t>
            </a:r>
            <a:br>
              <a:rPr lang="en-US" dirty="0"/>
            </a:br>
            <a:r>
              <a:rPr lang="en-US" dirty="0"/>
              <a:t>A</a:t>
            </a:r>
            <a:br>
              <a:rPr lang="en-US" dirty="0"/>
            </a:br>
            <a:r>
              <a:rPr lang="en-US" dirty="0"/>
              <a:t>I</a:t>
            </a:r>
            <a:br>
              <a:rPr lang="en-US" dirty="0"/>
            </a:br>
            <a:r>
              <a:rPr lang="en-US" dirty="0"/>
              <a:t>N</a:t>
            </a:r>
          </a:p>
        </p:txBody>
      </p:sp>
      <p:sp>
        <p:nvSpPr>
          <p:cNvPr id="8" name="TextBox 7">
            <a:extLst>
              <a:ext uri="{FF2B5EF4-FFF2-40B4-BE49-F238E27FC236}">
                <a16:creationId xmlns:a16="http://schemas.microsoft.com/office/drawing/2014/main" id="{0CDF7BC6-CEDB-D0C8-4AA6-68D8D67FCF02}"/>
              </a:ext>
            </a:extLst>
          </p:cNvPr>
          <p:cNvSpPr txBox="1"/>
          <p:nvPr/>
        </p:nvSpPr>
        <p:spPr>
          <a:xfrm>
            <a:off x="2053623" y="4149892"/>
            <a:ext cx="347604" cy="1200329"/>
          </a:xfrm>
          <a:prstGeom prst="rect">
            <a:avLst/>
          </a:prstGeom>
          <a:solidFill>
            <a:srgbClr val="FFFF00"/>
          </a:solidFill>
        </p:spPr>
        <p:txBody>
          <a:bodyPr wrap="square" rtlCol="0">
            <a:spAutoFit/>
          </a:bodyPr>
          <a:lstStyle/>
          <a:p>
            <a:pPr algn="ctr"/>
            <a:r>
              <a:rPr lang="en-US" dirty="0"/>
              <a:t>T</a:t>
            </a:r>
            <a:br>
              <a:rPr lang="en-US" dirty="0"/>
            </a:br>
            <a:r>
              <a:rPr lang="en-US" dirty="0"/>
              <a:t>E</a:t>
            </a:r>
            <a:br>
              <a:rPr lang="en-US" dirty="0"/>
            </a:br>
            <a:r>
              <a:rPr lang="en-US" dirty="0"/>
              <a:t>S</a:t>
            </a:r>
            <a:br>
              <a:rPr lang="en-US" dirty="0"/>
            </a:br>
            <a:r>
              <a:rPr lang="en-US" dirty="0"/>
              <a:t>T</a:t>
            </a:r>
          </a:p>
        </p:txBody>
      </p:sp>
    </p:spTree>
    <p:extLst>
      <p:ext uri="{BB962C8B-B14F-4D97-AF65-F5344CB8AC3E}">
        <p14:creationId xmlns:p14="http://schemas.microsoft.com/office/powerpoint/2010/main" val="338194126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F38-22FF-1947-0D41-56CEA87F8EFB}"/>
              </a:ext>
            </a:extLst>
          </p:cNvPr>
          <p:cNvSpPr>
            <a:spLocks noGrp="1"/>
          </p:cNvSpPr>
          <p:nvPr>
            <p:ph type="title"/>
          </p:nvPr>
        </p:nvSpPr>
        <p:spPr>
          <a:xfrm>
            <a:off x="1069848" y="484632"/>
            <a:ext cx="10058400" cy="1476690"/>
          </a:xfrm>
        </p:spPr>
        <p:txBody>
          <a:bodyPr/>
          <a:lstStyle/>
          <a:p>
            <a:r>
              <a:rPr lang="en-US" dirty="0">
                <a:highlight>
                  <a:srgbClr val="99FFCC"/>
                </a:highlight>
              </a:rPr>
              <a:t>FINAL MODEL</a:t>
            </a:r>
          </a:p>
        </p:txBody>
      </p:sp>
      <p:graphicFrame>
        <p:nvGraphicFramePr>
          <p:cNvPr id="5" name="Content Placeholder 4">
            <a:extLst>
              <a:ext uri="{FF2B5EF4-FFF2-40B4-BE49-F238E27FC236}">
                <a16:creationId xmlns:a16="http://schemas.microsoft.com/office/drawing/2014/main" id="{E965CCBE-1F91-18F7-0FB3-B82D3DAE6FBE}"/>
              </a:ext>
            </a:extLst>
          </p:cNvPr>
          <p:cNvGraphicFramePr>
            <a:graphicFrameLocks noGrp="1"/>
          </p:cNvGraphicFramePr>
          <p:nvPr>
            <p:ph idx="1"/>
            <p:extLst>
              <p:ext uri="{D42A27DB-BD31-4B8C-83A1-F6EECF244321}">
                <p14:modId xmlns:p14="http://schemas.microsoft.com/office/powerpoint/2010/main" val="1992751383"/>
              </p:ext>
            </p:extLst>
          </p:nvPr>
        </p:nvGraphicFramePr>
        <p:xfrm>
          <a:off x="1066801" y="4406369"/>
          <a:ext cx="10058397" cy="6400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028900417"/>
                    </a:ext>
                  </a:extLst>
                </a:gridCol>
                <a:gridCol w="3352799">
                  <a:extLst>
                    <a:ext uri="{9D8B030D-6E8A-4147-A177-3AD203B41FA5}">
                      <a16:colId xmlns:a16="http://schemas.microsoft.com/office/drawing/2014/main" val="342632816"/>
                    </a:ext>
                  </a:extLst>
                </a:gridCol>
                <a:gridCol w="3352799">
                  <a:extLst>
                    <a:ext uri="{9D8B030D-6E8A-4147-A177-3AD203B41FA5}">
                      <a16:colId xmlns:a16="http://schemas.microsoft.com/office/drawing/2014/main" val="279786722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RANDOM FOREST REGRESSOR</a:t>
                      </a:r>
                    </a:p>
                  </a:txBody>
                  <a:tcPr>
                    <a:solidFill>
                      <a:schemeClr val="tx1"/>
                    </a:solidFill>
                  </a:tcPr>
                </a:tc>
                <a:tc>
                  <a:txBody>
                    <a:bodyPr/>
                    <a:lstStyle/>
                    <a:p>
                      <a:r>
                        <a:rPr lang="en-US" dirty="0"/>
                        <a:t>MSE:104.35</a:t>
                      </a:r>
                    </a:p>
                  </a:txBody>
                  <a:tcPr>
                    <a:solidFill>
                      <a:schemeClr val="tx1"/>
                    </a:solidFill>
                  </a:tcPr>
                </a:tc>
                <a:tc>
                  <a:txBody>
                    <a:bodyPr/>
                    <a:lstStyle/>
                    <a:p>
                      <a:r>
                        <a:rPr lang="en-US" dirty="0"/>
                        <a:t>RMSE:10.21</a:t>
                      </a:r>
                    </a:p>
                  </a:txBody>
                  <a:tcPr>
                    <a:solidFill>
                      <a:schemeClr val="tx1"/>
                    </a:solidFill>
                  </a:tcPr>
                </a:tc>
                <a:extLst>
                  <a:ext uri="{0D108BD9-81ED-4DB2-BD59-A6C34878D82A}">
                    <a16:rowId xmlns:a16="http://schemas.microsoft.com/office/drawing/2014/main" val="3746176734"/>
                  </a:ext>
                </a:extLst>
              </a:tr>
            </a:tbl>
          </a:graphicData>
        </a:graphic>
      </p:graphicFrame>
      <p:sp>
        <p:nvSpPr>
          <p:cNvPr id="6" name="TextBox 5">
            <a:extLst>
              <a:ext uri="{FF2B5EF4-FFF2-40B4-BE49-F238E27FC236}">
                <a16:creationId xmlns:a16="http://schemas.microsoft.com/office/drawing/2014/main" id="{0D786D39-0C64-C6DE-2262-F0DDACC328ED}"/>
              </a:ext>
            </a:extLst>
          </p:cNvPr>
          <p:cNvSpPr txBox="1"/>
          <p:nvPr/>
        </p:nvSpPr>
        <p:spPr>
          <a:xfrm>
            <a:off x="1069848" y="2624282"/>
            <a:ext cx="1646848" cy="369332"/>
          </a:xfrm>
          <a:prstGeom prst="rect">
            <a:avLst/>
          </a:prstGeom>
          <a:noFill/>
        </p:spPr>
        <p:txBody>
          <a:bodyPr wrap="square" rtlCol="0">
            <a:spAutoFit/>
          </a:bodyPr>
          <a:lstStyle/>
          <a:p>
            <a:r>
              <a:rPr lang="en-US" dirty="0">
                <a:highlight>
                  <a:srgbClr val="FFFF00"/>
                </a:highlight>
              </a:rPr>
              <a:t>TRAIN DATA</a:t>
            </a:r>
          </a:p>
        </p:txBody>
      </p:sp>
      <p:graphicFrame>
        <p:nvGraphicFramePr>
          <p:cNvPr id="7" name="Content Placeholder 4">
            <a:extLst>
              <a:ext uri="{FF2B5EF4-FFF2-40B4-BE49-F238E27FC236}">
                <a16:creationId xmlns:a16="http://schemas.microsoft.com/office/drawing/2014/main" id="{A1A67265-DAF3-44C1-537F-F2D1498601EC}"/>
              </a:ext>
            </a:extLst>
          </p:cNvPr>
          <p:cNvGraphicFramePr>
            <a:graphicFrameLocks/>
          </p:cNvGraphicFramePr>
          <p:nvPr>
            <p:extLst>
              <p:ext uri="{D42A27DB-BD31-4B8C-83A1-F6EECF244321}">
                <p14:modId xmlns:p14="http://schemas.microsoft.com/office/powerpoint/2010/main" val="2592212186"/>
              </p:ext>
            </p:extLst>
          </p:nvPr>
        </p:nvGraphicFramePr>
        <p:xfrm>
          <a:off x="1066800" y="3144485"/>
          <a:ext cx="10058397" cy="6400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028900417"/>
                    </a:ext>
                  </a:extLst>
                </a:gridCol>
                <a:gridCol w="3352799">
                  <a:extLst>
                    <a:ext uri="{9D8B030D-6E8A-4147-A177-3AD203B41FA5}">
                      <a16:colId xmlns:a16="http://schemas.microsoft.com/office/drawing/2014/main" val="342632816"/>
                    </a:ext>
                  </a:extLst>
                </a:gridCol>
                <a:gridCol w="3352799">
                  <a:extLst>
                    <a:ext uri="{9D8B030D-6E8A-4147-A177-3AD203B41FA5}">
                      <a16:colId xmlns:a16="http://schemas.microsoft.com/office/drawing/2014/main" val="2797867228"/>
                    </a:ext>
                  </a:extLst>
                </a:gridCol>
              </a:tblGrid>
              <a:tr h="370840">
                <a:tc>
                  <a:txBody>
                    <a:bodyPr/>
                    <a:lstStyle/>
                    <a:p>
                      <a:r>
                        <a:rPr lang="en-US" dirty="0">
                          <a:solidFill>
                            <a:schemeClr val="bg1"/>
                          </a:solidFill>
                        </a:rPr>
                        <a:t>RANDOM FOREST REGRESSOR</a:t>
                      </a:r>
                    </a:p>
                  </a:txBody>
                  <a:tcPr>
                    <a:solidFill>
                      <a:schemeClr val="tx1"/>
                    </a:solidFill>
                  </a:tcPr>
                </a:tc>
                <a:tc>
                  <a:txBody>
                    <a:bodyPr/>
                    <a:lstStyle/>
                    <a:p>
                      <a:r>
                        <a:rPr lang="en-US" dirty="0">
                          <a:solidFill>
                            <a:schemeClr val="bg1"/>
                          </a:solidFill>
                        </a:rPr>
                        <a:t>MSE: 26.59</a:t>
                      </a:r>
                    </a:p>
                  </a:txBody>
                  <a:tcPr>
                    <a:solidFill>
                      <a:schemeClr val="tx1"/>
                    </a:solidFill>
                  </a:tcPr>
                </a:tc>
                <a:tc>
                  <a:txBody>
                    <a:bodyPr/>
                    <a:lstStyle/>
                    <a:p>
                      <a:r>
                        <a:rPr lang="en-US" dirty="0">
                          <a:solidFill>
                            <a:schemeClr val="bg1"/>
                          </a:solidFill>
                        </a:rPr>
                        <a:t>RMSE:5.15</a:t>
                      </a:r>
                    </a:p>
                  </a:txBody>
                  <a:tcPr>
                    <a:solidFill>
                      <a:schemeClr val="tx1"/>
                    </a:solidFill>
                  </a:tcPr>
                </a:tc>
                <a:extLst>
                  <a:ext uri="{0D108BD9-81ED-4DB2-BD59-A6C34878D82A}">
                    <a16:rowId xmlns:a16="http://schemas.microsoft.com/office/drawing/2014/main" val="3746176734"/>
                  </a:ext>
                </a:extLst>
              </a:tr>
            </a:tbl>
          </a:graphicData>
        </a:graphic>
      </p:graphicFrame>
      <p:sp>
        <p:nvSpPr>
          <p:cNvPr id="8" name="TextBox 7">
            <a:extLst>
              <a:ext uri="{FF2B5EF4-FFF2-40B4-BE49-F238E27FC236}">
                <a16:creationId xmlns:a16="http://schemas.microsoft.com/office/drawing/2014/main" id="{BC9E96B4-C5A0-356E-644A-9670721088F8}"/>
              </a:ext>
            </a:extLst>
          </p:cNvPr>
          <p:cNvSpPr txBox="1"/>
          <p:nvPr/>
        </p:nvSpPr>
        <p:spPr>
          <a:xfrm>
            <a:off x="1066800" y="3987992"/>
            <a:ext cx="1646848" cy="369332"/>
          </a:xfrm>
          <a:prstGeom prst="rect">
            <a:avLst/>
          </a:prstGeom>
          <a:noFill/>
        </p:spPr>
        <p:txBody>
          <a:bodyPr wrap="square" rtlCol="0">
            <a:spAutoFit/>
          </a:bodyPr>
          <a:lstStyle/>
          <a:p>
            <a:r>
              <a:rPr lang="en-US" dirty="0">
                <a:highlight>
                  <a:srgbClr val="FFFF00"/>
                </a:highlight>
              </a:rPr>
              <a:t>TEST DATA</a:t>
            </a:r>
          </a:p>
        </p:txBody>
      </p:sp>
      <p:sp>
        <p:nvSpPr>
          <p:cNvPr id="3" name="TextBox 2">
            <a:extLst>
              <a:ext uri="{FF2B5EF4-FFF2-40B4-BE49-F238E27FC236}">
                <a16:creationId xmlns:a16="http://schemas.microsoft.com/office/drawing/2014/main" id="{8DD7EE6B-EF4F-5E5E-E029-2BA716957E2F}"/>
              </a:ext>
            </a:extLst>
          </p:cNvPr>
          <p:cNvSpPr txBox="1"/>
          <p:nvPr/>
        </p:nvSpPr>
        <p:spPr>
          <a:xfrm>
            <a:off x="1086680" y="2080591"/>
            <a:ext cx="3047998" cy="369332"/>
          </a:xfrm>
          <a:prstGeom prst="rect">
            <a:avLst/>
          </a:prstGeom>
          <a:noFill/>
        </p:spPr>
        <p:txBody>
          <a:bodyPr wrap="square" rtlCol="0">
            <a:spAutoFit/>
          </a:bodyPr>
          <a:lstStyle/>
          <a:p>
            <a:r>
              <a:rPr lang="en-US" dirty="0">
                <a:highlight>
                  <a:srgbClr val="99FFCC"/>
                </a:highlight>
              </a:rPr>
              <a:t>Params = Max Depth(30)</a:t>
            </a:r>
          </a:p>
        </p:txBody>
      </p:sp>
    </p:spTree>
    <p:extLst>
      <p:ext uri="{BB962C8B-B14F-4D97-AF65-F5344CB8AC3E}">
        <p14:creationId xmlns:p14="http://schemas.microsoft.com/office/powerpoint/2010/main" val="207536291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0D87-7ACC-B9E7-C88B-450893E67566}"/>
              </a:ext>
            </a:extLst>
          </p:cNvPr>
          <p:cNvSpPr>
            <a:spLocks noGrp="1"/>
          </p:cNvSpPr>
          <p:nvPr>
            <p:ph type="title"/>
          </p:nvPr>
        </p:nvSpPr>
        <p:spPr/>
        <p:txBody>
          <a:bodyPr>
            <a:normAutofit/>
          </a:bodyPr>
          <a:lstStyle/>
          <a:p>
            <a:r>
              <a:rPr lang="en-US" dirty="0">
                <a:highlight>
                  <a:srgbClr val="99FFCC"/>
                </a:highlight>
              </a:rPr>
              <a:t>FEATURE IMPORTANCES</a:t>
            </a:r>
          </a:p>
        </p:txBody>
      </p:sp>
      <p:sp>
        <p:nvSpPr>
          <p:cNvPr id="3" name="TextBox 2">
            <a:extLst>
              <a:ext uri="{FF2B5EF4-FFF2-40B4-BE49-F238E27FC236}">
                <a16:creationId xmlns:a16="http://schemas.microsoft.com/office/drawing/2014/main" id="{AB245B35-ACDD-025D-5530-1D453DAE5204}"/>
              </a:ext>
            </a:extLst>
          </p:cNvPr>
          <p:cNvSpPr txBox="1"/>
          <p:nvPr/>
        </p:nvSpPr>
        <p:spPr>
          <a:xfrm>
            <a:off x="8017565" y="1921565"/>
            <a:ext cx="3445565" cy="1200329"/>
          </a:xfrm>
          <a:prstGeom prst="rect">
            <a:avLst/>
          </a:prstGeom>
          <a:noFill/>
        </p:spPr>
        <p:txBody>
          <a:bodyPr wrap="square" rtlCol="0">
            <a:spAutoFit/>
          </a:bodyPr>
          <a:lstStyle/>
          <a:p>
            <a:r>
              <a:rPr lang="en-US" dirty="0">
                <a:highlight>
                  <a:srgbClr val="FFFF00"/>
                </a:highlight>
              </a:rPr>
              <a:t>Existing customers and Number of Existing loans are very important in credit scoring</a:t>
            </a:r>
          </a:p>
        </p:txBody>
      </p:sp>
      <p:pic>
        <p:nvPicPr>
          <p:cNvPr id="6" name="Picture 5">
            <a:extLst>
              <a:ext uri="{FF2B5EF4-FFF2-40B4-BE49-F238E27FC236}">
                <a16:creationId xmlns:a16="http://schemas.microsoft.com/office/drawing/2014/main" id="{A03FA2C2-60D4-7B77-910B-87ADFED23F2E}"/>
              </a:ext>
            </a:extLst>
          </p:cNvPr>
          <p:cNvPicPr>
            <a:picLocks noChangeAspect="1"/>
          </p:cNvPicPr>
          <p:nvPr/>
        </p:nvPicPr>
        <p:blipFill>
          <a:blip r:embed="rId3"/>
          <a:stretch>
            <a:fillRect/>
          </a:stretch>
        </p:blipFill>
        <p:spPr>
          <a:xfrm>
            <a:off x="1176293" y="1921565"/>
            <a:ext cx="5421455" cy="3399756"/>
          </a:xfrm>
          <a:prstGeom prst="rect">
            <a:avLst/>
          </a:prstGeom>
        </p:spPr>
      </p:pic>
    </p:spTree>
    <p:extLst>
      <p:ext uri="{BB962C8B-B14F-4D97-AF65-F5344CB8AC3E}">
        <p14:creationId xmlns:p14="http://schemas.microsoft.com/office/powerpoint/2010/main" val="49490423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2B65-AA62-D11F-BE29-AB829E32FCF5}"/>
              </a:ext>
            </a:extLst>
          </p:cNvPr>
          <p:cNvSpPr>
            <a:spLocks noGrp="1"/>
          </p:cNvSpPr>
          <p:nvPr>
            <p:ph type="title"/>
          </p:nvPr>
        </p:nvSpPr>
        <p:spPr/>
        <p:txBody>
          <a:bodyPr/>
          <a:lstStyle/>
          <a:p>
            <a:r>
              <a:rPr lang="en-US" dirty="0">
                <a:highlight>
                  <a:srgbClr val="99FFCC"/>
                </a:highlight>
              </a:rPr>
              <a:t>Business </a:t>
            </a:r>
            <a:r>
              <a:rPr lang="en-US" dirty="0" err="1">
                <a:highlight>
                  <a:srgbClr val="99FFCC"/>
                </a:highlight>
              </a:rPr>
              <a:t>recomendation</a:t>
            </a:r>
            <a:endParaRPr lang="en-US" dirty="0">
              <a:highlight>
                <a:srgbClr val="99FFCC"/>
              </a:highlight>
            </a:endParaRPr>
          </a:p>
        </p:txBody>
      </p:sp>
      <p:sp>
        <p:nvSpPr>
          <p:cNvPr id="3" name="Content Placeholder 2">
            <a:extLst>
              <a:ext uri="{FF2B5EF4-FFF2-40B4-BE49-F238E27FC236}">
                <a16:creationId xmlns:a16="http://schemas.microsoft.com/office/drawing/2014/main" id="{31F701B8-C3A1-508A-440C-7B3804A28DA6}"/>
              </a:ext>
            </a:extLst>
          </p:cNvPr>
          <p:cNvSpPr>
            <a:spLocks noGrp="1"/>
          </p:cNvSpPr>
          <p:nvPr>
            <p:ph idx="1"/>
          </p:nvPr>
        </p:nvSpPr>
        <p:spPr/>
        <p:txBody>
          <a:bodyPr>
            <a:normAutofit fontScale="92500" lnSpcReduction="10000"/>
          </a:bodyPr>
          <a:lstStyle/>
          <a:p>
            <a:r>
              <a:rPr lang="en-US" dirty="0"/>
              <a:t>Financial Company Existing Customer has a big influence on Credit scoring so Financial company can do marketing plan for their Existing customer because it’s more trusted.</a:t>
            </a:r>
          </a:p>
          <a:p>
            <a:r>
              <a:rPr lang="en-US" dirty="0"/>
              <a:t>For new customer we can focus on customer that have good credit score and LTV ratio below than 75 % priority 65 % </a:t>
            </a:r>
          </a:p>
          <a:p>
            <a:r>
              <a:rPr lang="en-US" dirty="0"/>
              <a:t> The number of existing loans has a big influence on Credit Score, Maybe it’s because Customer who has more loans can establish and manage their money for loan payment. So Finance company can do marketing loans for people who have another loan but with a limit of around 10 loan count.</a:t>
            </a:r>
          </a:p>
          <a:p>
            <a:r>
              <a:rPr lang="en-US" dirty="0"/>
              <a:t>Financial Companies can do marketing with loan tenure more than 5 years, that have information are customers who have number of existing loans 7-9 count.</a:t>
            </a:r>
          </a:p>
          <a:p>
            <a:r>
              <a:rPr lang="en-US" dirty="0"/>
              <a:t>Model can predict two wheels loan CREDIT SCORE with RMSE 9.66, so for the predict about credit score mistakes is around 9.66 unit score for the scale 350 -850 credit score.</a:t>
            </a:r>
          </a:p>
        </p:txBody>
      </p:sp>
    </p:spTree>
    <p:extLst>
      <p:ext uri="{BB962C8B-B14F-4D97-AF65-F5344CB8AC3E}">
        <p14:creationId xmlns:p14="http://schemas.microsoft.com/office/powerpoint/2010/main" val="359700538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F9588-958D-650B-C547-7E9EC85D56F9}"/>
              </a:ext>
            </a:extLst>
          </p:cNvPr>
          <p:cNvSpPr txBox="1"/>
          <p:nvPr/>
        </p:nvSpPr>
        <p:spPr>
          <a:xfrm>
            <a:off x="7421216" y="2246410"/>
            <a:ext cx="3953021" cy="769441"/>
          </a:xfrm>
          <a:prstGeom prst="rect">
            <a:avLst/>
          </a:prstGeom>
          <a:noFill/>
        </p:spPr>
        <p:txBody>
          <a:bodyPr wrap="square" rtlCol="0">
            <a:spAutoFit/>
          </a:bodyPr>
          <a:lstStyle/>
          <a:p>
            <a:pPr algn="ctr"/>
            <a:r>
              <a:rPr lang="en-US" sz="4400" dirty="0">
                <a:highlight>
                  <a:srgbClr val="C5E99B"/>
                </a:highlight>
              </a:rPr>
              <a:t>THANKYOU</a:t>
            </a:r>
          </a:p>
        </p:txBody>
      </p:sp>
      <p:sp>
        <p:nvSpPr>
          <p:cNvPr id="2" name="TextBox 1">
            <a:extLst>
              <a:ext uri="{FF2B5EF4-FFF2-40B4-BE49-F238E27FC236}">
                <a16:creationId xmlns:a16="http://schemas.microsoft.com/office/drawing/2014/main" id="{74563103-6C0D-67C8-5A49-62ED5339E47A}"/>
              </a:ext>
            </a:extLst>
          </p:cNvPr>
          <p:cNvSpPr txBox="1"/>
          <p:nvPr/>
        </p:nvSpPr>
        <p:spPr>
          <a:xfrm>
            <a:off x="1203195" y="1338470"/>
            <a:ext cx="6218021" cy="2862322"/>
          </a:xfrm>
          <a:prstGeom prst="rect">
            <a:avLst/>
          </a:prstGeom>
          <a:noFill/>
        </p:spPr>
        <p:txBody>
          <a:bodyPr wrap="square" rtlCol="0">
            <a:spAutoFit/>
          </a:bodyPr>
          <a:lstStyle/>
          <a:p>
            <a:r>
              <a:rPr lang="en-US" dirty="0">
                <a:highlight>
                  <a:srgbClr val="C5E99B"/>
                </a:highlight>
              </a:rPr>
              <a:t>Notebook :</a:t>
            </a:r>
          </a:p>
          <a:p>
            <a:endParaRPr lang="en-US" dirty="0">
              <a:hlinkClick r:id="rId3"/>
            </a:endParaRPr>
          </a:p>
          <a:p>
            <a:r>
              <a:rPr lang="en-US" dirty="0">
                <a:highlight>
                  <a:srgbClr val="C5E99B"/>
                </a:highlight>
                <a:hlinkClick r:id="rId3"/>
              </a:rPr>
              <a:t> https://github.com/MBAHTAWOONS/TWO-WHEELS-CREDIT-SCORE-PREDICTION.git</a:t>
            </a:r>
            <a:endParaRPr lang="en-US" dirty="0">
              <a:highlight>
                <a:srgbClr val="C5E99B"/>
              </a:highlight>
            </a:endParaRPr>
          </a:p>
          <a:p>
            <a:endParaRPr lang="en-US" dirty="0">
              <a:highlight>
                <a:srgbClr val="C5E99B"/>
              </a:highlight>
            </a:endParaRPr>
          </a:p>
          <a:p>
            <a:r>
              <a:rPr lang="en-US" dirty="0" err="1">
                <a:highlight>
                  <a:srgbClr val="C5E99B"/>
                </a:highlight>
              </a:rPr>
              <a:t>Streamlit</a:t>
            </a:r>
            <a:r>
              <a:rPr lang="en-US" dirty="0">
                <a:highlight>
                  <a:srgbClr val="C5E99B"/>
                </a:highlight>
              </a:rPr>
              <a:t> Share Demo:</a:t>
            </a:r>
          </a:p>
          <a:p>
            <a:endParaRPr lang="en-US" dirty="0">
              <a:highlight>
                <a:srgbClr val="C5E99B"/>
              </a:highlight>
            </a:endParaRPr>
          </a:p>
          <a:p>
            <a:r>
              <a:rPr lang="en-US" dirty="0">
                <a:highlight>
                  <a:srgbClr val="C5E99B"/>
                </a:highlight>
                <a:hlinkClick r:id="rId3"/>
              </a:rPr>
              <a:t>https://two-wheels-credit-score-prediction-ilycatheez.streamlit.app/</a:t>
            </a:r>
            <a:endParaRPr lang="en-US" dirty="0">
              <a:highlight>
                <a:srgbClr val="C5E99B"/>
              </a:highlight>
            </a:endParaRPr>
          </a:p>
          <a:p>
            <a:endParaRPr lang="en-US" dirty="0">
              <a:highlight>
                <a:srgbClr val="C5E99B"/>
              </a:highlight>
            </a:endParaRPr>
          </a:p>
        </p:txBody>
      </p:sp>
    </p:spTree>
    <p:extLst>
      <p:ext uri="{BB962C8B-B14F-4D97-AF65-F5344CB8AC3E}">
        <p14:creationId xmlns:p14="http://schemas.microsoft.com/office/powerpoint/2010/main" val="205778248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C7B4031-B301-0447-DAD9-2C6B2FE3913E}"/>
              </a:ext>
            </a:extLst>
          </p:cNvPr>
          <p:cNvSpPr>
            <a:spLocks noGrp="1"/>
          </p:cNvSpPr>
          <p:nvPr>
            <p:ph type="title"/>
          </p:nvPr>
        </p:nvSpPr>
        <p:spPr>
          <a:xfrm>
            <a:off x="905852" y="-193724"/>
            <a:ext cx="5188624" cy="1831344"/>
          </a:xfrm>
        </p:spPr>
        <p:txBody>
          <a:bodyPr>
            <a:normAutofit/>
          </a:bodyPr>
          <a:lstStyle/>
          <a:p>
            <a:r>
              <a:rPr lang="en-US" sz="4800" dirty="0">
                <a:highlight>
                  <a:srgbClr val="F7C232"/>
                </a:highlight>
              </a:rPr>
              <a:t>DAFTAR SLIDE</a:t>
            </a:r>
          </a:p>
        </p:txBody>
      </p:sp>
      <p:sp>
        <p:nvSpPr>
          <p:cNvPr id="3" name="Content Placeholder 2">
            <a:extLst>
              <a:ext uri="{FF2B5EF4-FFF2-40B4-BE49-F238E27FC236}">
                <a16:creationId xmlns:a16="http://schemas.microsoft.com/office/drawing/2014/main" id="{A6E3ACDB-2C96-085D-5FBC-1F462CB2CA4C}"/>
              </a:ext>
            </a:extLst>
          </p:cNvPr>
          <p:cNvSpPr>
            <a:spLocks noGrp="1"/>
          </p:cNvSpPr>
          <p:nvPr>
            <p:ph idx="1"/>
          </p:nvPr>
        </p:nvSpPr>
        <p:spPr>
          <a:xfrm>
            <a:off x="1493552" y="1715506"/>
            <a:ext cx="3272461" cy="399553"/>
          </a:xfrm>
          <a:solidFill>
            <a:srgbClr val="FFC000"/>
          </a:solidFill>
        </p:spPr>
        <p:txBody>
          <a:bodyPr>
            <a:normAutofit/>
          </a:bodyPr>
          <a:lstStyle/>
          <a:p>
            <a:r>
              <a:rPr lang="en-US" dirty="0"/>
              <a:t>Business Understanding</a:t>
            </a:r>
          </a:p>
        </p:txBody>
      </p:sp>
      <p:sp>
        <p:nvSpPr>
          <p:cNvPr id="41" name="Rectangle 40">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4A65BCE4-8466-4E88-8FF2-24524F3A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3558" y="1673352"/>
            <a:ext cx="3502152" cy="3502152"/>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st with solid fill">
            <a:extLst>
              <a:ext uri="{FF2B5EF4-FFF2-40B4-BE49-F238E27FC236}">
                <a16:creationId xmlns:a16="http://schemas.microsoft.com/office/drawing/2014/main" id="{66FA54C5-09B3-2A37-74CF-5DF351D345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p:blipFill>
        <p:spPr>
          <a:xfrm>
            <a:off x="8400234" y="2510028"/>
            <a:ext cx="1828800" cy="1828800"/>
          </a:xfrm>
          <a:prstGeom prst="rect">
            <a:avLst/>
          </a:prstGeom>
        </p:spPr>
      </p:pic>
      <p:grpSp>
        <p:nvGrpSpPr>
          <p:cNvPr id="31" name="Group 30">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3" name="Oval 32">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5" name="Arrow: Down 4">
            <a:extLst>
              <a:ext uri="{FF2B5EF4-FFF2-40B4-BE49-F238E27FC236}">
                <a16:creationId xmlns:a16="http://schemas.microsoft.com/office/drawing/2014/main" id="{19139E71-28A9-4B41-1FB9-0C4055A78423}"/>
              </a:ext>
            </a:extLst>
          </p:cNvPr>
          <p:cNvSpPr/>
          <p:nvPr/>
        </p:nvSpPr>
        <p:spPr>
          <a:xfrm>
            <a:off x="2895697" y="2201038"/>
            <a:ext cx="380952" cy="3273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3E6733A9-891B-A1C0-BEF4-AD03B68C1B4E}"/>
              </a:ext>
            </a:extLst>
          </p:cNvPr>
          <p:cNvSpPr/>
          <p:nvPr/>
        </p:nvSpPr>
        <p:spPr>
          <a:xfrm>
            <a:off x="2895697" y="3091331"/>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6BAB4911-C33F-EC95-7DE9-1794017D09AD}"/>
              </a:ext>
            </a:extLst>
          </p:cNvPr>
          <p:cNvSpPr txBox="1">
            <a:spLocks/>
          </p:cNvSpPr>
          <p:nvPr/>
        </p:nvSpPr>
        <p:spPr>
          <a:xfrm>
            <a:off x="1463446" y="5542775"/>
            <a:ext cx="3302564" cy="399554"/>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Modeling &amp; Results</a:t>
            </a:r>
          </a:p>
        </p:txBody>
      </p:sp>
      <p:sp>
        <p:nvSpPr>
          <p:cNvPr id="11" name="Content Placeholder 2">
            <a:extLst>
              <a:ext uri="{FF2B5EF4-FFF2-40B4-BE49-F238E27FC236}">
                <a16:creationId xmlns:a16="http://schemas.microsoft.com/office/drawing/2014/main" id="{CCB235DE-F4A9-E9D2-C6A6-D2D6F178B020}"/>
              </a:ext>
            </a:extLst>
          </p:cNvPr>
          <p:cNvSpPr txBox="1">
            <a:spLocks/>
          </p:cNvSpPr>
          <p:nvPr/>
        </p:nvSpPr>
        <p:spPr>
          <a:xfrm>
            <a:off x="1493551" y="2596840"/>
            <a:ext cx="3272461"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Data Preparation</a:t>
            </a:r>
          </a:p>
        </p:txBody>
      </p:sp>
      <p:sp>
        <p:nvSpPr>
          <p:cNvPr id="12" name="Content Placeholder 2">
            <a:extLst>
              <a:ext uri="{FF2B5EF4-FFF2-40B4-BE49-F238E27FC236}">
                <a16:creationId xmlns:a16="http://schemas.microsoft.com/office/drawing/2014/main" id="{144A6E8C-B995-0F9E-236A-5E1637AA0564}"/>
              </a:ext>
            </a:extLst>
          </p:cNvPr>
          <p:cNvSpPr txBox="1">
            <a:spLocks/>
          </p:cNvSpPr>
          <p:nvPr/>
        </p:nvSpPr>
        <p:spPr>
          <a:xfrm>
            <a:off x="1493550" y="3584695"/>
            <a:ext cx="3272461"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Data Visualization</a:t>
            </a:r>
          </a:p>
        </p:txBody>
      </p:sp>
      <p:sp>
        <p:nvSpPr>
          <p:cNvPr id="14" name="Arrow: Down 13">
            <a:extLst>
              <a:ext uri="{FF2B5EF4-FFF2-40B4-BE49-F238E27FC236}">
                <a16:creationId xmlns:a16="http://schemas.microsoft.com/office/drawing/2014/main" id="{08B970DE-72AD-C5D1-5326-35A261DE212F}"/>
              </a:ext>
            </a:extLst>
          </p:cNvPr>
          <p:cNvSpPr/>
          <p:nvPr/>
        </p:nvSpPr>
        <p:spPr>
          <a:xfrm>
            <a:off x="2895697" y="4091315"/>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3C45DF59-14B7-4B64-5E17-1CCB45859FF9}"/>
              </a:ext>
            </a:extLst>
          </p:cNvPr>
          <p:cNvSpPr txBox="1">
            <a:spLocks/>
          </p:cNvSpPr>
          <p:nvPr/>
        </p:nvSpPr>
        <p:spPr>
          <a:xfrm>
            <a:off x="1463447" y="4583556"/>
            <a:ext cx="3302564" cy="399553"/>
          </a:xfrm>
          <a:prstGeom prst="rect">
            <a:avLst/>
          </a:prstGeom>
          <a:solidFill>
            <a:srgbClr val="FFC000"/>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Feature Encoding</a:t>
            </a:r>
          </a:p>
        </p:txBody>
      </p:sp>
      <p:sp>
        <p:nvSpPr>
          <p:cNvPr id="16" name="Arrow: Down 15">
            <a:extLst>
              <a:ext uri="{FF2B5EF4-FFF2-40B4-BE49-F238E27FC236}">
                <a16:creationId xmlns:a16="http://schemas.microsoft.com/office/drawing/2014/main" id="{1C8E98A7-2CF8-FDDC-898C-0F2BE1B55151}"/>
              </a:ext>
            </a:extLst>
          </p:cNvPr>
          <p:cNvSpPr/>
          <p:nvPr/>
        </p:nvSpPr>
        <p:spPr>
          <a:xfrm>
            <a:off x="2888514" y="5064272"/>
            <a:ext cx="407963" cy="385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20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7" y="2670008"/>
            <a:ext cx="4843374" cy="1517984"/>
          </a:xfrm>
        </p:spPr>
        <p:txBody>
          <a:bodyPr>
            <a:normAutofit/>
          </a:bodyPr>
          <a:lstStyle/>
          <a:p>
            <a:r>
              <a:rPr lang="en-US" sz="4800" dirty="0">
                <a:solidFill>
                  <a:schemeClr val="tx1"/>
                </a:solidFill>
                <a:highlight>
                  <a:srgbClr val="F7C232"/>
                </a:highlight>
              </a:rPr>
              <a:t>Business Understanding</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01987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3DCB-6D88-41AC-5117-674E60AAC7E6}"/>
              </a:ext>
            </a:extLst>
          </p:cNvPr>
          <p:cNvSpPr>
            <a:spLocks noGrp="1"/>
          </p:cNvSpPr>
          <p:nvPr>
            <p:ph type="title"/>
          </p:nvPr>
        </p:nvSpPr>
        <p:spPr>
          <a:xfrm>
            <a:off x="838200" y="365125"/>
            <a:ext cx="10515600" cy="896817"/>
          </a:xfrm>
        </p:spPr>
        <p:txBody>
          <a:bodyPr/>
          <a:lstStyle/>
          <a:p>
            <a:pPr algn="ctr"/>
            <a:r>
              <a:rPr lang="en-US" b="1" dirty="0">
                <a:highlight>
                  <a:srgbClr val="F7C232"/>
                </a:highlight>
              </a:rPr>
              <a:t>BUSINESS UNDERSTANDING</a:t>
            </a:r>
            <a:r>
              <a:rPr lang="en-US" b="1" dirty="0"/>
              <a:t>	</a:t>
            </a:r>
          </a:p>
        </p:txBody>
      </p:sp>
      <p:sp>
        <p:nvSpPr>
          <p:cNvPr id="38" name="Content Placeholder 37">
            <a:extLst>
              <a:ext uri="{FF2B5EF4-FFF2-40B4-BE49-F238E27FC236}">
                <a16:creationId xmlns:a16="http://schemas.microsoft.com/office/drawing/2014/main" id="{0F0FB8B5-0DE5-E274-4533-E871DFF3C34C}"/>
              </a:ext>
            </a:extLst>
          </p:cNvPr>
          <p:cNvSpPr>
            <a:spLocks noGrp="1"/>
          </p:cNvSpPr>
          <p:nvPr>
            <p:ph idx="1"/>
          </p:nvPr>
        </p:nvSpPr>
        <p:spPr>
          <a:xfrm>
            <a:off x="1095429" y="4998860"/>
            <a:ext cx="6975145" cy="1533939"/>
          </a:xfrm>
        </p:spPr>
        <p:txBody>
          <a:bodyPr/>
          <a:lstStyle/>
          <a:p>
            <a:r>
              <a:rPr lang="en-US" dirty="0">
                <a:highlight>
                  <a:srgbClr val="99FFCC"/>
                </a:highlight>
              </a:rPr>
              <a:t>People’s </a:t>
            </a:r>
            <a:r>
              <a:rPr lang="en-US" dirty="0" err="1">
                <a:highlight>
                  <a:srgbClr val="99FFCC"/>
                </a:highlight>
              </a:rPr>
              <a:t>behaviour</a:t>
            </a:r>
            <a:r>
              <a:rPr lang="en-US" dirty="0">
                <a:highlight>
                  <a:srgbClr val="99FFCC"/>
                </a:highlight>
              </a:rPr>
              <a:t> needs money to get instant needs. The solution is a loan.</a:t>
            </a:r>
          </a:p>
          <a:p>
            <a:r>
              <a:rPr lang="en-US" dirty="0">
                <a:highlight>
                  <a:srgbClr val="99FFCC"/>
                </a:highlight>
              </a:rPr>
              <a:t>Financial companies need trusted customer</a:t>
            </a:r>
          </a:p>
          <a:p>
            <a:r>
              <a:rPr lang="en-US" dirty="0">
                <a:highlight>
                  <a:srgbClr val="99FFCC"/>
                </a:highlight>
              </a:rPr>
              <a:t>They build scores on customer ability called credit score</a:t>
            </a:r>
          </a:p>
        </p:txBody>
      </p:sp>
      <p:pic>
        <p:nvPicPr>
          <p:cNvPr id="1030" name="Picture 6" descr="Apartemen, gedung, rumah Ikon di Roundies Solid Icons">
            <a:extLst>
              <a:ext uri="{FF2B5EF4-FFF2-40B4-BE49-F238E27FC236}">
                <a16:creationId xmlns:a16="http://schemas.microsoft.com/office/drawing/2014/main" id="{0BF6732B-FD53-E2C4-52EA-013D04812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277" y="3105392"/>
            <a:ext cx="1517370" cy="151737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8B3CD10-E408-1957-CEFC-5B9B0630DE77}"/>
              </a:ext>
            </a:extLst>
          </p:cNvPr>
          <p:cNvGrpSpPr/>
          <p:nvPr/>
        </p:nvGrpSpPr>
        <p:grpSpPr>
          <a:xfrm>
            <a:off x="1095430" y="3298358"/>
            <a:ext cx="1268632" cy="1171960"/>
            <a:chOff x="5141453" y="0"/>
            <a:chExt cx="1766084" cy="1493750"/>
          </a:xfrm>
        </p:grpSpPr>
        <p:sp>
          <p:nvSpPr>
            <p:cNvPr id="6" name="Rectangle: Rounded Corners 5">
              <a:extLst>
                <a:ext uri="{FF2B5EF4-FFF2-40B4-BE49-F238E27FC236}">
                  <a16:creationId xmlns:a16="http://schemas.microsoft.com/office/drawing/2014/main" id="{3F801B1D-FF02-B78F-5E39-5334FF23CA77}"/>
                </a:ext>
              </a:extLst>
            </p:cNvPr>
            <p:cNvSpPr/>
            <p:nvPr/>
          </p:nvSpPr>
          <p:spPr>
            <a:xfrm>
              <a:off x="5141453" y="0"/>
              <a:ext cx="1766084" cy="1493750"/>
            </a:xfrm>
            <a:prstGeom prst="roundRect">
              <a:avLst/>
            </a:prstGeom>
            <a:blipFill rotWithShape="0">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8" name="Rectangle: Rounded Corners 4">
              <a:extLst>
                <a:ext uri="{FF2B5EF4-FFF2-40B4-BE49-F238E27FC236}">
                  <a16:creationId xmlns:a16="http://schemas.microsoft.com/office/drawing/2014/main" id="{3C6774F5-4377-0FAF-4940-CC0C11C9B2B9}"/>
                </a:ext>
              </a:extLst>
            </p:cNvPr>
            <p:cNvSpPr txBox="1"/>
            <p:nvPr/>
          </p:nvSpPr>
          <p:spPr>
            <a:xfrm>
              <a:off x="5285857" y="147285"/>
              <a:ext cx="1477275" cy="11991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p:txBody>
        </p:sp>
      </p:grpSp>
      <p:cxnSp>
        <p:nvCxnSpPr>
          <p:cNvPr id="24" name="Connector: Curved 23">
            <a:extLst>
              <a:ext uri="{FF2B5EF4-FFF2-40B4-BE49-F238E27FC236}">
                <a16:creationId xmlns:a16="http://schemas.microsoft.com/office/drawing/2014/main" id="{D8C58FEB-ACDC-628E-1422-12C3347DEDE8}"/>
              </a:ext>
            </a:extLst>
          </p:cNvPr>
          <p:cNvCxnSpPr>
            <a:cxnSpLocks/>
            <a:endCxn id="1030" idx="0"/>
          </p:cNvCxnSpPr>
          <p:nvPr/>
        </p:nvCxnSpPr>
        <p:spPr>
          <a:xfrm flipV="1">
            <a:off x="1729746" y="3105392"/>
            <a:ext cx="4273216" cy="71392"/>
          </a:xfrm>
          <a:prstGeom prst="curvedConnector4">
            <a:avLst>
              <a:gd name="adj1" fmla="val 41123"/>
              <a:gd name="adj2" fmla="val 420204"/>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CEFF53D9-A047-BFD2-01D9-CB5E49576331}"/>
              </a:ext>
            </a:extLst>
          </p:cNvPr>
          <p:cNvCxnSpPr>
            <a:cxnSpLocks/>
            <a:stCxn id="1072" idx="0"/>
            <a:endCxn id="1030" idx="0"/>
          </p:cNvCxnSpPr>
          <p:nvPr/>
        </p:nvCxnSpPr>
        <p:spPr>
          <a:xfrm rot="16200000" flipH="1" flipV="1">
            <a:off x="7808646" y="884356"/>
            <a:ext cx="415352" cy="4026720"/>
          </a:xfrm>
          <a:prstGeom prst="curvedConnector3">
            <a:avLst>
              <a:gd name="adj1" fmla="val -55038"/>
            </a:avLst>
          </a:prstGeom>
          <a:ln>
            <a:tailEnd type="triangle"/>
          </a:ln>
        </p:spPr>
        <p:style>
          <a:lnRef idx="1">
            <a:schemeClr val="accent1"/>
          </a:lnRef>
          <a:fillRef idx="0">
            <a:schemeClr val="accent1"/>
          </a:fillRef>
          <a:effectRef idx="0">
            <a:schemeClr val="accent1"/>
          </a:effectRef>
          <a:fontRef idx="minor">
            <a:schemeClr val="tx1"/>
          </a:fontRef>
        </p:style>
      </p:cxnSp>
      <p:sp>
        <p:nvSpPr>
          <p:cNvPr id="1029" name="Rectangle: Rounded Corners 1028">
            <a:extLst>
              <a:ext uri="{FF2B5EF4-FFF2-40B4-BE49-F238E27FC236}">
                <a16:creationId xmlns:a16="http://schemas.microsoft.com/office/drawing/2014/main" id="{E04A41C4-A28A-2969-D1BE-E919D70F63B6}"/>
              </a:ext>
            </a:extLst>
          </p:cNvPr>
          <p:cNvSpPr/>
          <p:nvPr/>
        </p:nvSpPr>
        <p:spPr>
          <a:xfrm>
            <a:off x="5495028" y="3587438"/>
            <a:ext cx="1003412" cy="5975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ighlight>
                  <a:srgbClr val="000000"/>
                </a:highlight>
                <a:latin typeface="+mj-lt"/>
                <a:cs typeface="Times New Roman" panose="02020603050405020304" pitchFamily="18" charset="0"/>
              </a:rPr>
              <a:t>FINANCE LOAN</a:t>
            </a:r>
          </a:p>
        </p:txBody>
      </p:sp>
      <p:pic>
        <p:nvPicPr>
          <p:cNvPr id="1035" name="Picture 8" descr="Deposit - Free time and date icons">
            <a:extLst>
              <a:ext uri="{FF2B5EF4-FFF2-40B4-BE49-F238E27FC236}">
                <a16:creationId xmlns:a16="http://schemas.microsoft.com/office/drawing/2014/main" id="{F31E8742-1B0A-D8E1-6E84-1CC2597759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807" y="3208476"/>
            <a:ext cx="675861" cy="675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siness credit score - Free business and finance icons">
            <a:extLst>
              <a:ext uri="{FF2B5EF4-FFF2-40B4-BE49-F238E27FC236}">
                <a16:creationId xmlns:a16="http://schemas.microsoft.com/office/drawing/2014/main" id="{A9CB7312-447D-8580-1E34-C187D95657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5230" y="2285128"/>
            <a:ext cx="1118451" cy="1118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epan motor sepeda motor scoot skuter lihat - Transportasi dan Kendaraan  Icons">
            <a:extLst>
              <a:ext uri="{FF2B5EF4-FFF2-40B4-BE49-F238E27FC236}">
                <a16:creationId xmlns:a16="http://schemas.microsoft.com/office/drawing/2014/main" id="{068497E0-586C-24A9-A7E5-BBD9148122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9630" y="1740306"/>
            <a:ext cx="954432" cy="95443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Imagine Vector SVG Icon (7) - SVG Repo">
            <a:extLst>
              <a:ext uri="{FF2B5EF4-FFF2-40B4-BE49-F238E27FC236}">
                <a16:creationId xmlns:a16="http://schemas.microsoft.com/office/drawing/2014/main" id="{FB72931E-4E73-A921-6AAE-E7A50CB14A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ine Vector SVG Icon (7) - SVG Repo">
            <a:extLst>
              <a:ext uri="{FF2B5EF4-FFF2-40B4-BE49-F238E27FC236}">
                <a16:creationId xmlns:a16="http://schemas.microsoft.com/office/drawing/2014/main" id="{A7772F11-002B-9490-3C1B-2EAED6A61EA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088119F2-1767-2A94-E7FD-3A9535C7D4AC}"/>
              </a:ext>
            </a:extLst>
          </p:cNvPr>
          <p:cNvPicPr>
            <a:picLocks noChangeAspect="1"/>
          </p:cNvPicPr>
          <p:nvPr/>
        </p:nvPicPr>
        <p:blipFill>
          <a:blip r:embed="rId8"/>
          <a:stretch>
            <a:fillRect/>
          </a:stretch>
        </p:blipFill>
        <p:spPr>
          <a:xfrm>
            <a:off x="825741" y="1199677"/>
            <a:ext cx="1970468" cy="2203902"/>
          </a:xfrm>
          <a:prstGeom prst="rect">
            <a:avLst/>
          </a:prstGeom>
        </p:spPr>
      </p:pic>
      <p:pic>
        <p:nvPicPr>
          <p:cNvPr id="1042" name="Picture 18" descr="Cek Pengajuan Surat Keterangan Ahli Waris - KECAMATAN SUKASARI">
            <a:extLst>
              <a:ext uri="{FF2B5EF4-FFF2-40B4-BE49-F238E27FC236}">
                <a16:creationId xmlns:a16="http://schemas.microsoft.com/office/drawing/2014/main" id="{01A50CB6-A9BC-E541-A4EA-09EA279D5B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9607" y="2969358"/>
            <a:ext cx="683841" cy="683841"/>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heck Cross Vector Art PNG Images | Free Download On Pngtree">
            <a:extLst>
              <a:ext uri="{FF2B5EF4-FFF2-40B4-BE49-F238E27FC236}">
                <a16:creationId xmlns:a16="http://schemas.microsoft.com/office/drawing/2014/main" id="{8BF930F8-E163-BFDD-177C-6F5F03C0EC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66523" y="2690040"/>
            <a:ext cx="1926317" cy="192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473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1BF7-9110-838F-428D-0D1BA3816F1F}"/>
              </a:ext>
            </a:extLst>
          </p:cNvPr>
          <p:cNvSpPr>
            <a:spLocks noGrp="1"/>
          </p:cNvSpPr>
          <p:nvPr>
            <p:ph type="title"/>
          </p:nvPr>
        </p:nvSpPr>
        <p:spPr>
          <a:xfrm>
            <a:off x="1092774" y="227009"/>
            <a:ext cx="10058400" cy="1609344"/>
          </a:xfrm>
        </p:spPr>
        <p:txBody>
          <a:bodyPr/>
          <a:lstStyle/>
          <a:p>
            <a:r>
              <a:rPr lang="en-US" dirty="0" err="1">
                <a:highlight>
                  <a:srgbClr val="F7C232"/>
                </a:highlight>
              </a:rPr>
              <a:t>Cibil</a:t>
            </a:r>
            <a:r>
              <a:rPr lang="en-US" dirty="0">
                <a:highlight>
                  <a:srgbClr val="F7C232"/>
                </a:highlight>
              </a:rPr>
              <a:t> (INDIA) &amp; fico (US) credit score</a:t>
            </a:r>
          </a:p>
        </p:txBody>
      </p:sp>
      <p:sp>
        <p:nvSpPr>
          <p:cNvPr id="3" name="Content Placeholder 2">
            <a:extLst>
              <a:ext uri="{FF2B5EF4-FFF2-40B4-BE49-F238E27FC236}">
                <a16:creationId xmlns:a16="http://schemas.microsoft.com/office/drawing/2014/main" id="{B2F7CBD8-9B14-DE4F-61D3-04740AB595CB}"/>
              </a:ext>
            </a:extLst>
          </p:cNvPr>
          <p:cNvSpPr>
            <a:spLocks noGrp="1"/>
          </p:cNvSpPr>
          <p:nvPr>
            <p:ph idx="1"/>
          </p:nvPr>
        </p:nvSpPr>
        <p:spPr>
          <a:xfrm>
            <a:off x="1069851" y="1836353"/>
            <a:ext cx="4535822" cy="4251960"/>
          </a:xfrm>
        </p:spPr>
        <p:txBody>
          <a:bodyPr>
            <a:noAutofit/>
          </a:bodyPr>
          <a:lstStyle/>
          <a:p>
            <a:r>
              <a:rPr lang="en-US" sz="1400" dirty="0">
                <a:latin typeface="Times New Roman" panose="02020603050405020304" pitchFamily="18" charset="0"/>
                <a:cs typeface="Times New Roman" panose="02020603050405020304" pitchFamily="18" charset="0"/>
              </a:rPr>
              <a:t>### CIBIL score (</a:t>
            </a:r>
            <a:r>
              <a:rPr lang="en-US" sz="1400" dirty="0" err="1">
                <a:latin typeface="Times New Roman" panose="02020603050405020304" pitchFamily="18" charset="0"/>
                <a:cs typeface="Times New Roman" panose="02020603050405020304" pitchFamily="18" charset="0"/>
              </a:rPr>
              <a:t>india</a:t>
            </a:r>
            <a:r>
              <a:rPr lang="en-US" sz="1400" dirty="0">
                <a:latin typeface="Times New Roman" panose="02020603050405020304" pitchFamily="18" charset="0"/>
                <a:cs typeface="Times New Roman" panose="02020603050405020304" pitchFamily="18" charset="0"/>
              </a:rPr>
              <a:t>) source IIFL finance.com</a:t>
            </a:r>
          </a:p>
          <a:p>
            <a:pPr marL="0" indent="0">
              <a:buNone/>
            </a:pPr>
            <a:r>
              <a:rPr lang="en-US" sz="1400" dirty="0">
                <a:latin typeface="Times New Roman" panose="02020603050405020304" pitchFamily="18" charset="0"/>
                <a:cs typeface="Times New Roman" panose="02020603050405020304" pitchFamily="18" charset="0"/>
              </a:rPr>
              <a:t>750 – Above  Excellent:</a:t>
            </a:r>
          </a:p>
          <a:p>
            <a:pPr marL="0" indent="0">
              <a:buNone/>
            </a:pPr>
            <a:r>
              <a:rPr lang="en-US" sz="1400" dirty="0">
                <a:latin typeface="Times New Roman" panose="02020603050405020304" pitchFamily="18" charset="0"/>
                <a:cs typeface="Times New Roman" panose="02020603050405020304" pitchFamily="18" charset="0"/>
              </a:rPr>
              <a:t>These Individuals are likely to have a high likelihood of loan approval and can access loans and credit at </a:t>
            </a:r>
            <a:r>
              <a:rPr lang="en-US" sz="1400" dirty="0" err="1">
                <a:latin typeface="Times New Roman" panose="02020603050405020304" pitchFamily="18" charset="0"/>
                <a:cs typeface="Times New Roman" panose="02020603050405020304" pitchFamily="18" charset="0"/>
              </a:rPr>
              <a:t>favourable</a:t>
            </a:r>
            <a:r>
              <a:rPr lang="en-US" sz="1400" dirty="0">
                <a:latin typeface="Times New Roman" panose="02020603050405020304" pitchFamily="18" charset="0"/>
                <a:cs typeface="Times New Roman" panose="02020603050405020304" pitchFamily="18" charset="0"/>
              </a:rPr>
              <a:t> terms, including lower interest rates.</a:t>
            </a:r>
          </a:p>
          <a:p>
            <a:pPr marL="0" indent="0">
              <a:buNone/>
            </a:pPr>
            <a:r>
              <a:rPr lang="en-US" sz="1400" dirty="0">
                <a:latin typeface="Times New Roman" panose="02020603050405020304" pitchFamily="18" charset="0"/>
                <a:cs typeface="Times New Roman" panose="02020603050405020304" pitchFamily="18" charset="0"/>
              </a:rPr>
              <a:t>700 – 749	Good:</a:t>
            </a:r>
          </a:p>
          <a:p>
            <a:pPr marL="0" indent="0">
              <a:buNone/>
            </a:pPr>
            <a:r>
              <a:rPr lang="en-US" sz="1400" dirty="0">
                <a:latin typeface="Times New Roman" panose="02020603050405020304" pitchFamily="18" charset="0"/>
                <a:cs typeface="Times New Roman" panose="02020603050405020304" pitchFamily="18" charset="0"/>
              </a:rPr>
              <a:t>This scoring range also signifies a strong credit profile, and individuals within this range are generally considered reliable borrowers by lenders.</a:t>
            </a:r>
          </a:p>
          <a:p>
            <a:pPr marL="0" indent="0">
              <a:buNone/>
            </a:pPr>
            <a:r>
              <a:rPr lang="en-US" sz="1400" dirty="0">
                <a:latin typeface="Times New Roman" panose="02020603050405020304" pitchFamily="18" charset="0"/>
                <a:cs typeface="Times New Roman" panose="02020603050405020304" pitchFamily="18" charset="0"/>
              </a:rPr>
              <a:t>650 to 699 	Fair:</a:t>
            </a:r>
          </a:p>
          <a:p>
            <a:pPr marL="0" indent="0">
              <a:buNone/>
            </a:pPr>
            <a:r>
              <a:rPr lang="en-US" sz="1400" dirty="0">
                <a:latin typeface="Times New Roman" panose="02020603050405020304" pitchFamily="18" charset="0"/>
                <a:cs typeface="Times New Roman" panose="02020603050405020304" pitchFamily="18" charset="0"/>
              </a:rPr>
              <a:t>Individuals with fair credit scores can have access to credit, but they might face slightly higher interest rates or more stringent lending conditions than those with higher scores.</a:t>
            </a:r>
          </a:p>
          <a:p>
            <a:pPr marL="0" indent="0">
              <a:buNone/>
            </a:pPr>
            <a:r>
              <a:rPr lang="en-US" sz="1400" dirty="0">
                <a:latin typeface="Times New Roman" panose="02020603050405020304" pitchFamily="18" charset="0"/>
                <a:cs typeface="Times New Roman" panose="02020603050405020304" pitchFamily="18" charset="0"/>
              </a:rPr>
              <a:t>Below 650 	Poor :</a:t>
            </a:r>
          </a:p>
          <a:p>
            <a:pPr marL="0" indent="0">
              <a:buNone/>
            </a:pPr>
            <a:r>
              <a:rPr lang="en-US" sz="1400" dirty="0">
                <a:latin typeface="Times New Roman" panose="02020603050405020304" pitchFamily="18" charset="0"/>
                <a:cs typeface="Times New Roman" panose="02020603050405020304" pitchFamily="18" charset="0"/>
              </a:rPr>
              <a:t>They may face challenges in obtaining credit or loans as lenders may be more cautious due to the perceived higher credit risk.</a:t>
            </a:r>
          </a:p>
        </p:txBody>
      </p:sp>
      <p:sp>
        <p:nvSpPr>
          <p:cNvPr id="4" name="TextBox 3">
            <a:extLst>
              <a:ext uri="{FF2B5EF4-FFF2-40B4-BE49-F238E27FC236}">
                <a16:creationId xmlns:a16="http://schemas.microsoft.com/office/drawing/2014/main" id="{8F7A70EE-0218-F0C8-941D-A11B7C7B1A74}"/>
              </a:ext>
            </a:extLst>
          </p:cNvPr>
          <p:cNvSpPr txBox="1"/>
          <p:nvPr/>
        </p:nvSpPr>
        <p:spPr>
          <a:xfrm>
            <a:off x="6586329" y="1595021"/>
            <a:ext cx="4535823" cy="5262979"/>
          </a:xfrm>
          <a:prstGeom prst="rect">
            <a:avLst/>
          </a:prstGeom>
          <a:noFill/>
        </p:spPr>
        <p:txBody>
          <a:bodyPr wrap="square" rtlCol="0">
            <a:spAutoFit/>
          </a:bodyPr>
          <a:lstStyle/>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FICO credit score (US) mybanktracker.com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800-850	Excellent:</a:t>
            </a:r>
          </a:p>
          <a:p>
            <a:r>
              <a:rPr lang="en-US" sz="1400" dirty="0">
                <a:latin typeface="Times New Roman" panose="02020603050405020304" pitchFamily="18" charset="0"/>
                <a:cs typeface="Times New Roman" panose="02020603050405020304" pitchFamily="18" charset="0"/>
              </a:rPr>
              <a:t>Qualify easily for most loans and lines of credit with low interest rates and favorable terms.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740-799	Good:</a:t>
            </a:r>
          </a:p>
          <a:p>
            <a:r>
              <a:rPr lang="en-US" sz="1400" dirty="0">
                <a:latin typeface="Times New Roman" panose="02020603050405020304" pitchFamily="18" charset="0"/>
                <a:cs typeface="Times New Roman" panose="02020603050405020304" pitchFamily="18" charset="0"/>
              </a:rPr>
              <a:t>Valuable benefits come in the form of loans and lines of credit with comprehensive perks and low interest rates.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670-739	Average/Fair:</a:t>
            </a:r>
          </a:p>
          <a:p>
            <a:r>
              <a:rPr lang="en-US" sz="1400" dirty="0">
                <a:latin typeface="Times New Roman" panose="02020603050405020304" pitchFamily="18" charset="0"/>
                <a:cs typeface="Times New Roman" panose="02020603050405020304" pitchFamily="18" charset="0"/>
              </a:rPr>
              <a:t>Eligible for many traditional loans, but the interest rates and terms may not be the best.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580-669	Bad:</a:t>
            </a:r>
          </a:p>
          <a:p>
            <a:r>
              <a:rPr lang="en-US" sz="1400" dirty="0">
                <a:latin typeface="Times New Roman" panose="02020603050405020304" pitchFamily="18" charset="0"/>
                <a:cs typeface="Times New Roman" panose="02020603050405020304" pitchFamily="18" charset="0"/>
              </a:rPr>
              <a:t>May be able to qualify for some loans and lines of credit, but the interest rates are likely to be high.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300-580	Very Bad:	</a:t>
            </a:r>
          </a:p>
          <a:p>
            <a:r>
              <a:rPr lang="en-US" sz="1400" dirty="0">
                <a:latin typeface="Times New Roman" panose="02020603050405020304" pitchFamily="18" charset="0"/>
                <a:cs typeface="Times New Roman" panose="02020603050405020304" pitchFamily="18" charset="0"/>
              </a:rPr>
              <a:t>Extremely difficult to obtain traditional loans and line of credit. Advised to use secured credit cards and loans to help rebuild credit.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0391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4227-9CE7-702A-EDF7-44CF51EACB2C}"/>
              </a:ext>
            </a:extLst>
          </p:cNvPr>
          <p:cNvSpPr>
            <a:spLocks noGrp="1"/>
          </p:cNvSpPr>
          <p:nvPr>
            <p:ph type="title"/>
          </p:nvPr>
        </p:nvSpPr>
        <p:spPr>
          <a:xfrm>
            <a:off x="1069848" y="484632"/>
            <a:ext cx="10058400" cy="1609344"/>
          </a:xfrm>
        </p:spPr>
        <p:txBody>
          <a:bodyPr>
            <a:normAutofit/>
          </a:bodyPr>
          <a:lstStyle/>
          <a:p>
            <a:r>
              <a:rPr lang="en-US" dirty="0">
                <a:highlight>
                  <a:srgbClr val="F7C232"/>
                </a:highlight>
              </a:rPr>
              <a:t>WHAT PURPOSE TO PREDICT CREDIT SCORE?</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EE84F587-6B08-6283-AF2C-9639E793A792}"/>
              </a:ext>
            </a:extLst>
          </p:cNvPr>
          <p:cNvGraphicFramePr>
            <a:graphicFrameLocks noGrp="1"/>
          </p:cNvGraphicFramePr>
          <p:nvPr>
            <p:ph idx="1"/>
            <p:extLst>
              <p:ext uri="{D42A27DB-BD31-4B8C-83A1-F6EECF244321}">
                <p14:modId xmlns:p14="http://schemas.microsoft.com/office/powerpoint/2010/main" val="325176393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174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092C738-58C7-6C2B-37BF-104A504A2F2F}"/>
              </a:ext>
            </a:extLst>
          </p:cNvPr>
          <p:cNvSpPr>
            <a:spLocks noGrp="1"/>
          </p:cNvSpPr>
          <p:nvPr>
            <p:ph type="title"/>
          </p:nvPr>
        </p:nvSpPr>
        <p:spPr>
          <a:xfrm>
            <a:off x="6986357" y="2670008"/>
            <a:ext cx="4843374" cy="1517984"/>
          </a:xfrm>
        </p:spPr>
        <p:txBody>
          <a:bodyPr>
            <a:normAutofit/>
          </a:bodyPr>
          <a:lstStyle/>
          <a:p>
            <a:r>
              <a:rPr lang="en-US" sz="4800" dirty="0">
                <a:solidFill>
                  <a:schemeClr val="tx1"/>
                </a:solidFill>
                <a:highlight>
                  <a:srgbClr val="F7C232"/>
                </a:highlight>
              </a:rPr>
              <a:t>Data Preparation</a:t>
            </a:r>
          </a:p>
        </p:txBody>
      </p:sp>
      <p:sp>
        <p:nvSpPr>
          <p:cNvPr id="11" name="Freeform: Shape 1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Graphic 3" descr="Database">
            <a:extLst>
              <a:ext uri="{FF2B5EF4-FFF2-40B4-BE49-F238E27FC236}">
                <a16:creationId xmlns:a16="http://schemas.microsoft.com/office/drawing/2014/main" id="{44279011-CD29-6188-B129-FCE1DC1E7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75" y="2255301"/>
            <a:ext cx="3542527" cy="3542527"/>
          </a:xfrm>
          <a:prstGeom prst="rect">
            <a:avLst/>
          </a:prstGeom>
        </p:spPr>
      </p:pic>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97090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D3752">
                <a:alpha val="87451"/>
              </a:srgbClr>
            </a:gs>
            <a:gs pos="89902">
              <a:srgbClr val="50BFC3"/>
            </a:gs>
            <a:gs pos="74000">
              <a:srgbClr val="50BFC3"/>
            </a:gs>
            <a:gs pos="83000">
              <a:srgbClr val="50BF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0566-F837-7C78-1F2D-6D63F04AE1BD}"/>
              </a:ext>
            </a:extLst>
          </p:cNvPr>
          <p:cNvSpPr>
            <a:spLocks noGrp="1"/>
          </p:cNvSpPr>
          <p:nvPr>
            <p:ph type="title"/>
          </p:nvPr>
        </p:nvSpPr>
        <p:spPr/>
        <p:txBody>
          <a:bodyPr/>
          <a:lstStyle/>
          <a:p>
            <a:r>
              <a:rPr lang="en-US" dirty="0">
                <a:highlight>
                  <a:srgbClr val="F7C232"/>
                </a:highlight>
              </a:rPr>
              <a:t>DATASET</a:t>
            </a:r>
            <a:r>
              <a:rPr lang="en-US" dirty="0">
                <a:highlight>
                  <a:srgbClr val="99FFCC"/>
                </a:highlight>
              </a:rPr>
              <a:t>  </a:t>
            </a:r>
            <a:r>
              <a:rPr lang="en-US" dirty="0">
                <a:highlight>
                  <a:srgbClr val="C5E99B"/>
                </a:highlight>
              </a:rPr>
              <a:t>  </a:t>
            </a:r>
            <a:r>
              <a:rPr lang="en-US" dirty="0"/>
              <a:t> </a:t>
            </a:r>
          </a:p>
        </p:txBody>
      </p:sp>
      <p:sp>
        <p:nvSpPr>
          <p:cNvPr id="3" name="Content Placeholder 2">
            <a:extLst>
              <a:ext uri="{FF2B5EF4-FFF2-40B4-BE49-F238E27FC236}">
                <a16:creationId xmlns:a16="http://schemas.microsoft.com/office/drawing/2014/main" id="{DC0E7C05-55D1-E16C-99C2-B3F8D3C76991}"/>
              </a:ext>
            </a:extLst>
          </p:cNvPr>
          <p:cNvSpPr>
            <a:spLocks noGrp="1"/>
          </p:cNvSpPr>
          <p:nvPr>
            <p:ph idx="1"/>
          </p:nvPr>
        </p:nvSpPr>
        <p:spPr>
          <a:solidFill>
            <a:srgbClr val="00FFCC"/>
          </a:solidFill>
        </p:spPr>
        <p:txBody>
          <a:bodyPr>
            <a:normAutofit/>
          </a:bodyPr>
          <a:lstStyle/>
          <a:p>
            <a:r>
              <a:rPr lang="en-US" dirty="0"/>
              <a:t>INDIA TWO WHEELS CREDIT SCORE DATASET</a:t>
            </a:r>
          </a:p>
          <a:p>
            <a:r>
              <a:rPr lang="en-US" dirty="0"/>
              <a:t>15 FEATURE &amp; 1 TARGET</a:t>
            </a:r>
          </a:p>
          <a:p>
            <a:r>
              <a:rPr lang="en-US" dirty="0"/>
              <a:t>CUSTOMER PROFILE, FINANCIAL PROFILE, LOAN HISTORY PROFILE</a:t>
            </a:r>
          </a:p>
          <a:p>
            <a:r>
              <a:rPr lang="en-US" dirty="0"/>
              <a:t>TARGET CONTINUOUS? CREDIT SCORE RANGE 350 - 850</a:t>
            </a:r>
          </a:p>
          <a:p>
            <a:endParaRPr lang="en-US" dirty="0"/>
          </a:p>
          <a:p>
            <a:r>
              <a:rPr lang="en-US" dirty="0"/>
              <a:t>Metrics :</a:t>
            </a:r>
          </a:p>
          <a:p>
            <a:r>
              <a:rPr lang="en-US" dirty="0"/>
              <a:t># MSE, RMSE for same unit scale according to feature</a:t>
            </a:r>
          </a:p>
          <a:p>
            <a:r>
              <a:rPr lang="en-US" dirty="0"/>
              <a:t># The model predicts customer credit score, for us to make a decision on which classification is customer based on CIBIL SCORE or FICO CREDIT SCORE</a:t>
            </a:r>
          </a:p>
        </p:txBody>
      </p:sp>
      <p:sp>
        <p:nvSpPr>
          <p:cNvPr id="4" name="Oval 3">
            <a:extLst>
              <a:ext uri="{FF2B5EF4-FFF2-40B4-BE49-F238E27FC236}">
                <a16:creationId xmlns:a16="http://schemas.microsoft.com/office/drawing/2014/main" id="{8993A36B-F89A-4C72-14A2-859B1D0CEE36}"/>
              </a:ext>
            </a:extLst>
          </p:cNvPr>
          <p:cNvSpPr/>
          <p:nvPr/>
        </p:nvSpPr>
        <p:spPr>
          <a:xfrm>
            <a:off x="8675" y="5373507"/>
            <a:ext cx="1055077" cy="1064924"/>
          </a:xfrm>
          <a:prstGeom prst="ellipse">
            <a:avLst/>
          </a:prstGeom>
          <a:solidFill>
            <a:srgbClr val="1D3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42AB37C-CD5C-9B17-7B0C-BB034AABA0CC}"/>
              </a:ext>
            </a:extLst>
          </p:cNvPr>
          <p:cNvSpPr/>
          <p:nvPr/>
        </p:nvSpPr>
        <p:spPr>
          <a:xfrm>
            <a:off x="735169" y="5793076"/>
            <a:ext cx="1055077" cy="1064924"/>
          </a:xfrm>
          <a:prstGeom prst="ellipse">
            <a:avLst/>
          </a:prstGeom>
          <a:solidFill>
            <a:srgbClr val="2C769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0828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0.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7.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8.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19.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0.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4.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5.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6.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7.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8.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9.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17347</TotalTime>
  <Words>1349</Words>
  <Application>Microsoft Office PowerPoint</Application>
  <PresentationFormat>Widescreen</PresentationFormat>
  <Paragraphs>227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Rockwell</vt:lpstr>
      <vt:lpstr>Rockwell Condensed</vt:lpstr>
      <vt:lpstr>Times New Roman</vt:lpstr>
      <vt:lpstr>Wingdings</vt:lpstr>
      <vt:lpstr>Wood Type</vt:lpstr>
      <vt:lpstr>LOAN 2 wheel CREDIT SCORE PREDICTION </vt:lpstr>
      <vt:lpstr>PowerPoint Presentation</vt:lpstr>
      <vt:lpstr>DAFTAR SLIDE</vt:lpstr>
      <vt:lpstr>Business Understanding</vt:lpstr>
      <vt:lpstr>BUSINESS UNDERSTANDING </vt:lpstr>
      <vt:lpstr>Cibil (INDIA) &amp; fico (US) credit score</vt:lpstr>
      <vt:lpstr>WHAT PURPOSE TO PREDICT CREDIT SCORE?</vt:lpstr>
      <vt:lpstr>Data Preparation</vt:lpstr>
      <vt:lpstr>DATASET     </vt:lpstr>
      <vt:lpstr>Feature </vt:lpstr>
      <vt:lpstr>Data cLEANING</vt:lpstr>
      <vt:lpstr>cleaning</vt:lpstr>
      <vt:lpstr>data visualization</vt:lpstr>
      <vt:lpstr>PEARSON HEATMAP</vt:lpstr>
      <vt:lpstr>Variance influence factor ( VIF) MULTICOLINEARITY </vt:lpstr>
      <vt:lpstr>MULTIVARIATE</vt:lpstr>
      <vt:lpstr>PowerPoint Presentation</vt:lpstr>
      <vt:lpstr>PowerPoint Presentation</vt:lpstr>
      <vt:lpstr>EDA (EXPLORATORY DATA ANALYSIS)</vt:lpstr>
      <vt:lpstr>EDA (EXPLORATORY DATA ANALYSIS)</vt:lpstr>
      <vt:lpstr>FEATURE ENCODING</vt:lpstr>
      <vt:lpstr>FEATURE ENCODING</vt:lpstr>
      <vt:lpstr>Modeling &amp; results</vt:lpstr>
      <vt:lpstr>Feature used for model</vt:lpstr>
      <vt:lpstr>results</vt:lpstr>
      <vt:lpstr>FINAL MODEL</vt:lpstr>
      <vt:lpstr>FEATURE IMPORTANCES</vt:lpstr>
      <vt:lpstr>Business recomendation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PREDICTION</dc:title>
  <dc:creator>arengga dean</dc:creator>
  <cp:lastModifiedBy>woons</cp:lastModifiedBy>
  <cp:revision>31</cp:revision>
  <dcterms:created xsi:type="dcterms:W3CDTF">2023-08-05T01:04:46Z</dcterms:created>
  <dcterms:modified xsi:type="dcterms:W3CDTF">2023-12-27T10:33:23Z</dcterms:modified>
</cp:coreProperties>
</file>