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9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1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2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1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B2AB-7206-4265-B09E-F0823191AD45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FC923-7B1F-4BAD-A581-5D75B169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 02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 smtClean="0"/>
              <a:t>Number </a:t>
            </a:r>
            <a:r>
              <a:rPr lang="en-GB" dirty="0"/>
              <a:t>of unique values that can be represented depends on number of bits </a:t>
            </a:r>
          </a:p>
          <a:p>
            <a:r>
              <a:rPr lang="en-GB" dirty="0" smtClean="0"/>
              <a:t>For </a:t>
            </a:r>
            <a:r>
              <a:rPr lang="en-GB" dirty="0"/>
              <a:t>n bits: unique values are </a:t>
            </a:r>
            <a:r>
              <a:rPr lang="en-GB" dirty="0" smtClean="0"/>
              <a:t>2**n-1 </a:t>
            </a:r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n=8 (byte) = 255 </a:t>
            </a:r>
          </a:p>
          <a:p>
            <a:r>
              <a:rPr lang="en-GB" dirty="0" smtClean="0"/>
              <a:t>Grouped </a:t>
            </a:r>
            <a:r>
              <a:rPr lang="en-GB" dirty="0"/>
              <a:t>into larger units to represent different things </a:t>
            </a:r>
          </a:p>
          <a:p>
            <a:r>
              <a:rPr lang="en-GB" dirty="0" smtClean="0"/>
              <a:t>ASCII </a:t>
            </a:r>
            <a:r>
              <a:rPr lang="en-GB" dirty="0"/>
              <a:t>(American Standard Code for Information Interchange) </a:t>
            </a:r>
          </a:p>
          <a:p>
            <a:pPr lvl="1"/>
            <a:r>
              <a:rPr lang="en-GB" dirty="0" smtClean="0"/>
              <a:t>Basic </a:t>
            </a:r>
            <a:r>
              <a:rPr lang="en-GB" dirty="0"/>
              <a:t>version is 7 bit (127 characters) </a:t>
            </a:r>
          </a:p>
          <a:p>
            <a:pPr lvl="1"/>
            <a:r>
              <a:rPr lang="en-GB" dirty="0" smtClean="0"/>
              <a:t>A-Z</a:t>
            </a:r>
            <a:r>
              <a:rPr lang="en-GB" dirty="0"/>
              <a:t>, a-z, 0-9 and special characters </a:t>
            </a:r>
          </a:p>
          <a:p>
            <a:pPr lvl="1"/>
            <a:r>
              <a:rPr lang="en-GB" dirty="0" smtClean="0"/>
              <a:t>Values </a:t>
            </a:r>
            <a:r>
              <a:rPr lang="en-GB" dirty="0"/>
              <a:t>&lt;32 are "control characters"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7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 smtClean="0"/>
              <a:t>Numbers </a:t>
            </a:r>
            <a:r>
              <a:rPr lang="en-GB" dirty="0"/>
              <a:t>represented in different base systems </a:t>
            </a:r>
          </a:p>
          <a:p>
            <a:r>
              <a:rPr lang="en-GB" dirty="0"/>
              <a:t>–Binary base 2 (0-1) </a:t>
            </a:r>
          </a:p>
          <a:p>
            <a:r>
              <a:rPr lang="en-GB" dirty="0"/>
              <a:t>–Octal base 8 (0-7) </a:t>
            </a:r>
          </a:p>
          <a:p>
            <a:r>
              <a:rPr lang="en-GB" dirty="0"/>
              <a:t>–Hexadecimal base 16 (0-15, with A-F representing 10-15) </a:t>
            </a:r>
          </a:p>
          <a:p>
            <a:r>
              <a:rPr lang="en-GB" dirty="0"/>
              <a:t>–</a:t>
            </a:r>
            <a:r>
              <a:rPr lang="en-GB" dirty="0" err="1"/>
              <a:t>E.g</a:t>
            </a:r>
            <a:r>
              <a:rPr lang="en-GB"/>
              <a:t>, </a:t>
            </a:r>
            <a:r>
              <a:rPr lang="en-GB" smtClean="0"/>
              <a:t>(54)10=(36)16=(66)8=(110110)2 </a:t>
            </a:r>
            <a:endParaRPr lang="en-GB" dirty="0"/>
          </a:p>
          <a:p>
            <a:r>
              <a:rPr lang="es-ES" dirty="0" err="1" smtClean="0"/>
              <a:t>Prefixes</a:t>
            </a:r>
            <a:r>
              <a:rPr lang="es-ES" dirty="0"/>
              <a:t>: kilo = 1024 (2^10); mega=1048576 (2^20); giga=1073741824 (2^30) (</a:t>
            </a:r>
            <a:r>
              <a:rPr lang="es-ES" dirty="0" err="1"/>
              <a:t>approximately</a:t>
            </a:r>
            <a:r>
              <a:rPr lang="es-ES" dirty="0"/>
              <a:t> 103,106,109) </a:t>
            </a:r>
          </a:p>
          <a:p>
            <a:r>
              <a:rPr lang="en-GB" dirty="0" smtClean="0"/>
              <a:t>It </a:t>
            </a:r>
            <a:r>
              <a:rPr lang="en-GB" dirty="0"/>
              <a:t>is becoming more common now to use decimal values instead of binary versions (i.e., 1000 for kilo rather than </a:t>
            </a:r>
            <a:r>
              <a:rPr lang="en-GB" dirty="0" smtClean="0"/>
              <a:t>1024)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Integer </a:t>
            </a:r>
            <a:r>
              <a:rPr lang="en-GB" dirty="0"/>
              <a:t>numbers can be represented exactly (up to the range allowed by the number of bytes) </a:t>
            </a:r>
          </a:p>
          <a:p>
            <a:r>
              <a:rPr lang="en-GB" dirty="0" smtClean="0"/>
              <a:t>A </a:t>
            </a:r>
            <a:r>
              <a:rPr lang="en-GB" dirty="0"/>
              <a:t>2-byte integer, unsigned 0-65535, signed ±32767 (sometimes called short) </a:t>
            </a:r>
          </a:p>
          <a:p>
            <a:r>
              <a:rPr lang="da-DK" dirty="0" smtClean="0"/>
              <a:t>A </a:t>
            </a:r>
            <a:r>
              <a:rPr lang="da-DK" dirty="0"/>
              <a:t>4-byte integer, unsigned 0-4294967295, signed ±2147483827 </a:t>
            </a:r>
          </a:p>
          <a:p>
            <a:r>
              <a:rPr lang="en-GB" dirty="0" smtClean="0"/>
              <a:t>(</a:t>
            </a:r>
            <a:r>
              <a:rPr lang="en-GB" dirty="0"/>
              <a:t>With a 32-bit address bus, can have 4Gbytes of memory—reason max memory is limited in computers)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49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Sequential Search and Represent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of Last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 </a:t>
            </a:r>
            <a:r>
              <a:rPr lang="en-GB" dirty="0"/>
              <a:t>development </a:t>
            </a:r>
          </a:p>
          <a:p>
            <a:pPr marL="0" indent="0">
              <a:buNone/>
            </a:pPr>
            <a:r>
              <a:rPr lang="en-GB" dirty="0"/>
              <a:t>–Statement of problem </a:t>
            </a:r>
          </a:p>
          <a:p>
            <a:pPr marL="0" indent="0">
              <a:buNone/>
            </a:pPr>
            <a:r>
              <a:rPr lang="en-GB" dirty="0"/>
              <a:t>–Algorithm design </a:t>
            </a:r>
          </a:p>
          <a:p>
            <a:pPr marL="0" indent="0">
              <a:buNone/>
            </a:pPr>
            <a:r>
              <a:rPr lang="en-GB" dirty="0"/>
              <a:t>–Algorithm implementation </a:t>
            </a:r>
          </a:p>
          <a:p>
            <a:pPr marL="0" indent="0">
              <a:buNone/>
            </a:pPr>
            <a:r>
              <a:rPr lang="en-GB" dirty="0"/>
              <a:t>–Verification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Basics of Computer</a:t>
            </a:r>
          </a:p>
          <a:p>
            <a:r>
              <a:rPr lang="en-GB" dirty="0" smtClean="0"/>
              <a:t>Algorithm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2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Basics – Block Diagram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41863"/>
            <a:ext cx="6346370" cy="48660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87046" y="1951945"/>
            <a:ext cx="480495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CPU - Central Processor Unit (e.g., </a:t>
            </a:r>
            <a:r>
              <a:rPr lang="en-GB" dirty="0" smtClean="0">
                <a:latin typeface="Arial" panose="020B0604020202020204" pitchFamily="34" charset="0"/>
              </a:rPr>
              <a:t>intel Core i9, AMD </a:t>
            </a:r>
            <a:r>
              <a:rPr lang="en-GB" dirty="0" err="1" smtClean="0">
                <a:latin typeface="Arial" panose="020B0604020202020204" pitchFamily="34" charset="0"/>
              </a:rPr>
              <a:t>Ryzen</a:t>
            </a:r>
            <a:r>
              <a:rPr lang="en-GB" dirty="0" smtClean="0">
                <a:latin typeface="Arial" panose="020B0604020202020204" pitchFamily="34" charset="0"/>
              </a:rPr>
              <a:t> 9) </a:t>
            </a:r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RAM - Random Access Memory (generally lost when power cycled</a:t>
            </a:r>
            <a:r>
              <a:rPr lang="en-GB" dirty="0" smtClean="0">
                <a:latin typeface="Arial" panose="020B0604020202020204" pitchFamily="34" charset="0"/>
              </a:rPr>
              <a:t>)( DDR4 8 GB) </a:t>
            </a:r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VRAM - Video RAM (amount sets screen size and </a:t>
            </a:r>
            <a:r>
              <a:rPr lang="en-GB" dirty="0" err="1">
                <a:latin typeface="Arial" panose="020B0604020202020204" pitchFamily="34" charset="0"/>
              </a:rPr>
              <a:t>color</a:t>
            </a:r>
            <a:r>
              <a:rPr lang="en-GB" dirty="0">
                <a:latin typeface="Arial" panose="020B0604020202020204" pitchFamily="34" charset="0"/>
              </a:rPr>
              <a:t> depth) </a:t>
            </a:r>
          </a:p>
          <a:p>
            <a:r>
              <a:rPr lang="en-GB" dirty="0">
                <a:latin typeface="Arial" panose="020B0604020202020204" pitchFamily="34" charset="0"/>
              </a:rPr>
              <a:t>ROM -Read Only Member (used for boot) </a:t>
            </a:r>
          </a:p>
          <a:p>
            <a:r>
              <a:rPr lang="en-GB" dirty="0">
                <a:latin typeface="Arial" panose="020B0604020202020204" pitchFamily="34" charset="0"/>
              </a:rPr>
              <a:t>IO Input/Output. IO is through interfaces such as SCSI (Small Computer System Interface), USB (Universal Serial Bus), </a:t>
            </a:r>
            <a:r>
              <a:rPr lang="en-GB" dirty="0" err="1">
                <a:latin typeface="Arial" panose="020B0604020202020204" pitchFamily="34" charset="0"/>
              </a:rPr>
              <a:t>Firewire</a:t>
            </a:r>
            <a:r>
              <a:rPr lang="en-GB" dirty="0">
                <a:latin typeface="Arial" panose="020B0604020202020204" pitchFamily="34" charset="0"/>
              </a:rPr>
              <a:t> (video standard), Ethernet. </a:t>
            </a:r>
          </a:p>
          <a:p>
            <a:r>
              <a:rPr lang="en-GB" dirty="0">
                <a:latin typeface="Arial" panose="020B0604020202020204" pitchFamily="34" charset="0"/>
              </a:rPr>
              <a:t>HD Hard Disk (permanent storage); CDROM Compact Disk Read-only-memory; CD-RW; DVD Read/</a:t>
            </a:r>
            <a:r>
              <a:rPr lang="en-GB" dirty="0" err="1">
                <a:latin typeface="Arial" panose="020B0604020202020204" pitchFamily="34" charset="0"/>
              </a:rPr>
              <a:t>Wrire</a:t>
            </a:r>
            <a:r>
              <a:rPr lang="en-GB" dirty="0">
                <a:latin typeface="Arial" panose="020B060402020202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Controls </a:t>
            </a:r>
            <a:r>
              <a:rPr lang="en-GB" dirty="0"/>
              <a:t>everything in the way the computer works. </a:t>
            </a:r>
          </a:p>
          <a:p>
            <a:r>
              <a:rPr lang="en-GB" dirty="0" smtClean="0"/>
              <a:t>Not </a:t>
            </a:r>
            <a:r>
              <a:rPr lang="en-GB" dirty="0"/>
              <a:t>Specific to a CPU type but often some OS’s are associated with specific CPU </a:t>
            </a:r>
          </a:p>
          <a:p>
            <a:pPr lvl="1"/>
            <a:r>
              <a:rPr lang="en-GB" dirty="0" smtClean="0"/>
              <a:t>Windows</a:t>
            </a:r>
          </a:p>
          <a:p>
            <a:pPr lvl="1"/>
            <a:r>
              <a:rPr lang="en-GB" dirty="0" smtClean="0"/>
              <a:t>Mac OS</a:t>
            </a:r>
            <a:endParaRPr lang="en-GB" dirty="0"/>
          </a:p>
          <a:p>
            <a:pPr lvl="1"/>
            <a:r>
              <a:rPr lang="en-GB" dirty="0" smtClean="0"/>
              <a:t>Fedora Unix</a:t>
            </a:r>
            <a:endParaRPr lang="en-GB" dirty="0"/>
          </a:p>
          <a:p>
            <a:pPr lvl="1"/>
            <a:r>
              <a:rPr lang="it-IT" dirty="0" smtClean="0"/>
              <a:t>Android </a:t>
            </a:r>
          </a:p>
          <a:p>
            <a:pPr lvl="1"/>
            <a:r>
              <a:rPr lang="it-IT" dirty="0" smtClean="0"/>
              <a:t>Ubunto</a:t>
            </a:r>
          </a:p>
          <a:p>
            <a:pPr lvl="1"/>
            <a:r>
              <a:rPr lang="it-IT" dirty="0" smtClean="0"/>
              <a:t>Raspberry Pi OS</a:t>
            </a:r>
            <a:endParaRPr lang="it-IT" dirty="0"/>
          </a:p>
          <a:p>
            <a:r>
              <a:rPr lang="en-GB" dirty="0" smtClean="0"/>
              <a:t>OS </a:t>
            </a:r>
            <a:r>
              <a:rPr lang="en-GB" dirty="0"/>
              <a:t>controls IO and memory management (latter is important in multi-tasking OS). </a:t>
            </a:r>
          </a:p>
          <a:p>
            <a:r>
              <a:rPr lang="en-GB" dirty="0" smtClean="0"/>
              <a:t>Specific </a:t>
            </a:r>
            <a:r>
              <a:rPr lang="en-GB" dirty="0"/>
              <a:t>program implementations are often dependent on OS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9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Contains </a:t>
            </a:r>
            <a:r>
              <a:rPr lang="en-GB" dirty="0"/>
              <a:t>the computer’s "file system" (allows access through file names) </a:t>
            </a:r>
          </a:p>
          <a:p>
            <a:r>
              <a:rPr lang="en-GB" dirty="0" smtClean="0"/>
              <a:t>Directory/Folder </a:t>
            </a:r>
            <a:r>
              <a:rPr lang="en-GB" dirty="0"/>
              <a:t>structure: Points to where files are located </a:t>
            </a:r>
            <a:endParaRPr lang="en-GB" dirty="0" smtClean="0"/>
          </a:p>
          <a:p>
            <a:r>
              <a:rPr lang="en-GB" dirty="0"/>
              <a:t>A </a:t>
            </a:r>
            <a:r>
              <a:rPr lang="en-GB" b="1" dirty="0"/>
              <a:t>file system</a:t>
            </a:r>
            <a:r>
              <a:rPr lang="en-GB" dirty="0"/>
              <a:t> defines how files are </a:t>
            </a:r>
            <a:r>
              <a:rPr lang="en-GB" b="1" dirty="0"/>
              <a:t>named</a:t>
            </a:r>
            <a:r>
              <a:rPr lang="en-GB" dirty="0"/>
              <a:t>, </a:t>
            </a:r>
            <a:r>
              <a:rPr lang="en-GB" b="1" dirty="0"/>
              <a:t>stored</a:t>
            </a:r>
            <a:r>
              <a:rPr lang="en-GB" dirty="0"/>
              <a:t>, and </a:t>
            </a:r>
            <a:r>
              <a:rPr lang="en-GB" b="1" dirty="0"/>
              <a:t>retrieved</a:t>
            </a:r>
            <a:r>
              <a:rPr lang="en-GB" dirty="0"/>
              <a:t> from a storage device.</a:t>
            </a:r>
            <a:endParaRPr lang="en-GB" dirty="0" smtClean="0"/>
          </a:p>
          <a:p>
            <a:r>
              <a:rPr lang="en-GB" dirty="0" smtClean="0"/>
              <a:t>Actual </a:t>
            </a:r>
            <a:r>
              <a:rPr lang="en-GB" dirty="0"/>
              <a:t>contents on HD and directories depend on OS used (different standards exist </a:t>
            </a:r>
            <a:r>
              <a:rPr lang="en-GB" dirty="0" err="1"/>
              <a:t>e.g</a:t>
            </a:r>
            <a:r>
              <a:rPr lang="en-GB" dirty="0"/>
              <a:t>, HF </a:t>
            </a:r>
            <a:r>
              <a:rPr lang="en-GB" dirty="0" err="1"/>
              <a:t>HF</a:t>
            </a:r>
            <a:r>
              <a:rPr lang="en-GB" dirty="0"/>
              <a:t>+ for Mac, </a:t>
            </a:r>
            <a:r>
              <a:rPr lang="en-GB" dirty="0" smtClean="0"/>
              <a:t> FAT32, NTFS </a:t>
            </a:r>
            <a:r>
              <a:rPr lang="en-GB" dirty="0"/>
              <a:t>Windows, </a:t>
            </a:r>
            <a:r>
              <a:rPr lang="en-GB" dirty="0" smtClean="0"/>
              <a:t>EXT4 </a:t>
            </a:r>
            <a:r>
              <a:rPr lang="en-GB" dirty="0"/>
              <a:t>for Linux </a:t>
            </a:r>
          </a:p>
          <a:p>
            <a:r>
              <a:rPr lang="en-GB" dirty="0" smtClean="0"/>
              <a:t>In </a:t>
            </a:r>
            <a:r>
              <a:rPr lang="en-GB" dirty="0"/>
              <a:t>general, OS can only use their own file-system. </a:t>
            </a:r>
          </a:p>
          <a:p>
            <a:r>
              <a:rPr lang="en-GB" dirty="0" smtClean="0"/>
              <a:t>Network </a:t>
            </a:r>
            <a:r>
              <a:rPr lang="en-GB" dirty="0"/>
              <a:t>File System (NFS) allows connections between different computer systems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76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Smallest thing a computer knows is a bit 0 or 1 (false/true) </a:t>
            </a:r>
          </a:p>
          <a:p>
            <a:r>
              <a:rPr lang="en-GB" dirty="0" smtClean="0"/>
              <a:t>CPU </a:t>
            </a:r>
            <a:r>
              <a:rPr lang="en-GB" dirty="0"/>
              <a:t>basically only knows how to perform and, or, </a:t>
            </a:r>
            <a:r>
              <a:rPr lang="en-GB" dirty="0" err="1"/>
              <a:t>xor</a:t>
            </a:r>
            <a:r>
              <a:rPr lang="en-GB" dirty="0"/>
              <a:t> (exclusive or) operations 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returns true if </a:t>
            </a:r>
            <a:r>
              <a:rPr lang="en-GB" dirty="0" smtClean="0"/>
              <a:t>both true  </a:t>
            </a:r>
            <a:endParaRPr lang="en-GB" dirty="0"/>
          </a:p>
          <a:p>
            <a:pPr lvl="1"/>
            <a:r>
              <a:rPr lang="en-GB" dirty="0" smtClean="0"/>
              <a:t>Or </a:t>
            </a:r>
            <a:r>
              <a:rPr lang="en-GB" dirty="0"/>
              <a:t>returns true if either true </a:t>
            </a:r>
          </a:p>
          <a:p>
            <a:pPr lvl="1"/>
            <a:r>
              <a:rPr lang="en-GB" dirty="0" err="1" smtClean="0"/>
              <a:t>Xor</a:t>
            </a:r>
            <a:r>
              <a:rPr lang="en-GB" dirty="0" smtClean="0"/>
              <a:t> </a:t>
            </a:r>
            <a:r>
              <a:rPr lang="en-GB" dirty="0"/>
              <a:t>returns true if different </a:t>
            </a:r>
          </a:p>
          <a:p>
            <a:r>
              <a:rPr lang="en-GB" dirty="0" smtClean="0"/>
              <a:t>CPU </a:t>
            </a:r>
            <a:r>
              <a:rPr lang="en-GB" dirty="0"/>
              <a:t>is a massive collection of and </a:t>
            </a:r>
            <a:r>
              <a:rPr lang="en-GB" dirty="0" err="1"/>
              <a:t>and</a:t>
            </a:r>
            <a:r>
              <a:rPr lang="en-GB" dirty="0"/>
              <a:t> or gates </a:t>
            </a:r>
          </a:p>
          <a:p>
            <a:r>
              <a:rPr lang="en-GB" dirty="0" smtClean="0"/>
              <a:t>A </a:t>
            </a:r>
            <a:r>
              <a:rPr lang="en-GB" dirty="0"/>
              <a:t>specific CPU has a set of instructions it can execute (usually small 50-100) (Machine language)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1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instructions per seconds is set by the "clock speed" </a:t>
            </a:r>
            <a:r>
              <a:rPr lang="en-GB" dirty="0" err="1"/>
              <a:t>e.g</a:t>
            </a:r>
            <a:r>
              <a:rPr lang="en-GB" dirty="0"/>
              <a:t>, 500 MHz Pentium III (MIPS) </a:t>
            </a:r>
          </a:p>
          <a:p>
            <a:r>
              <a:rPr lang="en-GB" dirty="0" smtClean="0"/>
              <a:t>One </a:t>
            </a:r>
            <a:r>
              <a:rPr lang="en-GB" dirty="0"/>
              <a:t>clock tick is called a cycle and modern CPUs can often execute more than one instruction per cycle </a:t>
            </a:r>
          </a:p>
          <a:p>
            <a:r>
              <a:rPr lang="en-GB" dirty="0" smtClean="0"/>
              <a:t>All </a:t>
            </a:r>
            <a:r>
              <a:rPr lang="en-GB" dirty="0"/>
              <a:t>programming ultimately ends up as a set of instructions to executed by the CPU (compiling/linking or interpreter do this for you). </a:t>
            </a:r>
          </a:p>
          <a:p>
            <a:r>
              <a:rPr lang="en-GB" dirty="0" smtClean="0"/>
              <a:t>Floating </a:t>
            </a:r>
            <a:r>
              <a:rPr lang="en-GB" dirty="0"/>
              <a:t>point speed is measured in "floating point operations per seconds" flops.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10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manage things, bits are grouped into larger units </a:t>
            </a:r>
          </a:p>
          <a:p>
            <a:r>
              <a:rPr lang="en-GB" dirty="0" smtClean="0"/>
              <a:t>–</a:t>
            </a:r>
            <a:r>
              <a:rPr lang="en-GB" dirty="0"/>
              <a:t>8 bits = 1 byte (still common) </a:t>
            </a:r>
          </a:p>
          <a:p>
            <a:r>
              <a:rPr lang="en-GB" dirty="0"/>
              <a:t>–2/4/8 bytes = word (varies between CPU) </a:t>
            </a:r>
          </a:p>
          <a:p>
            <a:r>
              <a:rPr lang="en-GB" dirty="0" smtClean="0"/>
              <a:t>Most </a:t>
            </a:r>
            <a:r>
              <a:rPr lang="en-GB" dirty="0"/>
              <a:t>desktop machines are 32-bit words but 64 bits machines are becoming more common (set by data bus) </a:t>
            </a:r>
          </a:p>
          <a:p>
            <a:r>
              <a:rPr lang="en-GB" dirty="0" smtClean="0"/>
              <a:t>Why </a:t>
            </a:r>
            <a:r>
              <a:rPr lang="en-GB" dirty="0"/>
              <a:t>important? Sets minimum size unit you can access in program, and often precision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02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681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02</vt:lpstr>
      <vt:lpstr>Review of Last lecture</vt:lpstr>
      <vt:lpstr>Today’s Class</vt:lpstr>
      <vt:lpstr>Computer Basics – Block Diagram</vt:lpstr>
      <vt:lpstr>Operating System</vt:lpstr>
      <vt:lpstr>Hard Disk</vt:lpstr>
      <vt:lpstr>Computer Basics</vt:lpstr>
      <vt:lpstr>Computer Basics</vt:lpstr>
      <vt:lpstr>Computer Basics</vt:lpstr>
      <vt:lpstr>Computer Basics</vt:lpstr>
      <vt:lpstr>Computer Basics</vt:lpstr>
      <vt:lpstr>Computer Basics</vt:lpstr>
      <vt:lpstr>Algorithm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Prachi Gharpure (Dr.)</dc:creator>
  <cp:lastModifiedBy>Prachi Gharpure (Dr.)</cp:lastModifiedBy>
  <cp:revision>18</cp:revision>
  <dcterms:created xsi:type="dcterms:W3CDTF">2021-09-09T07:35:33Z</dcterms:created>
  <dcterms:modified xsi:type="dcterms:W3CDTF">2021-09-21T05:12:44Z</dcterms:modified>
</cp:coreProperties>
</file>